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6" r:id="rId3"/>
    <p:sldId id="267" r:id="rId4"/>
    <p:sldId id="259" r:id="rId5"/>
    <p:sldId id="260" r:id="rId6"/>
    <p:sldId id="261" r:id="rId7"/>
    <p:sldId id="268" r:id="rId8"/>
    <p:sldId id="262" r:id="rId9"/>
    <p:sldId id="264" r:id="rId10"/>
    <p:sldId id="263" r:id="rId11"/>
    <p:sldId id="269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84C7F-5490-4B28-9D20-EEE6F95662C9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0BC38-498F-43FF-BDB6-19D3857A7F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12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33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33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337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33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33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71A58-C739-4B4C-9B2D-AF3462F7475D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33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23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83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73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31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24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67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34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339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60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31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745-C916-40ED-8E99-3436FD82CAE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9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93745-C916-40ED-8E99-3436FD82CAE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BF7C-F5D6-4EB5-98F4-88F5DB39F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88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dirty="0" smtClean="0"/>
              <a:t/>
            </a:r>
            <a:br>
              <a:rPr lang="es-ES" sz="3600" dirty="0" smtClean="0"/>
            </a:br>
            <a:endParaRPr lang="es-ES" sz="2000" dirty="0"/>
          </a:p>
        </p:txBody>
      </p:sp>
      <p:grpSp>
        <p:nvGrpSpPr>
          <p:cNvPr id="4" name="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7" name="1 Título"/>
          <p:cNvSpPr txBox="1">
            <a:spLocks/>
          </p:cNvSpPr>
          <p:nvPr/>
        </p:nvSpPr>
        <p:spPr>
          <a:xfrm>
            <a:off x="1043608" y="23488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MODIFICACIÓN DE LAS ZONAS VULNERABLES  A LA CONTAMINACIÓN POR NITRATOS DE ORIGEN AGRARIO DEFINIDAS EN EL DECRETO 36/2008 </a:t>
            </a:r>
            <a:endParaRPr lang="es-E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44697" y="5023817"/>
            <a:ext cx="1354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ENERO 2020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1347702" y="1135139"/>
            <a:ext cx="7400762" cy="36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es-E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de las nuevas zonas vulnerables </a:t>
            </a:r>
            <a:r>
              <a:rPr lang="es-E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se representa en el siguiente mapa (Fig.4):</a:t>
            </a:r>
            <a:endParaRPr lang="es-ES" sz="13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326364" y="6276235"/>
            <a:ext cx="5785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Fig.4 Nuevas zonas vulnerables a la contaminación por  nitratos de origen agrario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 MODIFICACIÓN DE ZONAS VULNERABLES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 RESULTADOS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03" y="1148922"/>
            <a:ext cx="7184737" cy="50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1331640" y="1587"/>
            <a:ext cx="66247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98534"/>
            <a:ext cx="29146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7204" y="332656"/>
            <a:ext cx="584775" cy="525658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CONSEJERÍA DE AGRICULTURA, GANADERÍA, PESCA Y DESARROLLO SOSTENIBLE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230295" y="1556792"/>
            <a:ext cx="7560840" cy="303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s-ES" sz="1600" dirty="0" smtClean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DIRECTIVA DE NITRATOS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s-ES" sz="1600" dirty="0" smtClean="0">
                <a:latin typeface="+mj-lt"/>
                <a:cs typeface="Arial" panose="020B0604020202020204" pitchFamily="34" charset="0"/>
              </a:rPr>
              <a:t>1.1   OBJETIVOS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s-ES" sz="1600" dirty="0" smtClean="0">
                <a:latin typeface="+mj-lt"/>
                <a:cs typeface="Arial" panose="020B0604020202020204" pitchFamily="34" charset="0"/>
              </a:rPr>
              <a:t>1.2   OBLIGACIONES QUE ESTABLECE</a:t>
            </a:r>
          </a:p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s-ES" sz="1600" dirty="0" smtClean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2. MODIFICACIÓN DE ZONAS VULNERABLES</a:t>
            </a:r>
          </a:p>
          <a:p>
            <a:pPr marL="520700" lvl="2">
              <a:lnSpc>
                <a:spcPct val="150000"/>
              </a:lnSpc>
              <a:spcAft>
                <a:spcPts val="1200"/>
              </a:spcAft>
            </a:pPr>
            <a:r>
              <a:rPr lang="es-ES" sz="1600" dirty="0" smtClean="0">
                <a:latin typeface="+mj-lt"/>
                <a:cs typeface="Arial" panose="020B0604020202020204" pitchFamily="34" charset="0"/>
              </a:rPr>
              <a:t>2.1 METODOLOGÍA</a:t>
            </a:r>
            <a:endParaRPr lang="es-ES" sz="1600" dirty="0">
              <a:solidFill>
                <a:srgbClr val="008000"/>
              </a:solidFill>
              <a:latin typeface="+mj-lt"/>
              <a:cs typeface="Arial" panose="020B0604020202020204" pitchFamily="34" charset="0"/>
            </a:endParaRPr>
          </a:p>
          <a:p>
            <a:pPr marL="520700" lvl="2">
              <a:lnSpc>
                <a:spcPct val="150000"/>
              </a:lnSpc>
              <a:spcAft>
                <a:spcPts val="1200"/>
              </a:spcAft>
            </a:pPr>
            <a:r>
              <a:rPr lang="es-ES" sz="1600" dirty="0" smtClean="0">
                <a:latin typeface="+mj-lt"/>
                <a:cs typeface="Arial" panose="020B0604020202020204" pitchFamily="34" charset="0"/>
              </a:rPr>
              <a:t>2.2 RESULTADOS</a:t>
            </a:r>
          </a:p>
        </p:txBody>
      </p:sp>
      <p:grpSp>
        <p:nvGrpSpPr>
          <p:cNvPr id="24" name="2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2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2" name="1 Rectángulo"/>
          <p:cNvSpPr/>
          <p:nvPr/>
        </p:nvSpPr>
        <p:spPr>
          <a:xfrm>
            <a:off x="1230294" y="476672"/>
            <a:ext cx="7374153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b="1" dirty="0" smtClean="0">
                <a:latin typeface="+mn-lt"/>
                <a:cs typeface="Arial" panose="020B0604020202020204" pitchFamily="34" charset="0"/>
              </a:rPr>
              <a:t>MODIFICACIÓN DE LAS ZONAS VULNERABLES  A LA CONTAMINACIÓN POR NITRATOS DE ORIGEN AGRARIO DEFINIDAS EN EL DECRETO 36/2008 </a:t>
            </a:r>
            <a:endParaRPr lang="es-ES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9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  OBJETIVOS</a:t>
            </a:r>
            <a:endParaRPr lang="es-ES" sz="13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331640" y="1484784"/>
            <a:ext cx="7200800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tabLst>
                <a:tab pos="182563" algn="l"/>
              </a:tabLst>
            </a:pPr>
            <a:r>
              <a:rPr lang="es-ES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        </a:t>
            </a:r>
            <a:r>
              <a:rPr lang="es-ES" sz="13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DIRECTIVA 91/676/CEE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relativa a la protección de las aguas contra la contaminación producida por nitratos procedentes de la agricultura</a:t>
            </a:r>
          </a:p>
          <a:p>
            <a:pPr algn="just">
              <a:lnSpc>
                <a:spcPct val="150000"/>
              </a:lnSpc>
              <a:tabLst>
                <a:tab pos="182563" algn="l"/>
              </a:tabLst>
            </a:pPr>
            <a:r>
              <a:rPr lang="es-ES" sz="13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s-ES" sz="13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DECRETO 261/1996,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de 16 de febrero, sobre protección de las aguas contra la contaminación producida por los nitratos procedentes de fuentes agrarias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tabLst>
                <a:tab pos="182563" algn="l"/>
              </a:tabLst>
            </a:pPr>
            <a:endParaRPr lang="es-ES" sz="12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182563" algn="l"/>
              </a:tabLst>
            </a:pPr>
            <a:endParaRPr lang="es-ES" sz="1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s-E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DOS OBJETIVOS:</a:t>
            </a: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endParaRPr lang="es-E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82563" algn="l"/>
              </a:tabLst>
            </a:pP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REDUCIR LA CONTAMINACIÓN CAUSADA O PROVOCADA POR NITRATOS DE ORIGEN AGRARIO</a:t>
            </a: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82563" algn="l"/>
              </a:tabLst>
            </a:pPr>
            <a:endParaRPr lang="es-ES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82563" algn="l"/>
              </a:tabLst>
            </a:pP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ACTUAR PREVENTIVAMENTE CONTRA NUEVAS CONTAMINACIÓNES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43" y="1531719"/>
            <a:ext cx="527041" cy="3672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84" y="2215630"/>
            <a:ext cx="518400" cy="3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7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 OBLIGACIONES QUE ESTABLECE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3" name="2 Rectángulo"/>
          <p:cNvSpPr/>
          <p:nvPr/>
        </p:nvSpPr>
        <p:spPr>
          <a:xfrm>
            <a:off x="1199164" y="1351735"/>
            <a:ext cx="71287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DIRECTIVA 91/676/CEE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relativa a la protección de las aguas contra la contaminación producida por nitratos procedentes de la agricultura, establece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3.4:  </a:t>
            </a:r>
          </a:p>
          <a:p>
            <a:pPr algn="just">
              <a:lnSpc>
                <a:spcPct val="150000"/>
              </a:lnSpc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Estados miembros examinarán y, si procede,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modificarán o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ampliarán las designaciones de zonas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vulnerables en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un plazo adecuado </a:t>
            </a:r>
            <a:r>
              <a:rPr lang="es-E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y como mínimo cada cuatro años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fin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de tener en cuenta cambios y factores no previstos en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 momento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de la designación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anterior.“</a:t>
            </a:r>
            <a:endParaRPr lang="es-ES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14541" y="3386939"/>
            <a:ext cx="416902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 DE ACTUALIZAR LA NORMATIVA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317963" y="4084403"/>
            <a:ext cx="3309420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NORMATIVA ANTERIOR</a:t>
            </a:r>
          </a:p>
          <a:p>
            <a:pPr algn="ctr">
              <a:lnSpc>
                <a:spcPct val="150000"/>
              </a:lnSpc>
            </a:pPr>
            <a:endParaRPr lang="es-ES" sz="1300" u="sng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300" u="sng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 VULNERABLES: </a:t>
            </a:r>
            <a:r>
              <a:rPr lang="es-ES" sz="1600" b="1" u="sng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s-ES" sz="600" b="1" u="sng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100" i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100" i="1" u="sng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36/2008</a:t>
            </a:r>
            <a:r>
              <a:rPr lang="es-ES" sz="1100" i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5 de febrero, por el que se designan las zonas vulnerables y se establecen medidas contra la contaminación por nitratos de origen agrario”.</a:t>
            </a:r>
            <a:r>
              <a:rPr lang="es-ES" sz="9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S" sz="900" u="sng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046963" y="4048124"/>
            <a:ext cx="3235188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NORMATIVA ACTUAL</a:t>
            </a:r>
          </a:p>
          <a:p>
            <a:pPr algn="ctr">
              <a:lnSpc>
                <a:spcPct val="150000"/>
              </a:lnSpc>
            </a:pPr>
            <a:r>
              <a:rPr lang="es-ES" sz="1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*en información pública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3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 VULNERABLES: </a:t>
            </a:r>
            <a:r>
              <a:rPr lang="es-ES" sz="16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algn="just">
              <a:lnSpc>
                <a:spcPct val="150000"/>
              </a:lnSpc>
            </a:pP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Resolución  </a:t>
            </a:r>
            <a:r>
              <a:rPr lang="es-E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27 de agosto de 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2019, de la Dirección General de la Producción Agrícola y Ganadera, por la que se somete a información pública el proyecto de orden  </a:t>
            </a:r>
            <a:r>
              <a:rPr lang="es-E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(…)</a:t>
            </a:r>
            <a:endParaRPr lang="es-ES" sz="1100" i="1" u="sng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896695" y="4067059"/>
            <a:ext cx="3535725" cy="220312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angular"/>
          <p:cNvCxnSpPr>
            <a:stCxn id="12" idx="2"/>
            <a:endCxn id="14" idx="0"/>
          </p:cNvCxnSpPr>
          <p:nvPr/>
        </p:nvCxnSpPr>
        <p:spPr>
          <a:xfrm rot="16200000" flipH="1">
            <a:off x="5438989" y="2822555"/>
            <a:ext cx="285633" cy="2165504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1347702" y="772164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identificación de las </a:t>
            </a:r>
            <a:r>
              <a:rPr lang="es-ES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AGUAS AFECTADAS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por la contaminación o en riesgo de estar contaminadas (Fig1).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Designar </a:t>
            </a:r>
            <a:r>
              <a:rPr lang="es-ES" sz="1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 VULNERABLES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entendidas como aquellas superficies territoriales donde la escorrentía e infiltración que se producen provoque o pueda provocar la contaminación por nitratos en las aguas continentales y litorales.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un </a:t>
            </a:r>
            <a:r>
              <a:rPr lang="es-ES" sz="1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ACCIÓN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cuya aplicación es obligatoria en las zonas vulnerables designadas, para reducir y prevenir contaminaciones de origen agrario.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8748464" y="1268760"/>
            <a:ext cx="0" cy="25922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63233"/>
            <a:ext cx="4480558" cy="303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21 Conector angular"/>
          <p:cNvCxnSpPr>
            <a:stCxn id="28" idx="1"/>
            <a:endCxn id="21" idx="1"/>
          </p:cNvCxnSpPr>
          <p:nvPr/>
        </p:nvCxnSpPr>
        <p:spPr>
          <a:xfrm rot="10800000" flipH="1" flipV="1">
            <a:off x="1248120" y="1592795"/>
            <a:ext cx="2819823" cy="3690233"/>
          </a:xfrm>
          <a:prstGeom prst="bentConnector3">
            <a:avLst>
              <a:gd name="adj1" fmla="val -810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1248121" y="1268760"/>
            <a:ext cx="7300381" cy="648072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CuadroTexto"/>
          <p:cNvSpPr txBox="1"/>
          <p:nvPr/>
        </p:nvSpPr>
        <p:spPr>
          <a:xfrm>
            <a:off x="4113711" y="3483146"/>
            <a:ext cx="4434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Fig.1 Aguas afectadas por la contaminación de nitratos de origen agrario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 OBLIGACIONES QUE ESTABLECE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1347702" y="772164"/>
            <a:ext cx="7200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identificación de las </a:t>
            </a:r>
            <a:r>
              <a:rPr lang="es-ES" sz="1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AGUAS AFECTADAS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 contaminación o en riesgo de estar contaminadas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Designar</a:t>
            </a:r>
            <a:r>
              <a:rPr lang="es-ES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 VULNERABLES</a:t>
            </a:r>
            <a:r>
              <a:rPr lang="es-ES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entendidas como aquellas superficies territoriales donde la escorrentía e infiltración que se producen provoque o pueda provocar la contaminación por nitratos en las aguas continentales y litorales.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rabicPeriod"/>
              <a:tabLst>
                <a:tab pos="182563" algn="l"/>
              </a:tabLst>
            </a:pP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un </a:t>
            </a:r>
            <a:r>
              <a:rPr lang="es-ES" sz="1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ACCIÓN </a:t>
            </a:r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cuya aplicación es obligatoria en las zonas vulnerables designadas, para reducir y prevenir contaminaciones de origen agrario.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8748464" y="1268760"/>
            <a:ext cx="0" cy="25922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28" idx="1"/>
            <a:endCxn id="14" idx="1"/>
          </p:cNvCxnSpPr>
          <p:nvPr/>
        </p:nvCxnSpPr>
        <p:spPr>
          <a:xfrm rot="10800000" flipH="1" flipV="1">
            <a:off x="1248121" y="2384883"/>
            <a:ext cx="2833210" cy="2914315"/>
          </a:xfrm>
          <a:prstGeom prst="bentConnector3">
            <a:avLst>
              <a:gd name="adj1" fmla="val -806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1248121" y="1916832"/>
            <a:ext cx="7300381" cy="936104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12 Grupo"/>
          <p:cNvGrpSpPr/>
          <p:nvPr/>
        </p:nvGrpSpPr>
        <p:grpSpPr>
          <a:xfrm>
            <a:off x="4081331" y="3779999"/>
            <a:ext cx="4467171" cy="3038400"/>
            <a:chOff x="1055949" y="1436752"/>
            <a:chExt cx="5530529" cy="3922169"/>
          </a:xfrm>
        </p:grpSpPr>
        <p:pic>
          <p:nvPicPr>
            <p:cNvPr id="14" name="Picture 3" descr="C:\Users\murresti\Desktop\presentación MODIFICACIÓN zv\ANÁLISIS PRELIMINAR ZV2l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949" y="1436752"/>
              <a:ext cx="5530529" cy="3922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14 Grupo"/>
            <p:cNvGrpSpPr/>
            <p:nvPr/>
          </p:nvGrpSpPr>
          <p:grpSpPr>
            <a:xfrm>
              <a:off x="2054817" y="2494356"/>
              <a:ext cx="3033665" cy="1805456"/>
              <a:chOff x="2411760" y="2348880"/>
              <a:chExt cx="4260042" cy="2426078"/>
            </a:xfrm>
          </p:grpSpPr>
          <p:sp>
            <p:nvSpPr>
              <p:cNvPr id="19" name="18 Rectángulo"/>
              <p:cNvSpPr/>
              <p:nvPr/>
            </p:nvSpPr>
            <p:spPr>
              <a:xfrm>
                <a:off x="2411760" y="3212976"/>
                <a:ext cx="576064" cy="412812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00FF"/>
                  </a:solidFill>
                </a:endParaRPr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3347864" y="4005064"/>
                <a:ext cx="576064" cy="412812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00FF"/>
                  </a:solidFill>
                </a:endParaRPr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2934222" y="4362146"/>
                <a:ext cx="576064" cy="412812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00FF"/>
                  </a:solidFill>
                </a:endParaRPr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3510286" y="3625788"/>
                <a:ext cx="576064" cy="324004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00FF"/>
                  </a:solidFill>
                </a:endParaRPr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5136494" y="3140968"/>
                <a:ext cx="443618" cy="394037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00FF"/>
                  </a:solidFill>
                </a:endParaRPr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5724720" y="2348880"/>
                <a:ext cx="947082" cy="385081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00FF"/>
                  </a:solidFill>
                </a:endParaRPr>
              </a:p>
            </p:txBody>
          </p:sp>
        </p:grpSp>
        <p:sp>
          <p:nvSpPr>
            <p:cNvPr id="18" name="17 Rectángulo"/>
            <p:cNvSpPr/>
            <p:nvPr/>
          </p:nvSpPr>
          <p:spPr>
            <a:xfrm>
              <a:off x="4414045" y="3099677"/>
              <a:ext cx="315910" cy="293237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00FF"/>
                </a:solidFill>
              </a:endParaRPr>
            </a:p>
          </p:txBody>
        </p:sp>
      </p:grpSp>
      <p:cxnSp>
        <p:nvCxnSpPr>
          <p:cNvPr id="29" name="28 Conector recto de flecha"/>
          <p:cNvCxnSpPr/>
          <p:nvPr/>
        </p:nvCxnSpPr>
        <p:spPr>
          <a:xfrm flipH="1">
            <a:off x="3717745" y="4710297"/>
            <a:ext cx="2941844" cy="1287639"/>
          </a:xfrm>
          <a:prstGeom prst="straightConnector1">
            <a:avLst/>
          </a:prstGeom>
          <a:ln>
            <a:solidFill>
              <a:srgbClr val="F016D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25" idx="1"/>
          </p:cNvCxnSpPr>
          <p:nvPr/>
        </p:nvCxnSpPr>
        <p:spPr>
          <a:xfrm flipH="1">
            <a:off x="3717746" y="5169519"/>
            <a:ext cx="2737669" cy="828417"/>
          </a:xfrm>
          <a:prstGeom prst="straightConnector1">
            <a:avLst/>
          </a:prstGeom>
          <a:ln>
            <a:solidFill>
              <a:srgbClr val="F016D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H="1">
            <a:off x="3717745" y="5229823"/>
            <a:ext cx="1170401" cy="779777"/>
          </a:xfrm>
          <a:prstGeom prst="straightConnector1">
            <a:avLst/>
          </a:prstGeom>
          <a:ln>
            <a:solidFill>
              <a:srgbClr val="F016D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flipH="1">
            <a:off x="3717745" y="5216443"/>
            <a:ext cx="3160418" cy="793157"/>
          </a:xfrm>
          <a:prstGeom prst="straightConnector1">
            <a:avLst/>
          </a:prstGeom>
          <a:ln>
            <a:solidFill>
              <a:srgbClr val="F016D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23" idx="1"/>
          </p:cNvCxnSpPr>
          <p:nvPr/>
        </p:nvCxnSpPr>
        <p:spPr>
          <a:xfrm flipH="1">
            <a:off x="3717745" y="5878943"/>
            <a:ext cx="1470922" cy="130657"/>
          </a:xfrm>
          <a:prstGeom prst="straightConnector1">
            <a:avLst/>
          </a:prstGeom>
          <a:ln>
            <a:solidFill>
              <a:srgbClr val="F016D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Rectángulo"/>
          <p:cNvSpPr/>
          <p:nvPr/>
        </p:nvSpPr>
        <p:spPr>
          <a:xfrm>
            <a:off x="1115616" y="5522226"/>
            <a:ext cx="2602129" cy="881039"/>
          </a:xfrm>
          <a:prstGeom prst="rect">
            <a:avLst/>
          </a:prstGeom>
          <a:noFill/>
          <a:ln>
            <a:solidFill>
              <a:srgbClr val="F016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CuadroTexto"/>
          <p:cNvSpPr txBox="1"/>
          <p:nvPr/>
        </p:nvSpPr>
        <p:spPr>
          <a:xfrm>
            <a:off x="1140578" y="5572268"/>
            <a:ext cx="2423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Incorporar estas zonas agrarias a las nuevas zonas vulnerables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51 Conector recto de flecha"/>
          <p:cNvCxnSpPr/>
          <p:nvPr/>
        </p:nvCxnSpPr>
        <p:spPr>
          <a:xfrm flipH="1">
            <a:off x="3851920" y="5181805"/>
            <a:ext cx="2941844" cy="816131"/>
          </a:xfrm>
          <a:prstGeom prst="straightConnector1">
            <a:avLst/>
          </a:prstGeom>
          <a:ln>
            <a:solidFill>
              <a:srgbClr val="F016D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4113711" y="3483146"/>
            <a:ext cx="38426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Fig.2 Aguas afectadas fuera de zonas vulnerables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DIRECTIVA DE NITRATOS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 OBLIGACIONES QUE ESTABLECE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1331640" y="1194221"/>
            <a:ext cx="720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La información relativa a la presiones y los impactos se ha evaluado dentro de un </a:t>
            </a:r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modelo IMPRESS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(modelo de presiones-impactos) simplificado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(Fig. 3)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donde se han considerado por un lado las presiones causadas por la agricultura y la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ganadería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y por otro, los impactos detectados en las redes de control de aguas superficiales y subterráneas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59832" y="6140957"/>
            <a:ext cx="2865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Fig.3 Modelo IMPRESS utilizado en el estudio 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 MODIFICACIÓN DE ZONAS VULNERABLES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 METODOLOGÍA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45" y="2708920"/>
            <a:ext cx="5699125" cy="343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1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1331640" y="1194221"/>
            <a:ext cx="7200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ha realizado un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estudio de las presiones agrarias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causantes de las aguas afectadas a nivel de polígono SIGPAC (Fig.3) y se ha procedido a ampliar las antiguas zonas vulnerables o añadir nuevas zonas.</a:t>
            </a: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056035" y="6311862"/>
            <a:ext cx="5785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Fig.4 Estudio de las presiones agrarias para la ampliación de las zonas vulnerables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 MODIFICACIÓN DE ZONAS VULNERABLES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 METODOLOGÍA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" b="7332"/>
          <a:stretch/>
        </p:blipFill>
        <p:spPr bwMode="auto">
          <a:xfrm>
            <a:off x="1827288" y="2256050"/>
            <a:ext cx="6005686" cy="3893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7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-15392" y="-11384"/>
            <a:ext cx="975980" cy="6912000"/>
            <a:chOff x="-15392" y="-11384"/>
            <a:chExt cx="975980" cy="6912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" y="-11384"/>
              <a:ext cx="975980" cy="69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177204" y="332656"/>
              <a:ext cx="584775" cy="525658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E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CONSEJERÍA DE AGRICULTURA, GANADERÍA, PESCA Y DESARROLLO SOSTENIBLE</a:t>
              </a: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1347702" y="1224843"/>
            <a:ext cx="7400762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es-E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de las nuevas zonas vulnerables </a:t>
            </a:r>
            <a:r>
              <a:rPr lang="es-E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es el siguiente (Tabla 1):</a:t>
            </a:r>
            <a:endParaRPr lang="es-ES" sz="13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22413"/>
              </p:ext>
            </p:extLst>
          </p:nvPr>
        </p:nvGraphicFramePr>
        <p:xfrm>
          <a:off x="1347702" y="3861255"/>
          <a:ext cx="7453448" cy="1872001"/>
        </p:xfrm>
        <a:graphic>
          <a:graphicData uri="http://schemas.openxmlformats.org/drawingml/2006/table">
            <a:tbl>
              <a:tblPr firstRow="1" firstCol="1" bandRow="1"/>
              <a:tblGrid>
                <a:gridCol w="2310568"/>
                <a:gridCol w="1043483"/>
                <a:gridCol w="1043483"/>
                <a:gridCol w="1043483"/>
                <a:gridCol w="1043483"/>
                <a:gridCol w="968948"/>
              </a:tblGrid>
              <a:tr h="5725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SUPERFICIE ZONAS VULNERABLES</a:t>
                      </a:r>
                      <a:endParaRPr lang="es-ES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Km </a:t>
                      </a:r>
                      <a:r>
                        <a:rPr lang="es-ES" sz="1050" b="1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s-ES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Ha</a:t>
                      </a:r>
                      <a:endParaRPr lang="es-ES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Incremento</a:t>
                      </a:r>
                      <a:endParaRPr lang="es-ES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Nº Zonas </a:t>
                      </a:r>
                      <a:b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vulnerables</a:t>
                      </a:r>
                      <a:endParaRPr lang="es-ES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Superficie</a:t>
                      </a:r>
                      <a:b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s-ES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Andalucía</a:t>
                      </a:r>
                      <a:endParaRPr lang="es-ES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383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05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Declaración 2008/2009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16.000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1.600.000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s-E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18 %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05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Declaración 2019</a:t>
                      </a:r>
                      <a:endParaRPr lang="es-ES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6.364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636.400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39 %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7,2 %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05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22.364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2.236.400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25,2%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507639" y="5733256"/>
            <a:ext cx="5080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Tabla 1:  Principales datos de la antigua y nueva declaración de zonas vulnerables 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08613" y="1628800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50000"/>
              </a:lnSpc>
              <a:buFontTx/>
              <a:buChar char="-"/>
            </a:pP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nueva designación de zonas vulnerables ha supuesto la creación de </a:t>
            </a:r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nuevas zonas, de 24 a </a:t>
            </a:r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35.</a:t>
            </a:r>
            <a:endParaRPr lang="es-E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lnSpc>
                <a:spcPct val="150000"/>
              </a:lnSpc>
              <a:buFontTx/>
              <a:buChar char="-"/>
            </a:pP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incremento en superficie ha supuesto un </a:t>
            </a:r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39% </a:t>
            </a: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una declaración respecto a otra, con </a:t>
            </a:r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636.400 </a:t>
            </a: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hectáreas más; de 1.600.000 a </a:t>
            </a:r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2.236.400 </a:t>
            </a: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hectáreas.</a:t>
            </a:r>
          </a:p>
          <a:p>
            <a:pPr marL="171450" lvl="0" indent="-171450" algn="just">
              <a:lnSpc>
                <a:spcPct val="150000"/>
              </a:lnSpc>
              <a:buFontTx/>
              <a:buChar char="-"/>
            </a:pP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aumento en superficie de territorio andaluz declarado como zona  vulnerable es del </a:t>
            </a:r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7,2%.</a:t>
            </a:r>
            <a:endParaRPr lang="es-E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331640" y="1587"/>
            <a:ext cx="66247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s-ES" sz="14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 MODIFICACIÓN DE ZONAS VULNERABLES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 RESULTADOS</a:t>
            </a:r>
            <a:endParaRPr lang="es-ES" sz="13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915</Words>
  <Application>Microsoft Office PowerPoint</Application>
  <PresentationFormat>Presentación en pantalla (4:3)</PresentationFormat>
  <Paragraphs>117</Paragraphs>
  <Slides>11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TRAGSA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TRAGSA</dc:creator>
  <cp:lastModifiedBy>TRAGSA</cp:lastModifiedBy>
  <cp:revision>25</cp:revision>
  <dcterms:created xsi:type="dcterms:W3CDTF">2020-01-15T15:52:35Z</dcterms:created>
  <dcterms:modified xsi:type="dcterms:W3CDTF">2020-02-05T09:59:07Z</dcterms:modified>
</cp:coreProperties>
</file>