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6" r:id="rId3"/>
    <p:sldId id="257" r:id="rId4"/>
    <p:sldId id="258" r:id="rId5"/>
    <p:sldId id="259" r:id="rId6"/>
    <p:sldId id="260" r:id="rId7"/>
    <p:sldId id="262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  <p:sldId id="273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04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052F7-5006-43FB-8D51-A8BADE62E039}" type="datetimeFigureOut">
              <a:rPr lang="es-ES" smtClean="0"/>
              <a:pPr/>
              <a:t>20/11/2018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885E4-5C18-4F83-BCDA-3DC2AE3A8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052F7-5006-43FB-8D51-A8BADE62E039}" type="datetimeFigureOut">
              <a:rPr lang="es-ES" smtClean="0"/>
              <a:pPr/>
              <a:t>20/11/2018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885E4-5C18-4F83-BCDA-3DC2AE3A8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052F7-5006-43FB-8D51-A8BADE62E039}" type="datetimeFigureOut">
              <a:rPr lang="es-ES" smtClean="0"/>
              <a:pPr/>
              <a:t>20/11/2018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885E4-5C18-4F83-BCDA-3DC2AE3A8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052F7-5006-43FB-8D51-A8BADE62E039}" type="datetimeFigureOut">
              <a:rPr lang="es-ES" smtClean="0"/>
              <a:pPr/>
              <a:t>20/11/2018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885E4-5C18-4F83-BCDA-3DC2AE3A8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052F7-5006-43FB-8D51-A8BADE62E039}" type="datetimeFigureOut">
              <a:rPr lang="es-ES" smtClean="0"/>
              <a:pPr/>
              <a:t>20/11/2018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885E4-5C18-4F83-BCDA-3DC2AE3A8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052F7-5006-43FB-8D51-A8BADE62E039}" type="datetimeFigureOut">
              <a:rPr lang="es-ES" smtClean="0"/>
              <a:pPr/>
              <a:t>20/11/2018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885E4-5C18-4F83-BCDA-3DC2AE3A8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052F7-5006-43FB-8D51-A8BADE62E039}" type="datetimeFigureOut">
              <a:rPr lang="es-ES" smtClean="0"/>
              <a:pPr/>
              <a:t>20/11/2018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885E4-5C18-4F83-BCDA-3DC2AE3A8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052F7-5006-43FB-8D51-A8BADE62E039}" type="datetimeFigureOut">
              <a:rPr lang="es-ES" smtClean="0"/>
              <a:pPr/>
              <a:t>20/11/2018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885E4-5C18-4F83-BCDA-3DC2AE3A8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052F7-5006-43FB-8D51-A8BADE62E039}" type="datetimeFigureOut">
              <a:rPr lang="es-ES" smtClean="0"/>
              <a:pPr/>
              <a:t>20/11/2018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885E4-5C18-4F83-BCDA-3DC2AE3A8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052F7-5006-43FB-8D51-A8BADE62E039}" type="datetimeFigureOut">
              <a:rPr lang="es-ES" smtClean="0"/>
              <a:pPr/>
              <a:t>20/11/2018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885E4-5C18-4F83-BCDA-3DC2AE3A8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052F7-5006-43FB-8D51-A8BADE62E039}" type="datetimeFigureOut">
              <a:rPr lang="es-ES" smtClean="0"/>
              <a:pPr/>
              <a:t>20/11/2018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885E4-5C18-4F83-BCDA-3DC2AE3A8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052F7-5006-43FB-8D51-A8BADE62E039}" type="datetimeFigureOut">
              <a:rPr lang="es-ES" smtClean="0"/>
              <a:pPr/>
              <a:t>20/11/2018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D885E4-5C18-4F83-BCDA-3DC2AE3A8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8555" y="980728"/>
            <a:ext cx="5154613" cy="325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CuadroTexto"/>
          <p:cNvSpPr txBox="1"/>
          <p:nvPr/>
        </p:nvSpPr>
        <p:spPr>
          <a:xfrm>
            <a:off x="768632" y="4356894"/>
            <a:ext cx="76328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2200" b="1" dirty="0" smtClean="0">
                <a:solidFill>
                  <a:srgbClr val="00CC00"/>
                </a:solidFill>
              </a:rPr>
              <a:t>TUTORIAL DE UTILIZACIÓN DEL CATÁLOGO DE PROCEDIMIENTOS ADMINISTRATIVOS DE LA JUNTA DE ANDALUCÍA</a:t>
            </a:r>
            <a:endParaRPr lang="es-ES" sz="2200" b="1" dirty="0">
              <a:solidFill>
                <a:srgbClr val="00CC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95536" y="764704"/>
            <a:ext cx="8424936" cy="1752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s-ES" sz="2000" dirty="0" smtClean="0">
                <a:solidFill>
                  <a:schemeClr val="bg1"/>
                </a:solidFill>
              </a:rPr>
              <a:t>Este es un tutorial para facilitar el acceso a la información de las distintas líneas de subvenciones individuales e institucionales de la Consejería de Igualdad y Políticas Sociales, la normativa que las regula, los formularios de solicitud y las notificaciones conjuntas que se publican en el portal WEB de esta Consejería.</a:t>
            </a:r>
          </a:p>
          <a:p>
            <a:pPr algn="just">
              <a:lnSpc>
                <a:spcPct val="150000"/>
              </a:lnSpc>
            </a:pPr>
            <a:endParaRPr lang="es-ES" sz="2000" dirty="0">
              <a:solidFill>
                <a:schemeClr val="bg1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s-ES" sz="2000" dirty="0">
                <a:solidFill>
                  <a:schemeClr val="bg1"/>
                </a:solidFill>
              </a:rPr>
              <a:t>A</a:t>
            </a:r>
            <a:r>
              <a:rPr lang="es-ES" sz="2000" dirty="0" smtClean="0">
                <a:solidFill>
                  <a:schemeClr val="bg1"/>
                </a:solidFill>
              </a:rPr>
              <a:t> partir del </a:t>
            </a:r>
            <a:r>
              <a:rPr lang="es-ES" sz="2000" b="1" dirty="0" smtClean="0">
                <a:solidFill>
                  <a:srgbClr val="FFC000"/>
                </a:solidFill>
              </a:rPr>
              <a:t>mes de diciembre de 2018 </a:t>
            </a:r>
            <a:r>
              <a:rPr lang="es-ES" sz="2000" dirty="0" smtClean="0">
                <a:solidFill>
                  <a:schemeClr val="bg1"/>
                </a:solidFill>
              </a:rPr>
              <a:t>el acceso a la información sobre subvenciones que se encuentra disponible en el portal web de la Consejería se realizará por medio del </a:t>
            </a:r>
            <a:r>
              <a:rPr lang="es-ES" sz="2000" b="1" dirty="0" smtClean="0">
                <a:solidFill>
                  <a:srgbClr val="FFC000"/>
                </a:solidFill>
              </a:rPr>
              <a:t>CATÁLOGO DE PROCEDIMIENTOS ADMINISTRATIVOS DE LA JUNTA DE ANDALUCIA</a:t>
            </a:r>
            <a:r>
              <a:rPr lang="es-ES" sz="2000" dirty="0" smtClean="0">
                <a:solidFill>
                  <a:schemeClr val="bg1"/>
                </a:solidFill>
              </a:rPr>
              <a:t>. En el presente tutorial se guía a las personas interesadas sobre este buscador y las posibilidades de búsqueda que se ofrecen en el referido portal. </a:t>
            </a:r>
            <a:endParaRPr lang="es-ES" sz="2000" dirty="0">
              <a:solidFill>
                <a:schemeClr val="bg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8460432" y="623731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2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6366" t="11875" r="2482" b="267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8 Grupo"/>
          <p:cNvGrpSpPr/>
          <p:nvPr/>
        </p:nvGrpSpPr>
        <p:grpSpPr>
          <a:xfrm>
            <a:off x="896166" y="1318822"/>
            <a:ext cx="3744416" cy="3550338"/>
            <a:chOff x="896166" y="1318822"/>
            <a:chExt cx="3744416" cy="3550338"/>
          </a:xfrm>
        </p:grpSpPr>
        <p:sp>
          <p:nvSpPr>
            <p:cNvPr id="3" name="2 CuadroTexto"/>
            <p:cNvSpPr txBox="1"/>
            <p:nvPr/>
          </p:nvSpPr>
          <p:spPr>
            <a:xfrm>
              <a:off x="896166" y="4084330"/>
              <a:ext cx="3744416" cy="78483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/>
              <a:r>
                <a:rPr lang="es-ES" sz="1500" dirty="0" smtClean="0">
                  <a:solidFill>
                    <a:srgbClr val="002060"/>
                  </a:solidFill>
                </a:rPr>
                <a:t>Hasta ahora toda la información relativa a subvenciones de la Consejería se encontraba en el apartado </a:t>
              </a:r>
              <a:r>
                <a:rPr lang="es-ES" sz="1500" b="1" dirty="0" smtClean="0">
                  <a:solidFill>
                    <a:srgbClr val="006600"/>
                  </a:solidFill>
                </a:rPr>
                <a:t>ÁREAS DE ACTIVIDAD</a:t>
              </a:r>
              <a:r>
                <a:rPr lang="es-ES" sz="1500" dirty="0" smtClean="0">
                  <a:solidFill>
                    <a:srgbClr val="006600"/>
                  </a:solidFill>
                </a:rPr>
                <a:t> </a:t>
              </a:r>
              <a:endParaRPr lang="es-ES" sz="1500" dirty="0">
                <a:solidFill>
                  <a:srgbClr val="006600"/>
                </a:solidFill>
              </a:endParaRPr>
            </a:p>
          </p:txBody>
        </p:sp>
        <p:sp>
          <p:nvSpPr>
            <p:cNvPr id="5" name="4 Flecha derecha"/>
            <p:cNvSpPr/>
            <p:nvPr/>
          </p:nvSpPr>
          <p:spPr>
            <a:xfrm rot="16200000">
              <a:off x="1374673" y="2571933"/>
              <a:ext cx="2758249" cy="252028"/>
            </a:xfrm>
            <a:prstGeom prst="right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0" name="9 Grupo"/>
          <p:cNvGrpSpPr/>
          <p:nvPr/>
        </p:nvGrpSpPr>
        <p:grpSpPr>
          <a:xfrm>
            <a:off x="2987824" y="1938778"/>
            <a:ext cx="2448272" cy="2037026"/>
            <a:chOff x="2987824" y="1938778"/>
            <a:chExt cx="2448272" cy="2037026"/>
          </a:xfrm>
        </p:grpSpPr>
        <p:sp>
          <p:nvSpPr>
            <p:cNvPr id="6" name="5 Flecha derecha"/>
            <p:cNvSpPr/>
            <p:nvPr/>
          </p:nvSpPr>
          <p:spPr>
            <a:xfrm rot="16200000">
              <a:off x="3113839" y="2316820"/>
              <a:ext cx="1008112" cy="252028"/>
            </a:xfrm>
            <a:prstGeom prst="right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CuadroTexto"/>
            <p:cNvSpPr txBox="1"/>
            <p:nvPr/>
          </p:nvSpPr>
          <p:spPr>
            <a:xfrm>
              <a:off x="2987824" y="2960141"/>
              <a:ext cx="2448272" cy="101566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/>
              <a:r>
                <a:rPr lang="es-ES" sz="1500" dirty="0" smtClean="0">
                  <a:solidFill>
                    <a:srgbClr val="002060"/>
                  </a:solidFill>
                </a:rPr>
                <a:t>Al pulsar en la opción de </a:t>
              </a:r>
              <a:r>
                <a:rPr lang="es-ES" sz="1500" b="1" dirty="0" smtClean="0">
                  <a:solidFill>
                    <a:srgbClr val="006600"/>
                  </a:solidFill>
                </a:rPr>
                <a:t>Subvenciones y ayudas </a:t>
              </a:r>
              <a:r>
                <a:rPr lang="es-ES" sz="1500" dirty="0" smtClean="0">
                  <a:solidFill>
                    <a:srgbClr val="002060"/>
                  </a:solidFill>
                </a:rPr>
                <a:t>se accedía a la siguiente pantalla </a:t>
              </a:r>
              <a:endParaRPr lang="es-ES" sz="1500" dirty="0">
                <a:solidFill>
                  <a:srgbClr val="002060"/>
                </a:solidFill>
              </a:endParaRPr>
            </a:p>
          </p:txBody>
        </p:sp>
      </p:grpSp>
      <p:sp>
        <p:nvSpPr>
          <p:cNvPr id="11" name="10 CuadroTexto"/>
          <p:cNvSpPr txBox="1"/>
          <p:nvPr/>
        </p:nvSpPr>
        <p:spPr>
          <a:xfrm>
            <a:off x="8460432" y="616530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3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t="12367" b="494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Flecha derecha"/>
          <p:cNvSpPr/>
          <p:nvPr/>
        </p:nvSpPr>
        <p:spPr>
          <a:xfrm rot="16200000">
            <a:off x="1295637" y="3387955"/>
            <a:ext cx="1008112" cy="216023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69028" y="4013274"/>
            <a:ext cx="2448272" cy="124649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ES" sz="1500" dirty="0" smtClean="0">
                <a:solidFill>
                  <a:srgbClr val="002060"/>
                </a:solidFill>
              </a:rPr>
              <a:t>Si pulsábamos nuevamente la opción </a:t>
            </a:r>
            <a:r>
              <a:rPr lang="es-ES" sz="1500" b="1" dirty="0" smtClean="0">
                <a:solidFill>
                  <a:srgbClr val="006600"/>
                </a:solidFill>
              </a:rPr>
              <a:t>Subvenciones, </a:t>
            </a:r>
            <a:r>
              <a:rPr lang="es-ES" sz="1500" dirty="0" smtClean="0">
                <a:solidFill>
                  <a:srgbClr val="002060"/>
                </a:solidFill>
              </a:rPr>
              <a:t>accedíamos a todas las líneas de subvenciones de la Consejería.</a:t>
            </a:r>
            <a:endParaRPr lang="es-ES" sz="1500" dirty="0">
              <a:solidFill>
                <a:srgbClr val="00206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532440" y="609329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4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855" t="11873" r="7223" b="2681"/>
          <a:stretch>
            <a:fillRect/>
          </a:stretch>
        </p:blipFill>
        <p:spPr bwMode="auto">
          <a:xfrm>
            <a:off x="1" y="0"/>
            <a:ext cx="92730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9 Grupo"/>
          <p:cNvGrpSpPr/>
          <p:nvPr/>
        </p:nvGrpSpPr>
        <p:grpSpPr>
          <a:xfrm>
            <a:off x="2360581" y="1556792"/>
            <a:ext cx="6783419" cy="3257653"/>
            <a:chOff x="2360581" y="1556792"/>
            <a:chExt cx="6783419" cy="3257653"/>
          </a:xfrm>
        </p:grpSpPr>
        <p:sp>
          <p:nvSpPr>
            <p:cNvPr id="5" name="4 Flecha derecha"/>
            <p:cNvSpPr/>
            <p:nvPr/>
          </p:nvSpPr>
          <p:spPr>
            <a:xfrm rot="10800000">
              <a:off x="2699792" y="1988840"/>
              <a:ext cx="3600400" cy="252028"/>
            </a:xfrm>
            <a:prstGeom prst="right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CuadroTexto"/>
            <p:cNvSpPr txBox="1"/>
            <p:nvPr/>
          </p:nvSpPr>
          <p:spPr>
            <a:xfrm>
              <a:off x="6084168" y="1556792"/>
              <a:ext cx="3059832" cy="3208571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es-ES" sz="1500" dirty="0" smtClean="0">
                  <a:solidFill>
                    <a:srgbClr val="002060"/>
                  </a:solidFill>
                </a:rPr>
                <a:t>En esta pantalla podíamos acceder a las distintas </a:t>
              </a:r>
              <a:r>
                <a:rPr lang="es-ES" sz="1500" b="1" dirty="0" smtClean="0">
                  <a:solidFill>
                    <a:srgbClr val="006600"/>
                  </a:solidFill>
                </a:rPr>
                <a:t>líneas de subvenciones</a:t>
              </a:r>
              <a:r>
                <a:rPr lang="es-ES" sz="1500" dirty="0" smtClean="0">
                  <a:solidFill>
                    <a:srgbClr val="002060"/>
                  </a:solidFill>
                </a:rPr>
                <a:t>, las </a:t>
              </a:r>
              <a:r>
                <a:rPr lang="es-ES" sz="1500" b="1" dirty="0" smtClean="0">
                  <a:solidFill>
                    <a:srgbClr val="006600"/>
                  </a:solidFill>
                </a:rPr>
                <a:t>convocatorias</a:t>
              </a:r>
              <a:r>
                <a:rPr lang="es-ES" sz="1500" dirty="0" smtClean="0">
                  <a:solidFill>
                    <a:srgbClr val="006600"/>
                  </a:solidFill>
                </a:rPr>
                <a:t>, </a:t>
              </a:r>
              <a:r>
                <a:rPr lang="es-ES" sz="1500" b="1" dirty="0" smtClean="0">
                  <a:solidFill>
                    <a:srgbClr val="006600"/>
                  </a:solidFill>
                </a:rPr>
                <a:t>normativa</a:t>
              </a:r>
              <a:r>
                <a:rPr lang="es-ES" sz="1500" dirty="0" smtClean="0">
                  <a:solidFill>
                    <a:srgbClr val="006600"/>
                  </a:solidFill>
                </a:rPr>
                <a:t> </a:t>
              </a:r>
              <a:r>
                <a:rPr lang="es-ES" sz="1500" dirty="0" smtClean="0">
                  <a:solidFill>
                    <a:srgbClr val="002060"/>
                  </a:solidFill>
                </a:rPr>
                <a:t>que las regula y las </a:t>
              </a:r>
              <a:r>
                <a:rPr lang="es-ES" sz="1500" b="1" dirty="0" smtClean="0">
                  <a:solidFill>
                    <a:srgbClr val="006600"/>
                  </a:solidFill>
                </a:rPr>
                <a:t>notificaciones conjuntas</a:t>
              </a:r>
              <a:r>
                <a:rPr lang="es-ES" sz="1500" dirty="0" smtClean="0">
                  <a:solidFill>
                    <a:srgbClr val="006600"/>
                  </a:solidFill>
                </a:rPr>
                <a:t> </a:t>
              </a:r>
              <a:r>
                <a:rPr lang="es-ES" sz="1500" dirty="0" smtClean="0">
                  <a:solidFill>
                    <a:srgbClr val="002060"/>
                  </a:solidFill>
                </a:rPr>
                <a:t>de los procedimientos </a:t>
              </a:r>
              <a:r>
                <a:rPr lang="es-ES" sz="1500" dirty="0" err="1" smtClean="0">
                  <a:solidFill>
                    <a:srgbClr val="002060"/>
                  </a:solidFill>
                </a:rPr>
                <a:t>adminis-trativos</a:t>
              </a:r>
              <a:r>
                <a:rPr lang="es-ES" sz="1500" dirty="0" smtClean="0">
                  <a:solidFill>
                    <a:srgbClr val="002060"/>
                  </a:solidFill>
                </a:rPr>
                <a:t> (requerimientos de </a:t>
              </a:r>
              <a:r>
                <a:rPr lang="es-ES" sz="1500" dirty="0" err="1" smtClean="0">
                  <a:solidFill>
                    <a:srgbClr val="002060"/>
                  </a:solidFill>
                </a:rPr>
                <a:t>subsa</a:t>
              </a:r>
              <a:r>
                <a:rPr lang="es-ES" sz="1500" dirty="0" smtClean="0">
                  <a:solidFill>
                    <a:srgbClr val="002060"/>
                  </a:solidFill>
                </a:rPr>
                <a:t>-nación, propuestas provisionales, trámites de audiencia y resoluciones  de concesión, </a:t>
              </a:r>
              <a:r>
                <a:rPr lang="es-ES" sz="1500" dirty="0" err="1" smtClean="0">
                  <a:solidFill>
                    <a:srgbClr val="002060"/>
                  </a:solidFill>
                </a:rPr>
                <a:t>etc</a:t>
              </a:r>
              <a:r>
                <a:rPr lang="es-ES" sz="1500" dirty="0" smtClean="0">
                  <a:solidFill>
                    <a:srgbClr val="002060"/>
                  </a:solidFill>
                </a:rPr>
                <a:t>)</a:t>
              </a:r>
              <a:endParaRPr lang="es-ES" sz="1500" b="1" dirty="0">
                <a:solidFill>
                  <a:srgbClr val="002060"/>
                </a:solidFill>
              </a:endParaRPr>
            </a:p>
          </p:txBody>
        </p:sp>
        <p:sp>
          <p:nvSpPr>
            <p:cNvPr id="8" name="7 Flecha derecha"/>
            <p:cNvSpPr/>
            <p:nvPr/>
          </p:nvSpPr>
          <p:spPr>
            <a:xfrm rot="10800000">
              <a:off x="3995936" y="2924944"/>
              <a:ext cx="2088232" cy="252028"/>
            </a:xfrm>
            <a:prstGeom prst="right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8 Flecha derecha"/>
            <p:cNvSpPr/>
            <p:nvPr/>
          </p:nvSpPr>
          <p:spPr>
            <a:xfrm rot="9527234">
              <a:off x="2360581" y="4562417"/>
              <a:ext cx="3923965" cy="252028"/>
            </a:xfrm>
            <a:prstGeom prst="right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CuadroTexto"/>
          <p:cNvSpPr txBox="1"/>
          <p:nvPr/>
        </p:nvSpPr>
        <p:spPr>
          <a:xfrm>
            <a:off x="6084168" y="5085184"/>
            <a:ext cx="3059832" cy="147732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500" dirty="0" smtClean="0">
                <a:solidFill>
                  <a:srgbClr val="002060"/>
                </a:solidFill>
              </a:rPr>
              <a:t>El acceso a esta información dejará de estar disponible en el portal web en la </a:t>
            </a:r>
            <a:r>
              <a:rPr lang="es-ES" sz="1500" b="1" dirty="0" smtClean="0">
                <a:solidFill>
                  <a:srgbClr val="006600"/>
                </a:solidFill>
              </a:rPr>
              <a:t>primera semana de diciembre de 2018</a:t>
            </a:r>
            <a:r>
              <a:rPr lang="es-ES" sz="1500" dirty="0" smtClean="0">
                <a:solidFill>
                  <a:srgbClr val="002060"/>
                </a:solidFill>
              </a:rPr>
              <a:t>.</a:t>
            </a:r>
            <a:endParaRPr lang="es-ES" sz="1500" b="1" dirty="0">
              <a:solidFill>
                <a:srgbClr val="002060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283968" y="638132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5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3231" t="13008" r="4397" b="2829"/>
          <a:stretch>
            <a:fillRect/>
          </a:stretch>
        </p:blipFill>
        <p:spPr bwMode="auto">
          <a:xfrm>
            <a:off x="-15766" y="0"/>
            <a:ext cx="915976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899592" y="3501008"/>
            <a:ext cx="5832648" cy="216982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500" dirty="0" smtClean="0">
                <a:solidFill>
                  <a:srgbClr val="002060"/>
                </a:solidFill>
              </a:rPr>
              <a:t>En su lugar el acceso a la información relativa a las subvenciones de la Consejería estará disponible en una utilidad del portal web denominada </a:t>
            </a:r>
            <a:r>
              <a:rPr lang="es-ES" sz="1500" b="1" dirty="0" smtClean="0">
                <a:solidFill>
                  <a:srgbClr val="006600"/>
                </a:solidFill>
              </a:rPr>
              <a:t>CATÁLOGO DE PROCEDIMIENTOS ADMINISTRATIVOS.</a:t>
            </a:r>
            <a:endParaRPr lang="es-ES" sz="1500" dirty="0" smtClean="0">
              <a:solidFill>
                <a:srgbClr val="002060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s-ES" sz="1500" dirty="0" smtClean="0">
                <a:solidFill>
                  <a:srgbClr val="002060"/>
                </a:solidFill>
              </a:rPr>
              <a:t>Esta utilidad permite acceder de modo ágil y rápido a cualquier procedimiento administrativo de la Junta de Andalucía en general y de la Consejería de Igualdad y Políticas Sociales en particular.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8532440" y="609329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6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5647" t="13008" r="16731" b="16680"/>
          <a:stretch>
            <a:fillRect/>
          </a:stretch>
        </p:blipFill>
        <p:spPr bwMode="auto">
          <a:xfrm>
            <a:off x="54231" y="0"/>
            <a:ext cx="905427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9 Grupo"/>
          <p:cNvGrpSpPr/>
          <p:nvPr/>
        </p:nvGrpSpPr>
        <p:grpSpPr>
          <a:xfrm>
            <a:off x="2051720" y="1340768"/>
            <a:ext cx="4608512" cy="2947104"/>
            <a:chOff x="2051720" y="1340768"/>
            <a:chExt cx="4608512" cy="2947104"/>
          </a:xfrm>
        </p:grpSpPr>
        <p:sp>
          <p:nvSpPr>
            <p:cNvPr id="7" name="6 Flecha derecha"/>
            <p:cNvSpPr/>
            <p:nvPr/>
          </p:nvSpPr>
          <p:spPr>
            <a:xfrm rot="16200000">
              <a:off x="3905926" y="1718810"/>
              <a:ext cx="1008112" cy="252028"/>
            </a:xfrm>
            <a:prstGeom prst="right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CuadroTexto"/>
            <p:cNvSpPr txBox="1"/>
            <p:nvPr/>
          </p:nvSpPr>
          <p:spPr>
            <a:xfrm>
              <a:off x="2051720" y="2348880"/>
              <a:ext cx="4608512" cy="1938992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just"/>
              <a:r>
                <a:rPr lang="es-ES" sz="1500" dirty="0" smtClean="0">
                  <a:solidFill>
                    <a:srgbClr val="002060"/>
                  </a:solidFill>
                </a:rPr>
                <a:t>Para acceder al Catálogo de Procedimientos  Administrativos debemos pulsar la opción </a:t>
              </a:r>
              <a:r>
                <a:rPr lang="es-ES" sz="1500" b="1" dirty="0" smtClean="0">
                  <a:solidFill>
                    <a:srgbClr val="006600"/>
                  </a:solidFill>
                </a:rPr>
                <a:t>“servicios y trámites” </a:t>
              </a:r>
              <a:r>
                <a:rPr lang="es-ES" sz="1500" dirty="0" smtClean="0">
                  <a:solidFill>
                    <a:srgbClr val="002060"/>
                  </a:solidFill>
                </a:rPr>
                <a:t>de la página principal del portal web.</a:t>
              </a:r>
              <a:endParaRPr lang="es-ES" sz="1500" b="1" dirty="0" smtClean="0">
                <a:solidFill>
                  <a:srgbClr val="002060"/>
                </a:solidFill>
              </a:endParaRPr>
            </a:p>
            <a:p>
              <a:pPr algn="just"/>
              <a:endParaRPr lang="es-ES" sz="1500" dirty="0" smtClean="0">
                <a:solidFill>
                  <a:srgbClr val="002060"/>
                </a:solidFill>
              </a:endParaRPr>
            </a:p>
            <a:p>
              <a:pPr algn="just"/>
              <a:r>
                <a:rPr lang="es-ES" sz="1500" dirty="0" smtClean="0">
                  <a:solidFill>
                    <a:srgbClr val="002060"/>
                  </a:solidFill>
                </a:rPr>
                <a:t>Esta opción se encuentra disponible tanto en los portales web de las distintas Consejerías como en el portal general de la Junta de Andalucía en la siguiente URL: www.juntadeandalucia.es</a:t>
              </a:r>
              <a:endParaRPr lang="es-ES" sz="1500" dirty="0">
                <a:solidFill>
                  <a:srgbClr val="002060"/>
                </a:solidFill>
              </a:endParaRPr>
            </a:p>
          </p:txBody>
        </p:sp>
      </p:grpSp>
      <p:sp>
        <p:nvSpPr>
          <p:cNvPr id="9" name="8 CuadroTexto"/>
          <p:cNvSpPr txBox="1"/>
          <p:nvPr/>
        </p:nvSpPr>
        <p:spPr>
          <a:xfrm>
            <a:off x="1547664" y="4485744"/>
            <a:ext cx="5832648" cy="182357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500" dirty="0" smtClean="0">
                <a:solidFill>
                  <a:srgbClr val="002060"/>
                </a:solidFill>
              </a:rPr>
              <a:t>Si consultamos el Catálogo de procedimientos administrativos por medio del portal web </a:t>
            </a:r>
            <a:r>
              <a:rPr lang="es-ES" sz="1500" dirty="0" smtClean="0">
                <a:solidFill>
                  <a:srgbClr val="006600"/>
                </a:solidFill>
              </a:rPr>
              <a:t>www.juntadeandalucia.es</a:t>
            </a:r>
            <a:r>
              <a:rPr lang="es-ES" sz="1500" dirty="0" smtClean="0">
                <a:solidFill>
                  <a:srgbClr val="002060"/>
                </a:solidFill>
              </a:rPr>
              <a:t> accederemos a todos los procedimientos de la Junta de Andalucía, mientras que si lo hacemos a través del portal web de una Consejería concreta, la aplicación filtrará los procedimientos específicos de esa Consejería.</a:t>
            </a:r>
            <a:endParaRPr lang="es-ES" sz="1500" dirty="0">
              <a:solidFill>
                <a:srgbClr val="002060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8532440" y="609329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7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3231" t="13008" r="4397" b="2829"/>
          <a:stretch>
            <a:fillRect/>
          </a:stretch>
        </p:blipFill>
        <p:spPr bwMode="auto">
          <a:xfrm>
            <a:off x="-15766" y="0"/>
            <a:ext cx="915976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Flecha derecha"/>
          <p:cNvSpPr/>
          <p:nvPr/>
        </p:nvSpPr>
        <p:spPr>
          <a:xfrm rot="16200000">
            <a:off x="4143217" y="1500168"/>
            <a:ext cx="1008112" cy="252028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483768" y="2132856"/>
            <a:ext cx="3600400" cy="1015663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ES" sz="1500" dirty="0" smtClean="0">
                <a:solidFill>
                  <a:srgbClr val="002060"/>
                </a:solidFill>
              </a:rPr>
              <a:t>Para acceder al Catálogo de procedimientos deberemos pulsar la opción </a:t>
            </a:r>
            <a:r>
              <a:rPr lang="es-ES" sz="1500" b="1" dirty="0" smtClean="0">
                <a:solidFill>
                  <a:srgbClr val="006600"/>
                </a:solidFill>
              </a:rPr>
              <a:t>“servicios y trámites”</a:t>
            </a:r>
            <a:r>
              <a:rPr lang="es-ES" sz="1500" b="1" dirty="0" smtClean="0">
                <a:solidFill>
                  <a:srgbClr val="002060"/>
                </a:solidFill>
              </a:rPr>
              <a:t> </a:t>
            </a:r>
            <a:r>
              <a:rPr lang="es-ES" sz="1500" dirty="0" smtClean="0">
                <a:solidFill>
                  <a:srgbClr val="002060"/>
                </a:solidFill>
              </a:rPr>
              <a:t>y</a:t>
            </a:r>
            <a:r>
              <a:rPr lang="es-ES" sz="1500" b="1" dirty="0" smtClean="0">
                <a:solidFill>
                  <a:srgbClr val="002060"/>
                </a:solidFill>
              </a:rPr>
              <a:t> </a:t>
            </a:r>
            <a:r>
              <a:rPr lang="es-ES" sz="1500" dirty="0" smtClean="0">
                <a:solidFill>
                  <a:srgbClr val="002060"/>
                </a:solidFill>
              </a:rPr>
              <a:t>accederemos a la siguiente página</a:t>
            </a:r>
            <a:endParaRPr lang="es-ES" sz="1500" dirty="0">
              <a:solidFill>
                <a:srgbClr val="00206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532440" y="609329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8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5056" t="12270" r="15841" b="17594"/>
          <a:stretch>
            <a:fillRect/>
          </a:stretch>
        </p:blipFill>
        <p:spPr bwMode="auto">
          <a:xfrm>
            <a:off x="323528" y="0"/>
            <a:ext cx="8424936" cy="684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10 Grupo"/>
          <p:cNvGrpSpPr/>
          <p:nvPr/>
        </p:nvGrpSpPr>
        <p:grpSpPr>
          <a:xfrm>
            <a:off x="5076056" y="1590700"/>
            <a:ext cx="3744416" cy="1892826"/>
            <a:chOff x="5076056" y="1590700"/>
            <a:chExt cx="3744416" cy="1892826"/>
          </a:xfrm>
        </p:grpSpPr>
        <p:sp>
          <p:nvSpPr>
            <p:cNvPr id="6" name="5 Flecha derecha"/>
            <p:cNvSpPr/>
            <p:nvPr/>
          </p:nvSpPr>
          <p:spPr>
            <a:xfrm rot="10800000">
              <a:off x="5076056" y="3112393"/>
              <a:ext cx="1512168" cy="252028"/>
            </a:xfrm>
            <a:prstGeom prst="right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2" name="8 Grupo"/>
            <p:cNvGrpSpPr/>
            <p:nvPr/>
          </p:nvGrpSpPr>
          <p:grpSpPr>
            <a:xfrm>
              <a:off x="6084168" y="1590700"/>
              <a:ext cx="2736304" cy="1892826"/>
              <a:chOff x="6084168" y="2996952"/>
              <a:chExt cx="2736304" cy="1892826"/>
            </a:xfrm>
          </p:grpSpPr>
          <p:sp>
            <p:nvSpPr>
              <p:cNvPr id="7" name="6 CuadroTexto"/>
              <p:cNvSpPr txBox="1"/>
              <p:nvPr/>
            </p:nvSpPr>
            <p:spPr>
              <a:xfrm>
                <a:off x="6084168" y="2996952"/>
                <a:ext cx="2736304" cy="1892826"/>
              </a:xfrm>
              <a:prstGeom prst="rect">
                <a:avLst/>
              </a:prstGeom>
              <a:solidFill>
                <a:srgbClr val="FFC000"/>
              </a:solidFill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1300" dirty="0" smtClean="0">
                    <a:solidFill>
                      <a:srgbClr val="002060"/>
                    </a:solidFill>
                  </a:rPr>
                  <a:t>Este es el buscador de procedimientos. Si deseamos buscar información acerca de una línea de subvención podemos escribir el nombre de la misma o alguna palabra que la identifique, </a:t>
                </a:r>
                <a:r>
                  <a:rPr lang="es-ES" sz="1300" dirty="0" err="1" smtClean="0">
                    <a:solidFill>
                      <a:srgbClr val="002060"/>
                    </a:solidFill>
                  </a:rPr>
                  <a:t>p.e</a:t>
                </a:r>
                <a:r>
                  <a:rPr lang="es-ES" sz="1300" dirty="0" smtClean="0">
                    <a:solidFill>
                      <a:srgbClr val="002060"/>
                    </a:solidFill>
                  </a:rPr>
                  <a:t>: programas de acción social, o, mantenimiento.</a:t>
                </a:r>
              </a:p>
              <a:p>
                <a:pPr algn="just"/>
                <a:r>
                  <a:rPr lang="es-ES" sz="1300" dirty="0" smtClean="0">
                    <a:solidFill>
                      <a:srgbClr val="002060"/>
                    </a:solidFill>
                  </a:rPr>
                  <a:t>A continuación debemos pulsar “</a:t>
                </a:r>
                <a:r>
                  <a:rPr lang="es-ES" sz="1300" dirty="0" err="1" smtClean="0">
                    <a:solidFill>
                      <a:srgbClr val="002060"/>
                    </a:solidFill>
                  </a:rPr>
                  <a:t>intro</a:t>
                </a:r>
                <a:r>
                  <a:rPr lang="es-ES" sz="1300" dirty="0" smtClean="0">
                    <a:solidFill>
                      <a:srgbClr val="002060"/>
                    </a:solidFill>
                  </a:rPr>
                  <a:t>” o cliquear </a:t>
                </a:r>
              </a:p>
            </p:txBody>
          </p:sp>
          <p:pic>
            <p:nvPicPr>
              <p:cNvPr id="2051" name="Picture 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7452320" y="4619228"/>
                <a:ext cx="342900" cy="2667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9" name="8 CuadroTexto"/>
          <p:cNvSpPr txBox="1"/>
          <p:nvPr/>
        </p:nvSpPr>
        <p:spPr>
          <a:xfrm>
            <a:off x="2843808" y="3789040"/>
            <a:ext cx="2880320" cy="10926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ES" sz="1300" dirty="0" smtClean="0">
                <a:solidFill>
                  <a:srgbClr val="002060"/>
                </a:solidFill>
              </a:rPr>
              <a:t>En este tutorial utilizaremos la </a:t>
            </a:r>
            <a:r>
              <a:rPr lang="es-ES" sz="1300" b="1" dirty="0" smtClean="0">
                <a:solidFill>
                  <a:srgbClr val="006600"/>
                </a:solidFill>
              </a:rPr>
              <a:t>línea 10</a:t>
            </a:r>
            <a:r>
              <a:rPr lang="es-ES" sz="1300" dirty="0" smtClean="0">
                <a:solidFill>
                  <a:srgbClr val="002060"/>
                </a:solidFill>
              </a:rPr>
              <a:t>, que corresponde a las Subvenciones para el mantenimiento de entidades privadas dedicadas al ámbito de la acción social.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8532440" y="609329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9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15647" t="12270" r="17023" b="16856"/>
          <a:stretch>
            <a:fillRect/>
          </a:stretch>
        </p:blipFill>
        <p:spPr bwMode="auto">
          <a:xfrm>
            <a:off x="323528" y="0"/>
            <a:ext cx="82089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15 Grupo"/>
          <p:cNvGrpSpPr/>
          <p:nvPr/>
        </p:nvGrpSpPr>
        <p:grpSpPr>
          <a:xfrm>
            <a:off x="179512" y="2996952"/>
            <a:ext cx="5832648" cy="3612450"/>
            <a:chOff x="179512" y="2996952"/>
            <a:chExt cx="5832648" cy="3612450"/>
          </a:xfrm>
        </p:grpSpPr>
        <p:sp>
          <p:nvSpPr>
            <p:cNvPr id="5" name="4 CuadroTexto"/>
            <p:cNvSpPr txBox="1"/>
            <p:nvPr/>
          </p:nvSpPr>
          <p:spPr>
            <a:xfrm>
              <a:off x="179512" y="4716576"/>
              <a:ext cx="5832648" cy="1892826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es-ES" sz="1300" dirty="0" smtClean="0">
                  <a:solidFill>
                    <a:srgbClr val="002060"/>
                  </a:solidFill>
                </a:rPr>
                <a:t>Al escribir “línea 10” y pulsar </a:t>
              </a:r>
              <a:r>
                <a:rPr lang="es-ES" sz="1300" dirty="0" err="1" smtClean="0">
                  <a:solidFill>
                    <a:srgbClr val="002060"/>
                  </a:solidFill>
                </a:rPr>
                <a:t>intro</a:t>
              </a:r>
              <a:r>
                <a:rPr lang="es-ES" sz="1300" dirty="0" smtClean="0">
                  <a:solidFill>
                    <a:srgbClr val="002060"/>
                  </a:solidFill>
                </a:rPr>
                <a:t>, la pantalla nos ha devuelto dos procedimientos. - El primero se corresponde con la Orden de bases reguladoras de 2018 y la Orden de convocatoria del mismo año.</a:t>
              </a:r>
            </a:p>
            <a:p>
              <a:pPr algn="just">
                <a:lnSpc>
                  <a:spcPct val="150000"/>
                </a:lnSpc>
                <a:buFontTx/>
                <a:buChar char="-"/>
              </a:pPr>
              <a:r>
                <a:rPr lang="es-ES" sz="1300" dirty="0" smtClean="0">
                  <a:solidFill>
                    <a:srgbClr val="002060"/>
                  </a:solidFill>
                </a:rPr>
                <a:t> El segundo corresponde a la Orden de bases reguladoras de 2016 y a las convocatorias de 2016 y 2017.</a:t>
              </a:r>
            </a:p>
            <a:p>
              <a:pPr algn="just">
                <a:lnSpc>
                  <a:spcPct val="150000"/>
                </a:lnSpc>
              </a:pPr>
              <a:r>
                <a:rPr lang="es-ES" sz="1300" dirty="0" smtClean="0">
                  <a:solidFill>
                    <a:srgbClr val="002060"/>
                  </a:solidFill>
                </a:rPr>
                <a:t>Nosotros vamos a acceder al procedimiento que indica </a:t>
              </a:r>
              <a:r>
                <a:rPr lang="es-ES" sz="1300" b="1" dirty="0" smtClean="0">
                  <a:solidFill>
                    <a:srgbClr val="006600"/>
                  </a:solidFill>
                </a:rPr>
                <a:t>“Bases reguladoras 2018”</a:t>
              </a:r>
            </a:p>
          </p:txBody>
        </p:sp>
        <p:cxnSp>
          <p:nvCxnSpPr>
            <p:cNvPr id="9" name="8 Conector recto"/>
            <p:cNvCxnSpPr/>
            <p:nvPr/>
          </p:nvCxnSpPr>
          <p:spPr>
            <a:xfrm flipV="1">
              <a:off x="251520" y="2996952"/>
              <a:ext cx="0" cy="1728192"/>
            </a:xfrm>
            <a:prstGeom prst="lin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1" name="10 Conector recto de flecha"/>
            <p:cNvCxnSpPr/>
            <p:nvPr/>
          </p:nvCxnSpPr>
          <p:spPr>
            <a:xfrm>
              <a:off x="251520" y="2996952"/>
              <a:ext cx="216024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3" name="12 Conector recto de flecha"/>
            <p:cNvCxnSpPr/>
            <p:nvPr/>
          </p:nvCxnSpPr>
          <p:spPr>
            <a:xfrm>
              <a:off x="251520" y="3717032"/>
              <a:ext cx="216024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8" name="7 CuadroTexto"/>
          <p:cNvSpPr txBox="1"/>
          <p:nvPr/>
        </p:nvSpPr>
        <p:spPr>
          <a:xfrm>
            <a:off x="8532440" y="609329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10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15057" t="13747" r="17613" b="6520"/>
          <a:stretch>
            <a:fillRect/>
          </a:stretch>
        </p:blipFill>
        <p:spPr bwMode="auto">
          <a:xfrm>
            <a:off x="683568" y="0"/>
            <a:ext cx="7200800" cy="6821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5724128" y="2780928"/>
            <a:ext cx="3168352" cy="34163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300" dirty="0" smtClean="0">
                <a:solidFill>
                  <a:srgbClr val="002060"/>
                </a:solidFill>
              </a:rPr>
              <a:t>Al acceder al procedimiento, la información del mismo aparece desglosada en el apartado </a:t>
            </a:r>
            <a:r>
              <a:rPr lang="es-ES" sz="1300" dirty="0" smtClean="0">
                <a:solidFill>
                  <a:srgbClr val="006600"/>
                </a:solidFill>
              </a:rPr>
              <a:t>Información del procedimiento. </a:t>
            </a:r>
            <a:r>
              <a:rPr lang="es-ES" sz="1300" b="1" dirty="0" smtClean="0">
                <a:solidFill>
                  <a:srgbClr val="002060"/>
                </a:solidFill>
              </a:rPr>
              <a:t> </a:t>
            </a:r>
          </a:p>
          <a:p>
            <a:pPr algn="just">
              <a:lnSpc>
                <a:spcPct val="150000"/>
              </a:lnSpc>
            </a:pPr>
            <a:endParaRPr lang="es-ES" sz="1300" b="1" dirty="0" smtClean="0">
              <a:solidFill>
                <a:srgbClr val="002060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s-ES" sz="1300" dirty="0" smtClean="0">
                <a:solidFill>
                  <a:srgbClr val="002060"/>
                </a:solidFill>
              </a:rPr>
              <a:t>Por defecto, en primer lugar aparecen los </a:t>
            </a:r>
            <a:r>
              <a:rPr lang="es-ES" sz="1300" b="1" dirty="0" smtClean="0">
                <a:solidFill>
                  <a:srgbClr val="006600"/>
                </a:solidFill>
              </a:rPr>
              <a:t>Datos básicos </a:t>
            </a:r>
            <a:r>
              <a:rPr lang="es-ES" sz="1300" dirty="0" smtClean="0">
                <a:solidFill>
                  <a:srgbClr val="002060"/>
                </a:solidFill>
              </a:rPr>
              <a:t>donde se indica: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s-ES" sz="1100" dirty="0" smtClean="0">
                <a:solidFill>
                  <a:srgbClr val="006600"/>
                </a:solidFill>
              </a:rPr>
              <a:t>El código de procedimiento.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s-ES" sz="1100" dirty="0" smtClean="0">
                <a:solidFill>
                  <a:srgbClr val="006600"/>
                </a:solidFill>
              </a:rPr>
              <a:t> La descripción del mismo.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s-ES" sz="1100" dirty="0" smtClean="0">
                <a:solidFill>
                  <a:srgbClr val="006600"/>
                </a:solidFill>
              </a:rPr>
              <a:t> El plazo de solicitud.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s-ES" sz="1100" dirty="0" smtClean="0">
                <a:solidFill>
                  <a:srgbClr val="006600"/>
                </a:solidFill>
              </a:rPr>
              <a:t> Las personas o entidades destinatarias.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s-ES" sz="1100" dirty="0" smtClean="0">
                <a:solidFill>
                  <a:srgbClr val="006600"/>
                </a:solidFill>
              </a:rPr>
              <a:t> El tipo de concurrencia: competitiva o no competitiva.</a:t>
            </a:r>
          </a:p>
        </p:txBody>
      </p:sp>
      <p:sp>
        <p:nvSpPr>
          <p:cNvPr id="21" name="20 Flecha doblada hacia arriba"/>
          <p:cNvSpPr/>
          <p:nvPr/>
        </p:nvSpPr>
        <p:spPr>
          <a:xfrm rot="16200000">
            <a:off x="6696236" y="872716"/>
            <a:ext cx="1872208" cy="1944216"/>
          </a:xfrm>
          <a:prstGeom prst="bentUpArrow">
            <a:avLst>
              <a:gd name="adj1" fmla="val 5435"/>
              <a:gd name="adj2" fmla="val 7377"/>
              <a:gd name="adj3" fmla="val 22969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8532440" y="623731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11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15647" t="12270" r="17023" b="6520"/>
          <a:stretch>
            <a:fillRect/>
          </a:stretch>
        </p:blipFill>
        <p:spPr bwMode="auto">
          <a:xfrm>
            <a:off x="899592" y="-20659"/>
            <a:ext cx="7128792" cy="6878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4" name="23 Grupo"/>
          <p:cNvGrpSpPr/>
          <p:nvPr/>
        </p:nvGrpSpPr>
        <p:grpSpPr>
          <a:xfrm>
            <a:off x="5705285" y="610056"/>
            <a:ext cx="3237663" cy="2494113"/>
            <a:chOff x="5705285" y="610056"/>
            <a:chExt cx="3237663" cy="2494113"/>
          </a:xfrm>
        </p:grpSpPr>
        <p:sp>
          <p:nvSpPr>
            <p:cNvPr id="6" name="5 CuadroTexto"/>
            <p:cNvSpPr txBox="1"/>
            <p:nvPr/>
          </p:nvSpPr>
          <p:spPr>
            <a:xfrm>
              <a:off x="5705285" y="2111590"/>
              <a:ext cx="3237663" cy="992579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es-ES" sz="1300" dirty="0" smtClean="0">
                  <a:solidFill>
                    <a:srgbClr val="002060"/>
                  </a:solidFill>
                </a:rPr>
                <a:t>La opción </a:t>
              </a:r>
              <a:r>
                <a:rPr lang="es-ES" sz="1300" b="1" dirty="0" smtClean="0">
                  <a:solidFill>
                    <a:srgbClr val="006600"/>
                  </a:solidFill>
                </a:rPr>
                <a:t>Cómo realizar el trámite </a:t>
              </a:r>
              <a:r>
                <a:rPr lang="es-ES" sz="1300" dirty="0" smtClean="0">
                  <a:solidFill>
                    <a:srgbClr val="002060"/>
                  </a:solidFill>
                </a:rPr>
                <a:t>nos indica cómo solicitar el procedimiento y la documentación necesaria.</a:t>
              </a:r>
            </a:p>
          </p:txBody>
        </p:sp>
        <p:sp>
          <p:nvSpPr>
            <p:cNvPr id="7" name="6 Flecha doblada hacia arriba"/>
            <p:cNvSpPr/>
            <p:nvPr/>
          </p:nvSpPr>
          <p:spPr>
            <a:xfrm rot="16200000">
              <a:off x="7221558" y="696802"/>
              <a:ext cx="1512167" cy="1338676"/>
            </a:xfrm>
            <a:prstGeom prst="bentUpArrow">
              <a:avLst>
                <a:gd name="adj1" fmla="val 5435"/>
                <a:gd name="adj2" fmla="val 7377"/>
                <a:gd name="adj3" fmla="val 22969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25" name="24 Grupo"/>
          <p:cNvGrpSpPr/>
          <p:nvPr/>
        </p:nvGrpSpPr>
        <p:grpSpPr>
          <a:xfrm>
            <a:off x="1907704" y="2276872"/>
            <a:ext cx="7056510" cy="2119359"/>
            <a:chOff x="1907704" y="2276872"/>
            <a:chExt cx="7056510" cy="2119359"/>
          </a:xfrm>
        </p:grpSpPr>
        <p:sp>
          <p:nvSpPr>
            <p:cNvPr id="9" name="8 CuadroTexto"/>
            <p:cNvSpPr txBox="1"/>
            <p:nvPr/>
          </p:nvSpPr>
          <p:spPr>
            <a:xfrm>
              <a:off x="5726551" y="3314460"/>
              <a:ext cx="3237663" cy="1081771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es-ES" sz="1100" dirty="0" smtClean="0">
                  <a:solidFill>
                    <a:srgbClr val="002060"/>
                  </a:solidFill>
                </a:rPr>
                <a:t>Si pulsamos  </a:t>
              </a:r>
              <a:r>
                <a:rPr lang="es-ES" sz="1100" dirty="0" smtClean="0">
                  <a:solidFill>
                    <a:srgbClr val="006600"/>
                  </a:solidFill>
                </a:rPr>
                <a:t>“Solicitud en Línea” </a:t>
              </a:r>
              <a:r>
                <a:rPr lang="es-ES" sz="1100" dirty="0" smtClean="0">
                  <a:solidFill>
                    <a:srgbClr val="002060"/>
                  </a:solidFill>
                </a:rPr>
                <a:t>podemos cumplimentar y presentar la solicitud mediante la aplicación VEA: Ventana electrónica de la Junta de Andalucía.</a:t>
              </a:r>
            </a:p>
          </p:txBody>
        </p:sp>
        <p:cxnSp>
          <p:nvCxnSpPr>
            <p:cNvPr id="14" name="13 Conector recto de flecha"/>
            <p:cNvCxnSpPr>
              <a:stCxn id="9" idx="1"/>
            </p:cNvCxnSpPr>
            <p:nvPr/>
          </p:nvCxnSpPr>
          <p:spPr>
            <a:xfrm flipH="1" flipV="1">
              <a:off x="1907704" y="2276872"/>
              <a:ext cx="3818847" cy="1578474"/>
            </a:xfrm>
            <a:prstGeom prst="straightConnector1">
              <a:avLst/>
            </a:prstGeom>
            <a:ln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25 Grupo"/>
          <p:cNvGrpSpPr/>
          <p:nvPr/>
        </p:nvGrpSpPr>
        <p:grpSpPr>
          <a:xfrm>
            <a:off x="1905282" y="3573016"/>
            <a:ext cx="7075352" cy="1931236"/>
            <a:chOff x="1905282" y="3573016"/>
            <a:chExt cx="7075352" cy="1931236"/>
          </a:xfrm>
        </p:grpSpPr>
        <p:sp>
          <p:nvSpPr>
            <p:cNvPr id="10" name="9 CuadroTexto"/>
            <p:cNvSpPr txBox="1"/>
            <p:nvPr/>
          </p:nvSpPr>
          <p:spPr>
            <a:xfrm>
              <a:off x="5742971" y="4650172"/>
              <a:ext cx="3237663" cy="854080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es-ES" sz="1100" dirty="0" smtClean="0">
                  <a:solidFill>
                    <a:srgbClr val="002060"/>
                  </a:solidFill>
                </a:rPr>
                <a:t>También podemos descargarnos el formulario de </a:t>
              </a:r>
              <a:r>
                <a:rPr lang="es-ES" sz="1100" dirty="0" smtClean="0">
                  <a:solidFill>
                    <a:srgbClr val="006600"/>
                  </a:solidFill>
                </a:rPr>
                <a:t>solicitud </a:t>
              </a:r>
              <a:r>
                <a:rPr lang="es-ES" sz="1100" dirty="0" smtClean="0">
                  <a:solidFill>
                    <a:srgbClr val="002060"/>
                  </a:solidFill>
                </a:rPr>
                <a:t>(Anexo I) y el formulario de </a:t>
              </a:r>
              <a:r>
                <a:rPr lang="es-ES" sz="1100" dirty="0" smtClean="0">
                  <a:solidFill>
                    <a:srgbClr val="006600"/>
                  </a:solidFill>
                </a:rPr>
                <a:t>alegaciones-aceptación-reformulación</a:t>
              </a:r>
              <a:r>
                <a:rPr lang="es-ES" sz="1100" dirty="0" smtClean="0">
                  <a:solidFill>
                    <a:srgbClr val="002060"/>
                  </a:solidFill>
                </a:rPr>
                <a:t> (Anexo II)</a:t>
              </a:r>
            </a:p>
          </p:txBody>
        </p:sp>
        <p:cxnSp>
          <p:nvCxnSpPr>
            <p:cNvPr id="15" name="14 Conector recto de flecha"/>
            <p:cNvCxnSpPr>
              <a:stCxn id="10" idx="1"/>
            </p:cNvCxnSpPr>
            <p:nvPr/>
          </p:nvCxnSpPr>
          <p:spPr>
            <a:xfrm flipH="1" flipV="1">
              <a:off x="1905282" y="3573016"/>
              <a:ext cx="3837689" cy="1504196"/>
            </a:xfrm>
            <a:prstGeom prst="straightConnector1">
              <a:avLst/>
            </a:prstGeom>
            <a:ln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15 Conector recto de flecha"/>
            <p:cNvCxnSpPr>
              <a:stCxn id="10" idx="1"/>
            </p:cNvCxnSpPr>
            <p:nvPr/>
          </p:nvCxnSpPr>
          <p:spPr>
            <a:xfrm flipH="1" flipV="1">
              <a:off x="2123729" y="4221088"/>
              <a:ext cx="3619242" cy="856124"/>
            </a:xfrm>
            <a:prstGeom prst="straightConnector1">
              <a:avLst/>
            </a:prstGeom>
            <a:ln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12 CuadroTexto"/>
          <p:cNvSpPr txBox="1"/>
          <p:nvPr/>
        </p:nvSpPr>
        <p:spPr>
          <a:xfrm>
            <a:off x="8532440" y="609329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12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 l="15647" t="12270" r="18793" b="18333"/>
          <a:stretch>
            <a:fillRect/>
          </a:stretch>
        </p:blipFill>
        <p:spPr bwMode="auto">
          <a:xfrm>
            <a:off x="179512" y="0"/>
            <a:ext cx="799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5868144" y="4077830"/>
            <a:ext cx="3168352" cy="189282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ES" sz="1300" dirty="0" smtClean="0">
                <a:solidFill>
                  <a:srgbClr val="002060"/>
                </a:solidFill>
              </a:rPr>
              <a:t>En </a:t>
            </a:r>
            <a:r>
              <a:rPr lang="es-ES" sz="1300" b="1" dirty="0" smtClean="0">
                <a:solidFill>
                  <a:srgbClr val="006600"/>
                </a:solidFill>
              </a:rPr>
              <a:t>Normativa</a:t>
            </a:r>
            <a:r>
              <a:rPr lang="es-ES" sz="1300" dirty="0" smtClean="0">
                <a:solidFill>
                  <a:srgbClr val="002060"/>
                </a:solidFill>
              </a:rPr>
              <a:t> la pantalla nos indica la normativa de referencia, así como aquella documentación relevante que los Órganos responsables ponen a disposición de las personas interesadas para la tramitación del procedimiento. </a:t>
            </a:r>
          </a:p>
          <a:p>
            <a:pPr algn="just"/>
            <a:r>
              <a:rPr lang="es-ES" sz="1300" dirty="0" smtClean="0">
                <a:solidFill>
                  <a:srgbClr val="002060"/>
                </a:solidFill>
              </a:rPr>
              <a:t>Si cliqueamos en cada normativa o documentación accederemos a su contenido.</a:t>
            </a:r>
            <a:endParaRPr lang="es-ES" sz="1100" dirty="0" smtClean="0">
              <a:solidFill>
                <a:srgbClr val="006600"/>
              </a:solidFill>
            </a:endParaRPr>
          </a:p>
        </p:txBody>
      </p:sp>
      <p:sp>
        <p:nvSpPr>
          <p:cNvPr id="12" name="11 Flecha doblada hacia arriba"/>
          <p:cNvSpPr/>
          <p:nvPr/>
        </p:nvSpPr>
        <p:spPr>
          <a:xfrm rot="16200000">
            <a:off x="6891763" y="2364387"/>
            <a:ext cx="1481154" cy="1944216"/>
          </a:xfrm>
          <a:prstGeom prst="bentUpArrow">
            <a:avLst>
              <a:gd name="adj1" fmla="val 5435"/>
              <a:gd name="adj2" fmla="val 7377"/>
              <a:gd name="adj3" fmla="val 22969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8532440" y="623731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13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 l="16828" t="12270" r="25000" b="5782"/>
          <a:stretch>
            <a:fillRect/>
          </a:stretch>
        </p:blipFill>
        <p:spPr bwMode="auto">
          <a:xfrm>
            <a:off x="323528" y="0"/>
            <a:ext cx="6517229" cy="6912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243822" y="2186483"/>
            <a:ext cx="3168352" cy="30621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300" dirty="0" smtClean="0">
                <a:solidFill>
                  <a:srgbClr val="002060"/>
                </a:solidFill>
              </a:rPr>
              <a:t>En </a:t>
            </a:r>
            <a:r>
              <a:rPr lang="es-ES" sz="1300" b="1" dirty="0" smtClean="0">
                <a:solidFill>
                  <a:srgbClr val="006600"/>
                </a:solidFill>
              </a:rPr>
              <a:t>Información adicional </a:t>
            </a:r>
            <a:r>
              <a:rPr lang="es-ES" sz="1300" dirty="0" smtClean="0">
                <a:solidFill>
                  <a:srgbClr val="002060"/>
                </a:solidFill>
              </a:rPr>
              <a:t>la</a:t>
            </a:r>
            <a:r>
              <a:rPr lang="es-ES" sz="1300" dirty="0" smtClean="0">
                <a:solidFill>
                  <a:srgbClr val="006600"/>
                </a:solidFill>
              </a:rPr>
              <a:t> </a:t>
            </a:r>
            <a:r>
              <a:rPr lang="es-ES" sz="1300" dirty="0" smtClean="0">
                <a:solidFill>
                  <a:srgbClr val="002060"/>
                </a:solidFill>
              </a:rPr>
              <a:t>pantalla nos informa de: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s-ES" sz="1300" dirty="0" smtClean="0">
                <a:solidFill>
                  <a:srgbClr val="002060"/>
                </a:solidFill>
              </a:rPr>
              <a:t> El/los Órgano/s responsable/s para la tramitación.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s-ES" sz="1300" dirty="0" smtClean="0">
                <a:solidFill>
                  <a:srgbClr val="002060"/>
                </a:solidFill>
              </a:rPr>
              <a:t> El/los Órgano/s responsable/s para la resolución.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s-ES" sz="1300" dirty="0" smtClean="0">
                <a:solidFill>
                  <a:srgbClr val="002060"/>
                </a:solidFill>
              </a:rPr>
              <a:t> El Órgano responsable en la materia.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s-ES" sz="1300" dirty="0" smtClean="0">
                <a:solidFill>
                  <a:srgbClr val="002060"/>
                </a:solidFill>
              </a:rPr>
              <a:t> El plazo de resolución/notificación.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s-ES" sz="1300" dirty="0" smtClean="0">
                <a:solidFill>
                  <a:srgbClr val="002060"/>
                </a:solidFill>
              </a:rPr>
              <a:t> Y si la resolución agota, o no, la vía administrativa.</a:t>
            </a:r>
          </a:p>
        </p:txBody>
      </p:sp>
      <p:sp>
        <p:nvSpPr>
          <p:cNvPr id="7" name="6 Flecha doblada hacia arriba"/>
          <p:cNvSpPr/>
          <p:nvPr/>
        </p:nvSpPr>
        <p:spPr>
          <a:xfrm rot="16200000">
            <a:off x="6267441" y="473040"/>
            <a:ext cx="1481154" cy="1944216"/>
          </a:xfrm>
          <a:prstGeom prst="bentUpArrow">
            <a:avLst>
              <a:gd name="adj1" fmla="val 5435"/>
              <a:gd name="adj2" fmla="val 7377"/>
              <a:gd name="adj3" fmla="val 22969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9" name="8 Conector recto de flecha"/>
          <p:cNvCxnSpPr/>
          <p:nvPr/>
        </p:nvCxnSpPr>
        <p:spPr>
          <a:xfrm flipH="1" flipV="1">
            <a:off x="1979712" y="1772816"/>
            <a:ext cx="3240360" cy="1224136"/>
          </a:xfrm>
          <a:prstGeom prst="straightConnector1">
            <a:avLst/>
          </a:prstGeom>
          <a:ln w="15875" cap="sq" cmpd="sng">
            <a:solidFill>
              <a:srgbClr val="00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/>
          <p:nvPr/>
        </p:nvCxnSpPr>
        <p:spPr>
          <a:xfrm flipH="1" flipV="1">
            <a:off x="2063595" y="3284984"/>
            <a:ext cx="3168352" cy="288032"/>
          </a:xfrm>
          <a:prstGeom prst="straightConnector1">
            <a:avLst/>
          </a:prstGeom>
          <a:ln w="15875" cap="sq" cmpd="sng">
            <a:solidFill>
              <a:srgbClr val="00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 de flecha"/>
          <p:cNvCxnSpPr/>
          <p:nvPr/>
        </p:nvCxnSpPr>
        <p:spPr>
          <a:xfrm flipH="1">
            <a:off x="1835696" y="4221088"/>
            <a:ext cx="3384377" cy="1368152"/>
          </a:xfrm>
          <a:prstGeom prst="straightConnector1">
            <a:avLst/>
          </a:prstGeom>
          <a:ln w="15875" cap="sq" cmpd="sng">
            <a:solidFill>
              <a:srgbClr val="00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18 Conector recto de flecha"/>
          <p:cNvCxnSpPr/>
          <p:nvPr/>
        </p:nvCxnSpPr>
        <p:spPr>
          <a:xfrm flipH="1">
            <a:off x="2423635" y="4509120"/>
            <a:ext cx="2808313" cy="1440160"/>
          </a:xfrm>
          <a:prstGeom prst="straightConnector1">
            <a:avLst/>
          </a:prstGeom>
          <a:ln w="15875" cap="sq" cmpd="sng">
            <a:solidFill>
              <a:srgbClr val="00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 de flecha"/>
          <p:cNvCxnSpPr/>
          <p:nvPr/>
        </p:nvCxnSpPr>
        <p:spPr>
          <a:xfrm flipH="1">
            <a:off x="1919579" y="4797152"/>
            <a:ext cx="3312369" cy="1728192"/>
          </a:xfrm>
          <a:prstGeom prst="straightConnector1">
            <a:avLst/>
          </a:prstGeom>
          <a:ln w="15875" cap="sq" cmpd="sng">
            <a:solidFill>
              <a:srgbClr val="00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8532440" y="609329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14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 l="11513" t="20391" r="13479" b="3567"/>
          <a:stretch>
            <a:fillRect/>
          </a:stretch>
        </p:blipFill>
        <p:spPr bwMode="auto">
          <a:xfrm>
            <a:off x="-1016" y="-27384"/>
            <a:ext cx="914501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6245600" y="2368476"/>
            <a:ext cx="2843808" cy="169277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ES" sz="1300" dirty="0" smtClean="0">
                <a:solidFill>
                  <a:srgbClr val="002060"/>
                </a:solidFill>
              </a:rPr>
              <a:t>En </a:t>
            </a:r>
            <a:r>
              <a:rPr lang="es-ES" sz="1300" b="1" dirty="0" smtClean="0">
                <a:solidFill>
                  <a:srgbClr val="006600"/>
                </a:solidFill>
              </a:rPr>
              <a:t>Seguimiento </a:t>
            </a:r>
            <a:r>
              <a:rPr lang="es-ES" sz="1300" dirty="0" smtClean="0">
                <a:solidFill>
                  <a:srgbClr val="002060"/>
                </a:solidFill>
              </a:rPr>
              <a:t>se encuentra el repositorio de notificaciones conjuntas, en concreto: </a:t>
            </a:r>
          </a:p>
          <a:p>
            <a:pPr algn="just">
              <a:buFontTx/>
              <a:buChar char="-"/>
            </a:pPr>
            <a:r>
              <a:rPr lang="es-ES" sz="1300" dirty="0" smtClean="0">
                <a:solidFill>
                  <a:srgbClr val="002060"/>
                </a:solidFill>
              </a:rPr>
              <a:t>El requerimiento de subsanación.</a:t>
            </a:r>
          </a:p>
          <a:p>
            <a:pPr algn="just">
              <a:buFontTx/>
              <a:buChar char="-"/>
            </a:pPr>
            <a:r>
              <a:rPr lang="es-ES" sz="1300" dirty="0" smtClean="0">
                <a:solidFill>
                  <a:srgbClr val="002060"/>
                </a:solidFill>
              </a:rPr>
              <a:t> La propuesta provisional y trámite de audiencia y reformulación.</a:t>
            </a:r>
          </a:p>
          <a:p>
            <a:pPr algn="just">
              <a:buFontTx/>
              <a:buChar char="-"/>
            </a:pPr>
            <a:r>
              <a:rPr lang="es-ES" sz="1300" dirty="0" smtClean="0">
                <a:solidFill>
                  <a:srgbClr val="002060"/>
                </a:solidFill>
              </a:rPr>
              <a:t> La Resolución por la que se resuelve el procedimiento.</a:t>
            </a:r>
          </a:p>
        </p:txBody>
      </p:sp>
      <p:sp>
        <p:nvSpPr>
          <p:cNvPr id="12" name="11 Flecha doblada hacia arriba"/>
          <p:cNvSpPr/>
          <p:nvPr/>
        </p:nvSpPr>
        <p:spPr>
          <a:xfrm rot="16200000">
            <a:off x="7323836" y="1356300"/>
            <a:ext cx="1049056" cy="1080120"/>
          </a:xfrm>
          <a:prstGeom prst="bentUpArrow">
            <a:avLst>
              <a:gd name="adj1" fmla="val 5435"/>
              <a:gd name="adj2" fmla="val 7377"/>
              <a:gd name="adj3" fmla="val 19066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32" name="31 Grupo"/>
          <p:cNvGrpSpPr/>
          <p:nvPr/>
        </p:nvGrpSpPr>
        <p:grpSpPr>
          <a:xfrm>
            <a:off x="467544" y="2780928"/>
            <a:ext cx="8625714" cy="3919801"/>
            <a:chOff x="467544" y="2780928"/>
            <a:chExt cx="8625714" cy="3919801"/>
          </a:xfrm>
        </p:grpSpPr>
        <p:sp>
          <p:nvSpPr>
            <p:cNvPr id="14" name="13 CuadroTexto"/>
            <p:cNvSpPr txBox="1"/>
            <p:nvPr/>
          </p:nvSpPr>
          <p:spPr>
            <a:xfrm>
              <a:off x="6249450" y="4407794"/>
              <a:ext cx="2843808" cy="2292935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just"/>
              <a:r>
                <a:rPr lang="es-ES" sz="1300" dirty="0" smtClean="0">
                  <a:solidFill>
                    <a:srgbClr val="002060"/>
                  </a:solidFill>
                </a:rPr>
                <a:t>El repositorio está ordenado:</a:t>
              </a:r>
            </a:p>
            <a:p>
              <a:pPr algn="just"/>
              <a:endParaRPr lang="es-ES" sz="1300" dirty="0" smtClean="0">
                <a:solidFill>
                  <a:srgbClr val="002060"/>
                </a:solidFill>
              </a:endParaRPr>
            </a:p>
            <a:p>
              <a:pPr algn="just"/>
              <a:r>
                <a:rPr lang="es-ES" sz="1300" dirty="0" smtClean="0">
                  <a:solidFill>
                    <a:srgbClr val="002060"/>
                  </a:solidFill>
                </a:rPr>
                <a:t>1º por el año de la notificación.</a:t>
              </a:r>
            </a:p>
            <a:p>
              <a:pPr algn="just"/>
              <a:endParaRPr lang="es-ES" sz="1300" dirty="0" smtClean="0">
                <a:solidFill>
                  <a:srgbClr val="002060"/>
                </a:solidFill>
              </a:endParaRPr>
            </a:p>
            <a:p>
              <a:pPr algn="just"/>
              <a:r>
                <a:rPr lang="es-ES" sz="1300" dirty="0" smtClean="0">
                  <a:solidFill>
                    <a:srgbClr val="002060"/>
                  </a:solidFill>
                </a:rPr>
                <a:t>2º por la provincia del órgano gestor. En orden alfabético. Cuando el procedimiento se tramita en los servicios centrales de la Consejería aparece como </a:t>
              </a:r>
              <a:r>
                <a:rPr lang="es-ES" sz="1300" dirty="0" smtClean="0">
                  <a:solidFill>
                    <a:srgbClr val="006600"/>
                  </a:solidFill>
                </a:rPr>
                <a:t>SS.CC</a:t>
              </a:r>
            </a:p>
            <a:p>
              <a:pPr algn="just"/>
              <a:endParaRPr lang="es-ES" sz="1300" dirty="0" smtClean="0">
                <a:solidFill>
                  <a:srgbClr val="002060"/>
                </a:solidFill>
              </a:endParaRPr>
            </a:p>
            <a:p>
              <a:pPr algn="just"/>
              <a:r>
                <a:rPr lang="es-ES" sz="1300" dirty="0" smtClean="0">
                  <a:solidFill>
                    <a:srgbClr val="002060"/>
                  </a:solidFill>
                </a:rPr>
                <a:t>3º Por Orden creciente de fechas.</a:t>
              </a:r>
            </a:p>
          </p:txBody>
        </p:sp>
        <p:cxnSp>
          <p:nvCxnSpPr>
            <p:cNvPr id="17" name="16 Conector recto de flecha"/>
            <p:cNvCxnSpPr/>
            <p:nvPr/>
          </p:nvCxnSpPr>
          <p:spPr>
            <a:xfrm flipH="1" flipV="1">
              <a:off x="467544" y="2780928"/>
              <a:ext cx="5760640" cy="2160240"/>
            </a:xfrm>
            <a:prstGeom prst="straightConnector1">
              <a:avLst/>
            </a:prstGeom>
            <a:ln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17 Conector recto de flecha"/>
            <p:cNvCxnSpPr/>
            <p:nvPr/>
          </p:nvCxnSpPr>
          <p:spPr>
            <a:xfrm flipH="1" flipV="1">
              <a:off x="683568" y="4725145"/>
              <a:ext cx="5544616" cy="648071"/>
            </a:xfrm>
            <a:prstGeom prst="straightConnector1">
              <a:avLst/>
            </a:prstGeom>
            <a:ln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20 Conector recto de flecha"/>
            <p:cNvCxnSpPr/>
            <p:nvPr/>
          </p:nvCxnSpPr>
          <p:spPr>
            <a:xfrm flipH="1" flipV="1">
              <a:off x="971600" y="5013178"/>
              <a:ext cx="5256584" cy="1512166"/>
            </a:xfrm>
            <a:prstGeom prst="straightConnector1">
              <a:avLst/>
            </a:prstGeom>
            <a:ln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9 CuadroTexto"/>
          <p:cNvSpPr txBox="1"/>
          <p:nvPr/>
        </p:nvSpPr>
        <p:spPr>
          <a:xfrm>
            <a:off x="3995936" y="638132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15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 l="11513" t="20391" r="13479" b="3567"/>
          <a:stretch>
            <a:fillRect/>
          </a:stretch>
        </p:blipFill>
        <p:spPr bwMode="auto">
          <a:xfrm>
            <a:off x="-1016" y="-27384"/>
            <a:ext cx="914501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6245600" y="2368476"/>
            <a:ext cx="2843808" cy="249299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300" dirty="0" smtClean="0">
                <a:solidFill>
                  <a:srgbClr val="002060"/>
                </a:solidFill>
              </a:rPr>
              <a:t>La </a:t>
            </a:r>
            <a:r>
              <a:rPr lang="es-ES" sz="1300" b="1" dirty="0" smtClean="0">
                <a:solidFill>
                  <a:srgbClr val="006600"/>
                </a:solidFill>
              </a:rPr>
              <a:t>fecha</a:t>
            </a:r>
            <a:r>
              <a:rPr lang="es-ES" sz="1300" dirty="0" smtClean="0">
                <a:solidFill>
                  <a:srgbClr val="002060"/>
                </a:solidFill>
              </a:rPr>
              <a:t> que aparece reflejada en el repositorio es la fecha oficial de notificación a efectos administrativos e inicia el plazo para que, en su caso, la persona o entidad realice los trámites a los que hubiere lugar.</a:t>
            </a:r>
          </a:p>
          <a:p>
            <a:pPr lvl="0" algn="just"/>
            <a:endParaRPr lang="es-ES" sz="1300" dirty="0" smtClean="0">
              <a:solidFill>
                <a:srgbClr val="002060"/>
              </a:solidFill>
            </a:endParaRPr>
          </a:p>
          <a:p>
            <a:pPr lvl="0" algn="just"/>
            <a:r>
              <a:rPr lang="es-ES" sz="1300" dirty="0" smtClean="0">
                <a:solidFill>
                  <a:srgbClr val="002060"/>
                </a:solidFill>
              </a:rPr>
              <a:t>Al cliquear en la notificación que nos interese, accederemos a la misma.</a:t>
            </a:r>
          </a:p>
        </p:txBody>
      </p:sp>
      <p:sp>
        <p:nvSpPr>
          <p:cNvPr id="12" name="11 Flecha doblada hacia arriba"/>
          <p:cNvSpPr/>
          <p:nvPr/>
        </p:nvSpPr>
        <p:spPr>
          <a:xfrm rot="16200000">
            <a:off x="7323836" y="1356300"/>
            <a:ext cx="1049056" cy="1080120"/>
          </a:xfrm>
          <a:prstGeom prst="bentUpArrow">
            <a:avLst>
              <a:gd name="adj1" fmla="val 5435"/>
              <a:gd name="adj2" fmla="val 7377"/>
              <a:gd name="adj3" fmla="val 19066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7" name="16 Conector recto de flecha"/>
          <p:cNvCxnSpPr/>
          <p:nvPr/>
        </p:nvCxnSpPr>
        <p:spPr>
          <a:xfrm flipH="1">
            <a:off x="1043608" y="2636912"/>
            <a:ext cx="5184576" cy="432048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5 CuadroTexto"/>
          <p:cNvSpPr txBox="1"/>
          <p:nvPr/>
        </p:nvSpPr>
        <p:spPr>
          <a:xfrm>
            <a:off x="8532440" y="609329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16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 l="15356" t="12270" r="12589" b="10212"/>
          <a:stretch>
            <a:fillRect/>
          </a:stretch>
        </p:blipFill>
        <p:spPr bwMode="auto">
          <a:xfrm>
            <a:off x="251520" y="0"/>
            <a:ext cx="856895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8604448" y="609329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17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124744"/>
            <a:ext cx="5154613" cy="325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976</Words>
  <Application>Microsoft Office PowerPoint</Application>
  <PresentationFormat>Presentación en pantalla (4:3)</PresentationFormat>
  <Paragraphs>71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Juan Carlos</dc:creator>
  <cp:lastModifiedBy>Juan Carlos</cp:lastModifiedBy>
  <cp:revision>191</cp:revision>
  <dcterms:created xsi:type="dcterms:W3CDTF">2018-11-15T16:32:54Z</dcterms:created>
  <dcterms:modified xsi:type="dcterms:W3CDTF">2018-11-20T16:58:31Z</dcterms:modified>
</cp:coreProperties>
</file>