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41"/>
  </p:notesMasterIdLst>
  <p:sldIdLst>
    <p:sldId id="256" r:id="rId6"/>
    <p:sldId id="257" r:id="rId7"/>
    <p:sldId id="259" r:id="rId8"/>
    <p:sldId id="260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74" r:id="rId18"/>
    <p:sldId id="275" r:id="rId19"/>
    <p:sldId id="292" r:id="rId20"/>
    <p:sldId id="269" r:id="rId21"/>
    <p:sldId id="270" r:id="rId22"/>
    <p:sldId id="271" r:id="rId23"/>
    <p:sldId id="272" r:id="rId24"/>
    <p:sldId id="293" r:id="rId25"/>
    <p:sldId id="294" r:id="rId26"/>
    <p:sldId id="277" r:id="rId27"/>
    <p:sldId id="284" r:id="rId28"/>
    <p:sldId id="288" r:id="rId29"/>
    <p:sldId id="289" r:id="rId30"/>
    <p:sldId id="290" r:id="rId31"/>
    <p:sldId id="291" r:id="rId32"/>
    <p:sldId id="278" r:id="rId33"/>
    <p:sldId id="281" r:id="rId34"/>
    <p:sldId id="280" r:id="rId35"/>
    <p:sldId id="282" r:id="rId36"/>
    <p:sldId id="283" r:id="rId37"/>
    <p:sldId id="285" r:id="rId38"/>
    <p:sldId id="286" r:id="rId39"/>
    <p:sldId id="287" r:id="rId4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8B5C3-F216-4D8F-A56D-F0C1A246E40E}" type="datetimeFigureOut">
              <a:rPr lang="es-ES" smtClean="0"/>
              <a:t>22/10/2017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6A14B-9BC1-41D1-9679-5E46B7167E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67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91F0-0D09-46B3-BF5C-6604E1158D8C}" type="datetime1">
              <a:rPr lang="es-ES" smtClean="0"/>
              <a:t>22/10/2017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27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7B1C-FA85-4C4B-A689-DC41BAA468D5}" type="datetime1">
              <a:rPr lang="es-ES" smtClean="0"/>
              <a:t>22/10/2017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91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4D5C-675E-4631-BF8F-92ACE3772663}" type="datetime1">
              <a:rPr lang="es-ES" smtClean="0"/>
              <a:t>22/10/2017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75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0395-FF94-4338-8015-1331AC65A99D}" type="datetime1">
              <a:rPr lang="es-ES" smtClean="0"/>
              <a:t>22/10/2017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29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7ABF-3763-4E2A-A6AD-ACB92BF34710}" type="datetime1">
              <a:rPr lang="es-ES" smtClean="0"/>
              <a:t>22/10/2017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7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3B6E7-5931-477D-A1FF-95A21C7C08BA}" type="datetime1">
              <a:rPr lang="es-ES" smtClean="0"/>
              <a:t>22/10/2017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92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6723A-E352-4CEF-9159-A32EC23256E0}" type="datetime1">
              <a:rPr lang="es-ES" smtClean="0"/>
              <a:t>22/10/2017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524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DF94A-4ED1-4045-BB4E-AC636C65A938}" type="datetime1">
              <a:rPr lang="es-ES" smtClean="0"/>
              <a:t>22/10/2017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805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16D0-9712-450D-ADC7-B6FCC6C900A7}" type="datetime1">
              <a:rPr lang="es-ES" smtClean="0"/>
              <a:t>22/10/2017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555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F0D9-D909-4523-8EAF-6C53AE4D0229}" type="datetime1">
              <a:rPr lang="es-ES" smtClean="0"/>
              <a:t>22/10/2017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84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AFB4-3480-4936-B0AF-CAA2EFE7D394}" type="datetime1">
              <a:rPr lang="es-ES" smtClean="0"/>
              <a:t>22/10/2017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28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AF79A-1C11-47BB-82E1-AB981B2A32E7}" type="datetime1">
              <a:rPr lang="es-ES" smtClean="0"/>
              <a:t>22/10/2017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3499-9D08-459B-8D10-B97FE3EDB9E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7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png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  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23887"/>
            <a:ext cx="9753600" cy="5610225"/>
          </a:xfrm>
          <a:prstGeom prst="rect">
            <a:avLst/>
          </a:prstGeom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192808"/>
              </p:ext>
            </p:extLst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Picture" r:id="rId4" imgW="428760" imgH="436320" progId="Word.Picture.8">
                  <p:embed/>
                </p:oleObj>
              </mc:Choice>
              <mc:Fallback>
                <p:oleObj name="Picture" r:id="rId4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ángulo 5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Representación Permanente de España ante la Unión Europea</a:t>
            </a:r>
          </a:p>
          <a:p>
            <a:r>
              <a:rPr lang="es-ES" sz="1400" dirty="0" smtClean="0"/>
              <a:t>Consejería de Agricultura, Pesca y Alimentación</a:t>
            </a:r>
            <a:endParaRPr lang="es-ES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81200" y="871903"/>
            <a:ext cx="9144000" cy="3381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i="1" smtClean="0">
                <a:latin typeface="+mn-lt"/>
              </a:rPr>
              <a:t>“ULTIMAS MODIFICACIONES DE LA PAC: UNA VISION DESDE BRUSELAS”</a:t>
            </a:r>
            <a:endParaRPr lang="es-ES" sz="2000" b="1" dirty="0">
              <a:latin typeface="+mn-lt"/>
            </a:endParaRP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45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OMNIBUS – PROPUESTA COMISION OTOÑO 2016</a:t>
            </a:r>
          </a:p>
          <a:p>
            <a:pPr algn="just"/>
            <a:r>
              <a:rPr lang="es-ES" dirty="0" smtClean="0"/>
              <a:t>REGLAMENTO DESARROLLO RURAL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Instalación de jóvenes. </a:t>
            </a:r>
            <a:r>
              <a:rPr lang="es-ES" dirty="0" smtClean="0"/>
              <a:t>Se modifica la definición para adaptarla a la del primer pilar y se retoca lo relativo a la fecha de establecimiento.</a:t>
            </a:r>
            <a:endParaRPr lang="es-ES" b="1" dirty="0" smtClean="0"/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Inversiones físicas. </a:t>
            </a:r>
            <a:r>
              <a:rPr lang="es-ES" dirty="0" smtClean="0"/>
              <a:t>Facilidades a la hora de utilizarse con instrumentos financieros.</a:t>
            </a:r>
            <a:r>
              <a:rPr lang="es-ES" b="1" dirty="0" smtClean="0"/>
              <a:t> 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Herramientas de estabilización de ingresos.</a:t>
            </a:r>
            <a:r>
              <a:rPr lang="es-ES" dirty="0" smtClean="0"/>
              <a:t> Crear fondos mutuales o de otro tipo por sector y región para luchar contra las bajadas de precios bruscas</a:t>
            </a:r>
            <a:r>
              <a:rPr lang="es-ES" dirty="0" smtClean="0"/>
              <a:t>.</a:t>
            </a:r>
            <a:endParaRPr lang="es-ES" b="1" dirty="0" smtClean="0"/>
          </a:p>
          <a:p>
            <a:pPr marL="342900" indent="-342900" algn="just">
              <a:buFontTx/>
              <a:buChar char="-"/>
            </a:pPr>
            <a:endParaRPr lang="es-ES" b="1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OMNIBUS – ACUERDO CONSEJO PRIMAVERA 2017</a:t>
            </a:r>
          </a:p>
          <a:p>
            <a:pPr algn="just"/>
            <a:r>
              <a:rPr lang="es-ES" dirty="0" smtClean="0"/>
              <a:t>REGLAMENTO PAGOS DIRECTOS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Agricultor activo:</a:t>
            </a:r>
            <a:r>
              <a:rPr lang="es-ES" dirty="0" smtClean="0"/>
              <a:t> 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Convertir la medida en voluntaria para los </a:t>
            </a:r>
            <a:r>
              <a:rPr lang="es-ES" dirty="0" err="1" smtClean="0"/>
              <a:t>EMs</a:t>
            </a:r>
            <a:endParaRPr lang="es-ES" dirty="0" smtClean="0"/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Cumplir 2 de los 3 criterios para salir de la lista negativa (actividad agraria)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Seguir evitando los agricultores de sofá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Pago a jóvenes agricultores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Eliminar tope máximo por hectáreas admisibles o derechos y agricultor (90)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Establecer un tope por hectáreas o derechos por país si se supera el 2% de los pagos.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Ayuda acoplada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Permitir a la Comisión que se regule un acto delegado para que los beneficiarios de ayudas acopladas no sigan produciendo en situaciones de crisis (crisis láctea). Posibilidad de cambiar cada año las ayudas.</a:t>
            </a:r>
          </a:p>
          <a:p>
            <a:pPr marL="342900" indent="-342900" algn="just">
              <a:buFontTx/>
              <a:buChar char="-"/>
            </a:pPr>
            <a:r>
              <a:rPr lang="es-ES" b="1" dirty="0" err="1" smtClean="0"/>
              <a:t>Capping</a:t>
            </a:r>
            <a:r>
              <a:rPr lang="es-ES" b="1" dirty="0"/>
              <a:t> </a:t>
            </a:r>
            <a:endParaRPr lang="es-ES" dirty="0"/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Se puede incrementar el porcentaje de retención para beneficiarios por encima de 150.00 euros (no se disminuye el dinero que va a Desarrollo Rural).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Pastos permanentes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Propuesta de modificación de la definición de pasto permanente solicitada por España, y apoyada por FR, AL y GR. Inclusión de los pastos no herbáceos.</a:t>
            </a:r>
          </a:p>
          <a:p>
            <a:pPr marL="800100" lvl="1" indent="-342900" algn="just">
              <a:buFontTx/>
              <a:buChar char="-"/>
            </a:pPr>
            <a:endParaRPr lang="es-ES" dirty="0" smtClean="0"/>
          </a:p>
          <a:p>
            <a:pPr marL="342900" indent="-342900" algn="just">
              <a:buFontTx/>
              <a:buChar char="-"/>
            </a:pPr>
            <a:endParaRPr lang="es-ES" b="1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1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4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OMNIBUS – ACUERDO CONSEJO PRIMAVERA 2017</a:t>
            </a:r>
          </a:p>
          <a:p>
            <a:pPr algn="just"/>
            <a:r>
              <a:rPr lang="es-ES" dirty="0" smtClean="0"/>
              <a:t>REGLAMENTO OCMA</a:t>
            </a:r>
          </a:p>
          <a:p>
            <a:pPr marL="342900" lvl="0" indent="-342900" algn="just">
              <a:buFontTx/>
              <a:buChar char="-"/>
            </a:pPr>
            <a:r>
              <a:rPr lang="es-ES" b="1" dirty="0">
                <a:solidFill>
                  <a:prstClr val="black"/>
                </a:solidFill>
              </a:rPr>
              <a:t>Régimen de ayudas de frutas y hortalizas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prstClr val="black"/>
                </a:solidFill>
              </a:rPr>
              <a:t>COACHING: subvencionar al 100% la instrucción/formación a otras Organizaciones de Productores para </a:t>
            </a:r>
            <a:r>
              <a:rPr lang="es-ES" dirty="0" err="1">
                <a:solidFill>
                  <a:prstClr val="black"/>
                </a:solidFill>
              </a:rPr>
              <a:t>EMs</a:t>
            </a:r>
            <a:r>
              <a:rPr lang="es-ES" dirty="0">
                <a:solidFill>
                  <a:prstClr val="black"/>
                </a:solidFill>
              </a:rPr>
              <a:t> con bajo grado de organización de productores </a:t>
            </a:r>
            <a:r>
              <a:rPr lang="es-ES" dirty="0" smtClean="0">
                <a:solidFill>
                  <a:prstClr val="black"/>
                </a:solidFill>
              </a:rPr>
              <a:t>dentro </a:t>
            </a:r>
            <a:r>
              <a:rPr lang="es-ES" dirty="0">
                <a:solidFill>
                  <a:prstClr val="black"/>
                </a:solidFill>
              </a:rPr>
              <a:t>del objetivo de gestión y prevención de crisis.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prstClr val="black"/>
                </a:solidFill>
              </a:rPr>
              <a:t>AYUDA FINANCIERA: cambio de sistema pasando de regiones con un bajo grado de organizaciones de productores a países en una lista con esas </a:t>
            </a:r>
            <a:r>
              <a:rPr lang="es-ES" dirty="0" smtClean="0">
                <a:solidFill>
                  <a:prstClr val="black"/>
                </a:solidFill>
              </a:rPr>
              <a:t>características.</a:t>
            </a:r>
            <a:endParaRPr lang="es-ES" dirty="0">
              <a:solidFill>
                <a:prstClr val="black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Vino. Nuevas plantaciones.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Incluir </a:t>
            </a:r>
            <a:r>
              <a:rPr lang="es-ES" dirty="0"/>
              <a:t>como posible criterio de admisibilidad el que el solicitante no tenga o no haya tenido plantaciones </a:t>
            </a:r>
            <a:r>
              <a:rPr lang="es-ES" dirty="0" smtClean="0"/>
              <a:t>ilegales.</a:t>
            </a:r>
            <a:endParaRPr lang="es-ES" dirty="0"/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Dar </a:t>
            </a:r>
            <a:r>
              <a:rPr lang="es-ES" dirty="0"/>
              <a:t>la posibilidad al EM de que establezca una superficie máxima a conceder por solicitante, para evitar que mucha superficie se conceda a muy pocos solicitantes, en especial cuando existe una gran demanda.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Permitir </a:t>
            </a:r>
            <a:r>
              <a:rPr lang="es-ES" dirty="0"/>
              <a:t>a los EEMM que establezcan con carácter supletorio a cualquier criterio de prioridad el requisito de ser joven </a:t>
            </a:r>
            <a:r>
              <a:rPr lang="es-ES" dirty="0" smtClean="0"/>
              <a:t>agricultor. </a:t>
            </a:r>
            <a:endParaRPr lang="es-ES" dirty="0"/>
          </a:p>
          <a:p>
            <a:pPr marL="342900" indent="-342900" algn="just">
              <a:buFontTx/>
              <a:buChar char="-"/>
            </a:pPr>
            <a:endParaRPr lang="es-ES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9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OMNIBUS – ACUERDO CONSEJO PRIMAVERA 2017</a:t>
            </a:r>
          </a:p>
          <a:p>
            <a:pPr algn="just"/>
            <a:r>
              <a:rPr lang="es-ES" dirty="0" smtClean="0"/>
              <a:t>REGLAMENTO DESARROLLO RURAL</a:t>
            </a:r>
          </a:p>
          <a:p>
            <a:pPr marL="342900" lvl="0" indent="-342900" algn="just">
              <a:buFontTx/>
              <a:buChar char="-"/>
            </a:pPr>
            <a:r>
              <a:rPr lang="es-ES" b="1" dirty="0">
                <a:solidFill>
                  <a:prstClr val="black"/>
                </a:solidFill>
              </a:rPr>
              <a:t>Instalación de jóvenes. </a:t>
            </a:r>
            <a:r>
              <a:rPr lang="es-ES" dirty="0">
                <a:solidFill>
                  <a:prstClr val="black"/>
                </a:solidFill>
              </a:rPr>
              <a:t>Se modifica la definición para adaptarla a la del primer pilar y se retoca lo relativo a la fecha de establecimiento.</a:t>
            </a:r>
            <a:endParaRPr lang="es-ES" b="1" dirty="0">
              <a:solidFill>
                <a:prstClr val="black"/>
              </a:solidFill>
            </a:endParaRPr>
          </a:p>
          <a:p>
            <a:pPr marL="342900" lvl="0" indent="-342900" algn="just">
              <a:buFontTx/>
              <a:buChar char="-"/>
            </a:pPr>
            <a:r>
              <a:rPr lang="es-ES" b="1" dirty="0">
                <a:solidFill>
                  <a:prstClr val="black"/>
                </a:solidFill>
              </a:rPr>
              <a:t>Inversiones físicas. </a:t>
            </a:r>
            <a:r>
              <a:rPr lang="es-ES" dirty="0">
                <a:solidFill>
                  <a:prstClr val="black"/>
                </a:solidFill>
              </a:rPr>
              <a:t>Facilidades a la hora de utilizarse con instrumentos financieros.</a:t>
            </a:r>
            <a:r>
              <a:rPr lang="es-ES" b="1" dirty="0">
                <a:solidFill>
                  <a:prstClr val="black"/>
                </a:solidFill>
              </a:rPr>
              <a:t> </a:t>
            </a:r>
          </a:p>
          <a:p>
            <a:pPr marL="342900" lvl="0" indent="-342900" algn="just">
              <a:buFontTx/>
              <a:buChar char="-"/>
            </a:pPr>
            <a:r>
              <a:rPr lang="es-ES" b="1" dirty="0" smtClean="0">
                <a:solidFill>
                  <a:prstClr val="black"/>
                </a:solidFill>
              </a:rPr>
              <a:t>Mecanismos de gestión de riesgos. Herramientas </a:t>
            </a:r>
            <a:r>
              <a:rPr lang="es-ES" b="1" dirty="0">
                <a:solidFill>
                  <a:prstClr val="black"/>
                </a:solidFill>
              </a:rPr>
              <a:t>de estabilización de ingresos.</a:t>
            </a:r>
            <a:r>
              <a:rPr lang="es-ES" dirty="0">
                <a:solidFill>
                  <a:prstClr val="black"/>
                </a:solidFill>
              </a:rPr>
              <a:t> Crear fondos mutuales o de otro tipo por sector y región para luchar contra las bajadas de precios bruscas. (Bajada del 30 al 20</a:t>
            </a:r>
            <a:r>
              <a:rPr lang="es-ES" dirty="0" smtClean="0">
                <a:solidFill>
                  <a:prstClr val="black"/>
                </a:solidFill>
              </a:rPr>
              <a:t>%).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0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OMNIBUS – ACUERDO CONSEJO PRIMAVERA 2017</a:t>
            </a:r>
          </a:p>
          <a:p>
            <a:pPr algn="just"/>
            <a:r>
              <a:rPr lang="es-ES" dirty="0" smtClean="0"/>
              <a:t>REGLAMENTO DESARROLLO RURAL</a:t>
            </a:r>
          </a:p>
          <a:p>
            <a:pPr marL="342900" lvl="0" indent="-342900" algn="just">
              <a:buFontTx/>
              <a:buChar char="-"/>
            </a:pPr>
            <a:r>
              <a:rPr lang="es-ES" dirty="0" smtClean="0">
                <a:solidFill>
                  <a:prstClr val="black"/>
                </a:solidFill>
              </a:rPr>
              <a:t>Se </a:t>
            </a:r>
            <a:r>
              <a:rPr lang="es-ES" dirty="0">
                <a:solidFill>
                  <a:prstClr val="black"/>
                </a:solidFill>
              </a:rPr>
              <a:t>modifica la redacción de la </a:t>
            </a:r>
            <a:r>
              <a:rPr lang="es-ES" b="1" dirty="0">
                <a:solidFill>
                  <a:prstClr val="black"/>
                </a:solidFill>
              </a:rPr>
              <a:t>medida de asesoramiento</a:t>
            </a:r>
            <a:r>
              <a:rPr lang="es-ES" dirty="0">
                <a:solidFill>
                  <a:prstClr val="black"/>
                </a:solidFill>
              </a:rPr>
              <a:t>, haciendo más flexible su ejecución, al no restringirla a procedimientos de contratación pública. </a:t>
            </a:r>
          </a:p>
          <a:p>
            <a:pPr marL="342900" lvl="0" indent="-342900" algn="just">
              <a:buFontTx/>
              <a:buChar char="-"/>
            </a:pPr>
            <a:r>
              <a:rPr lang="es-ES" dirty="0" smtClean="0">
                <a:solidFill>
                  <a:prstClr val="black"/>
                </a:solidFill>
              </a:rPr>
              <a:t>Se </a:t>
            </a:r>
            <a:r>
              <a:rPr lang="es-ES" dirty="0">
                <a:solidFill>
                  <a:prstClr val="black"/>
                </a:solidFill>
              </a:rPr>
              <a:t>amplía la elegibilidad de la </a:t>
            </a:r>
            <a:r>
              <a:rPr lang="es-ES" b="1" dirty="0">
                <a:solidFill>
                  <a:prstClr val="black"/>
                </a:solidFill>
              </a:rPr>
              <a:t>medida de </a:t>
            </a:r>
            <a:r>
              <a:rPr lang="es-ES" b="1" dirty="0" err="1">
                <a:solidFill>
                  <a:prstClr val="black"/>
                </a:solidFill>
              </a:rPr>
              <a:t>agroambiente</a:t>
            </a:r>
            <a:r>
              <a:rPr lang="es-ES" b="1" dirty="0">
                <a:solidFill>
                  <a:prstClr val="black"/>
                </a:solidFill>
              </a:rPr>
              <a:t> y clima</a:t>
            </a:r>
            <a:r>
              <a:rPr lang="es-ES" dirty="0">
                <a:solidFill>
                  <a:prstClr val="black"/>
                </a:solidFill>
              </a:rPr>
              <a:t>, permitiendo que puedan ser objeto de apoyo la conservación de recursos genéticos no autóctonos.</a:t>
            </a:r>
          </a:p>
          <a:p>
            <a:pPr marL="342900" lvl="0" indent="-342900" algn="just">
              <a:buFontTx/>
              <a:buChar char="-"/>
            </a:pPr>
            <a:r>
              <a:rPr lang="es-ES" dirty="0" smtClean="0">
                <a:solidFill>
                  <a:prstClr val="black"/>
                </a:solidFill>
              </a:rPr>
              <a:t>Se </a:t>
            </a:r>
            <a:r>
              <a:rPr lang="es-ES" dirty="0">
                <a:solidFill>
                  <a:prstClr val="black"/>
                </a:solidFill>
              </a:rPr>
              <a:t>permite que las infraestructuras empleadas en proyectos de demostración dentro de la </a:t>
            </a:r>
            <a:r>
              <a:rPr lang="es-ES" b="1" dirty="0">
                <a:solidFill>
                  <a:prstClr val="black"/>
                </a:solidFill>
              </a:rPr>
              <a:t>medida de transferencia de conocimiento y actividades de información </a:t>
            </a:r>
            <a:r>
              <a:rPr lang="es-ES" dirty="0">
                <a:solidFill>
                  <a:prstClr val="black"/>
                </a:solidFill>
              </a:rPr>
              <a:t>(M1) puedan ser empleadas una vez finalice la operación. </a:t>
            </a:r>
          </a:p>
          <a:p>
            <a:pPr marL="342900" lvl="0" indent="-342900" algn="just">
              <a:buFontTx/>
              <a:buChar char="-"/>
            </a:pPr>
            <a:r>
              <a:rPr lang="es-ES" dirty="0" smtClean="0">
                <a:solidFill>
                  <a:prstClr val="black"/>
                </a:solidFill>
              </a:rPr>
              <a:t>Se </a:t>
            </a:r>
            <a:r>
              <a:rPr lang="es-ES" dirty="0">
                <a:solidFill>
                  <a:prstClr val="black"/>
                </a:solidFill>
              </a:rPr>
              <a:t>ofrece la posibilidad, con carácter voluntario, de aplicar una deducción general, con un valor determinado previamente, sobre las </a:t>
            </a:r>
            <a:r>
              <a:rPr lang="es-ES" b="1" dirty="0">
                <a:solidFill>
                  <a:prstClr val="black"/>
                </a:solidFill>
              </a:rPr>
              <a:t>ayudas agroambientales, agricultura ecológica y Red Natura 2000</a:t>
            </a:r>
            <a:r>
              <a:rPr lang="es-ES" dirty="0">
                <a:solidFill>
                  <a:prstClr val="black"/>
                </a:solidFill>
              </a:rPr>
              <a:t>, para evitar el riesgo de doble financiación por el </a:t>
            </a:r>
            <a:r>
              <a:rPr lang="es-ES" dirty="0" err="1">
                <a:solidFill>
                  <a:prstClr val="black"/>
                </a:solidFill>
              </a:rPr>
              <a:t>greening</a:t>
            </a:r>
            <a:r>
              <a:rPr lang="es-ES" dirty="0">
                <a:solidFill>
                  <a:prstClr val="black"/>
                </a:solidFill>
              </a:rPr>
              <a:t>. </a:t>
            </a:r>
          </a:p>
          <a:p>
            <a:pPr marL="342900" lvl="0" indent="-342900" algn="just">
              <a:buFontTx/>
              <a:buChar char="-"/>
            </a:pPr>
            <a:endParaRPr lang="es-ES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5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271034" y="5858127"/>
            <a:ext cx="9144000" cy="4365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 smtClean="0"/>
              <a:t>INICIATIVA LEGISLATIVA = COMISION EUROPEA</a:t>
            </a:r>
            <a:endParaRPr lang="es-ES" dirty="0"/>
          </a:p>
        </p:txBody>
      </p:sp>
      <p:sp>
        <p:nvSpPr>
          <p:cNvPr id="8" name="Flecha abajo 7"/>
          <p:cNvSpPr/>
          <p:nvPr/>
        </p:nvSpPr>
        <p:spPr>
          <a:xfrm rot="12650753">
            <a:off x="6125767" y="5068742"/>
            <a:ext cx="587828" cy="537713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21322">
            <a:off x="4550500" y="5049784"/>
            <a:ext cx="621846" cy="523010"/>
          </a:xfrm>
          <a:prstGeom prst="rect">
            <a:avLst/>
          </a:prstGeom>
        </p:spPr>
      </p:pic>
      <p:sp>
        <p:nvSpPr>
          <p:cNvPr id="12" name="Subtítulo 6"/>
          <p:cNvSpPr txBox="1">
            <a:spLocks/>
          </p:cNvSpPr>
          <p:nvPr/>
        </p:nvSpPr>
        <p:spPr>
          <a:xfrm>
            <a:off x="3445411" y="4519959"/>
            <a:ext cx="1795376" cy="436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CONSEJO</a:t>
            </a:r>
            <a:endParaRPr lang="es-ES" dirty="0"/>
          </a:p>
        </p:txBody>
      </p:sp>
      <p:sp>
        <p:nvSpPr>
          <p:cNvPr id="13" name="Subtítulo 6"/>
          <p:cNvSpPr txBox="1">
            <a:spLocks/>
          </p:cNvSpPr>
          <p:nvPr/>
        </p:nvSpPr>
        <p:spPr>
          <a:xfrm>
            <a:off x="6063808" y="4519959"/>
            <a:ext cx="2245080" cy="436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PARLAMENTO</a:t>
            </a:r>
            <a:endParaRPr lang="es-ES" dirty="0"/>
          </a:p>
        </p:txBody>
      </p:sp>
      <p:sp>
        <p:nvSpPr>
          <p:cNvPr id="14" name="Subtítulo 6"/>
          <p:cNvSpPr txBox="1">
            <a:spLocks/>
          </p:cNvSpPr>
          <p:nvPr/>
        </p:nvSpPr>
        <p:spPr>
          <a:xfrm>
            <a:off x="6063807" y="3414313"/>
            <a:ext cx="3170133" cy="436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PONENTE - ENMIENDAS</a:t>
            </a:r>
            <a:endParaRPr lang="es-ES" dirty="0"/>
          </a:p>
        </p:txBody>
      </p:sp>
      <p:sp>
        <p:nvSpPr>
          <p:cNvPr id="15" name="Subtítulo 6"/>
          <p:cNvSpPr txBox="1">
            <a:spLocks/>
          </p:cNvSpPr>
          <p:nvPr/>
        </p:nvSpPr>
        <p:spPr>
          <a:xfrm>
            <a:off x="6063808" y="2433429"/>
            <a:ext cx="3170132" cy="436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COMISON - PLENO</a:t>
            </a:r>
            <a:endParaRPr lang="es-ES" dirty="0"/>
          </a:p>
        </p:txBody>
      </p:sp>
      <p:sp>
        <p:nvSpPr>
          <p:cNvPr id="16" name="Subtítulo 6"/>
          <p:cNvSpPr txBox="1">
            <a:spLocks/>
          </p:cNvSpPr>
          <p:nvPr/>
        </p:nvSpPr>
        <p:spPr>
          <a:xfrm>
            <a:off x="3470504" y="2464767"/>
            <a:ext cx="1795376" cy="436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AGRIFISH</a:t>
            </a:r>
            <a:endParaRPr lang="es-ES" dirty="0"/>
          </a:p>
        </p:txBody>
      </p:sp>
      <p:sp>
        <p:nvSpPr>
          <p:cNvPr id="17" name="Subtítulo 6"/>
          <p:cNvSpPr txBox="1">
            <a:spLocks/>
          </p:cNvSpPr>
          <p:nvPr/>
        </p:nvSpPr>
        <p:spPr>
          <a:xfrm>
            <a:off x="3470504" y="3486591"/>
            <a:ext cx="1795376" cy="436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CEA - </a:t>
            </a:r>
            <a:r>
              <a:rPr lang="es-ES" dirty="0" err="1" smtClean="0"/>
              <a:t>EMs</a:t>
            </a:r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176" y="4102588"/>
            <a:ext cx="621846" cy="33649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176" y="3099723"/>
            <a:ext cx="621846" cy="33649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25" y="3047635"/>
            <a:ext cx="621846" cy="33649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25" y="4005819"/>
            <a:ext cx="621846" cy="336496"/>
          </a:xfrm>
          <a:prstGeom prst="rect">
            <a:avLst/>
          </a:prstGeom>
        </p:spPr>
      </p:pic>
      <p:sp>
        <p:nvSpPr>
          <p:cNvPr id="22" name="Subtítulo 6"/>
          <p:cNvSpPr txBox="1">
            <a:spLocks/>
          </p:cNvSpPr>
          <p:nvPr/>
        </p:nvSpPr>
        <p:spPr>
          <a:xfrm>
            <a:off x="4902345" y="1577403"/>
            <a:ext cx="1795376" cy="436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TRILOGO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5933">
            <a:off x="4192459" y="1841976"/>
            <a:ext cx="621846" cy="52301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21322">
            <a:off x="6777452" y="1843825"/>
            <a:ext cx="621846" cy="47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OMNIBUS – ACUERDO FINAL OTOÑO 2017</a:t>
            </a:r>
          </a:p>
          <a:p>
            <a:pPr algn="just"/>
            <a:r>
              <a:rPr lang="es-ES" dirty="0" smtClean="0"/>
              <a:t>REGLAMENTO PAGOS DIRECTOS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Agricultor activo:</a:t>
            </a:r>
            <a:r>
              <a:rPr lang="es-ES" dirty="0" smtClean="0"/>
              <a:t> 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Convertir la medida en voluntaria para los </a:t>
            </a:r>
            <a:r>
              <a:rPr lang="es-ES" dirty="0" err="1" smtClean="0"/>
              <a:t>EMs</a:t>
            </a:r>
            <a:endParaRPr lang="es-ES" dirty="0" smtClean="0"/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Cumplir 2 de los 3 criterios para salir de la lista negativa (actividad agraria)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Pago a jóvenes agricultores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Eliminar tope máximo por hectáreas admisibles o derechos y agricultor (90)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Pago desde la solicitud y no desde la instalación.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Posibilidad de incrementar los derechos asignados de la reserva hasta en un 50% del valor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Ayuda acoplada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Extensión a todos los sectores calcular las ayudas sobre la base de número de animales (o hectáreas) elegibles por periodo de referencia (aunque la producción sea inferior).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Posible la revisión anual de las ayudas acopladas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Se elimina limitación de mantener producción global anterior.</a:t>
            </a:r>
          </a:p>
          <a:p>
            <a:pPr marL="800100" lvl="1" indent="-342900" algn="just">
              <a:buFontTx/>
              <a:buChar char="-"/>
            </a:pPr>
            <a:endParaRPr lang="es-ES" dirty="0" smtClean="0"/>
          </a:p>
          <a:p>
            <a:pPr marL="342900" indent="-342900" algn="just">
              <a:buFontTx/>
              <a:buChar char="-"/>
            </a:pPr>
            <a:endParaRPr lang="es-ES" b="1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4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OMNIBUS – ACUERDO FINAL OTOÑO 2017</a:t>
            </a:r>
          </a:p>
          <a:p>
            <a:pPr algn="just"/>
            <a:r>
              <a:rPr lang="es-ES" dirty="0" smtClean="0"/>
              <a:t>REGLAMENTO PAGOS DIRECTOS</a:t>
            </a:r>
          </a:p>
          <a:p>
            <a:pPr marL="342900" indent="-342900" algn="just">
              <a:buFontTx/>
              <a:buChar char="-"/>
            </a:pPr>
            <a:r>
              <a:rPr lang="es-ES" b="1" dirty="0" err="1" smtClean="0"/>
              <a:t>Greeening</a:t>
            </a:r>
            <a:r>
              <a:rPr lang="es-ES" b="1" dirty="0" smtClean="0"/>
              <a:t> - Reverdecimiento:</a:t>
            </a:r>
            <a:r>
              <a:rPr lang="es-ES" dirty="0" smtClean="0"/>
              <a:t> 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Flexibilización de las medidas (rebaja de los objetivos). Inclusión del </a:t>
            </a:r>
            <a:r>
              <a:rPr lang="es-ES" dirty="0" err="1" smtClean="0"/>
              <a:t>Mischantus</a:t>
            </a:r>
            <a:r>
              <a:rPr lang="es-ES" dirty="0" smtClean="0"/>
              <a:t> y otros cultivos como validas para superficies de interés ecológico. Eliminación del tope de 30 hectáreas. 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Mejorar la posibilidad de utilizar cultivos proteicos fijadores de N2 en SIE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Pastos permanentes:</a:t>
            </a:r>
            <a:endParaRPr lang="es-ES" dirty="0" smtClean="0"/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Nueva definición que incluye los pastos mediterráneos (arbustivos y forestales predominantes sobre los herbáceos).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Dehesa.</a:t>
            </a:r>
          </a:p>
          <a:p>
            <a:pPr marL="342900" indent="-342900" algn="just">
              <a:buFontTx/>
              <a:buChar char="-"/>
            </a:pPr>
            <a:r>
              <a:rPr lang="es-ES" b="1" dirty="0" err="1" smtClean="0"/>
              <a:t>Capping</a:t>
            </a:r>
            <a:r>
              <a:rPr lang="es-ES" b="1" dirty="0" smtClean="0"/>
              <a:t>: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Los Estados Miembros podrán aplicar de un modo anual nuevas decisiones sobre el porcentaje de </a:t>
            </a:r>
            <a:r>
              <a:rPr lang="es-ES" dirty="0" err="1" smtClean="0"/>
              <a:t>capping</a:t>
            </a:r>
            <a:r>
              <a:rPr lang="es-ES" dirty="0" smtClean="0"/>
              <a:t> aplicable (no disminuir las cantidades que van a DR)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Transferencias del primer al segundo pilar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Se podrá tomar nueva decisión para 2019</a:t>
            </a:r>
          </a:p>
          <a:p>
            <a:pPr marL="800100" lvl="1" indent="-342900" algn="just">
              <a:buFontTx/>
              <a:buChar char="-"/>
            </a:pPr>
            <a:endParaRPr lang="es-ES" dirty="0" smtClean="0"/>
          </a:p>
          <a:p>
            <a:pPr marL="342900" indent="-342900" algn="just">
              <a:buFontTx/>
              <a:buChar char="-"/>
            </a:pPr>
            <a:endParaRPr lang="es-ES" b="1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6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OMNIBUS – ACUERDO FINAL OTOÑO 2017</a:t>
            </a:r>
          </a:p>
          <a:p>
            <a:pPr algn="just"/>
            <a:r>
              <a:rPr lang="es-ES" dirty="0" smtClean="0"/>
              <a:t>REGLAMENTO OCMA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Frutas y Hortalizas – Programas operativos 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>
                <a:solidFill>
                  <a:prstClr val="black"/>
                </a:solidFill>
              </a:rPr>
              <a:t>COACHING</a:t>
            </a:r>
            <a:r>
              <a:rPr lang="es-ES" dirty="0">
                <a:solidFill>
                  <a:prstClr val="black"/>
                </a:solidFill>
              </a:rPr>
              <a:t>: subvencionar al 100% la instrucción/formación a otras Organizaciones de Productores para </a:t>
            </a:r>
            <a:r>
              <a:rPr lang="es-ES" dirty="0" err="1">
                <a:solidFill>
                  <a:prstClr val="black"/>
                </a:solidFill>
              </a:rPr>
              <a:t>EMs</a:t>
            </a:r>
            <a:r>
              <a:rPr lang="es-ES" dirty="0">
                <a:solidFill>
                  <a:prstClr val="black"/>
                </a:solidFill>
              </a:rPr>
              <a:t> con bajo grado de organización de productores (no España) dentro del objetivo de gestión y prevención de crisis.</a:t>
            </a:r>
          </a:p>
          <a:p>
            <a:pPr marL="800100" lvl="1" indent="-342900" algn="just">
              <a:buFontTx/>
              <a:buChar char="-"/>
            </a:pPr>
            <a:r>
              <a:rPr lang="es-ES" dirty="0">
                <a:solidFill>
                  <a:prstClr val="black"/>
                </a:solidFill>
              </a:rPr>
              <a:t>AYUDA FINANCIERA: cambio de sistema pasando de regiones con un bajo grado de organizaciones de productores a países en una lista con esas características (no España</a:t>
            </a:r>
            <a:r>
              <a:rPr lang="es-ES" dirty="0" smtClean="0">
                <a:solidFill>
                  <a:prstClr val="black"/>
                </a:solidFill>
              </a:rPr>
              <a:t>).</a:t>
            </a:r>
            <a:endParaRPr lang="es-ES" dirty="0" smtClean="0"/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Vino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Gestión de autorizaciones de plantación. Prorrateo de nuevos derechos en caso de más solicitudes que derechos, no se concederán derechos de plantación a agricultores con plantaciones ilegales.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Organizaciones de Productores – Competencia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Extensión a todos los sectores (antes </a:t>
            </a:r>
            <a:r>
              <a:rPr lang="es-ES" dirty="0" err="1" smtClean="0"/>
              <a:t>ac</a:t>
            </a:r>
            <a:r>
              <a:rPr lang="es-ES" dirty="0" smtClean="0"/>
              <a:t>. Oliva) prerrogativas sobre planificación de la producción, la organización de costes de producción, comercialización y negociación de contratos para productos agrarios (con salvaguardias de no afectar a la competencia).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Cadena de Valor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Se podrá negociar colectivamente en los contratos, de manera voluntaria, los términos en los que se puede compartir el valor de la cadena.</a:t>
            </a:r>
          </a:p>
          <a:p>
            <a:pPr marL="800100" lvl="1" indent="-342900" algn="just">
              <a:buFontTx/>
              <a:buChar char="-"/>
            </a:pPr>
            <a:endParaRPr lang="es-ES" dirty="0" smtClean="0"/>
          </a:p>
          <a:p>
            <a:pPr marL="342900" indent="-342900" algn="just">
              <a:buFontTx/>
              <a:buChar char="-"/>
            </a:pPr>
            <a:endParaRPr lang="es-ES" b="1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8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OMNIBUS – ACUERDO FINAL OTOÑO 2017</a:t>
            </a:r>
          </a:p>
          <a:p>
            <a:pPr algn="just"/>
            <a:r>
              <a:rPr lang="es-ES" dirty="0" smtClean="0"/>
              <a:t>REGLAMENTO OCMA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Organizaciones de Productores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Mejora de su capacidad de negociación. 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Existencia de contratos por escrito en leche si el </a:t>
            </a:r>
            <a:r>
              <a:rPr lang="es-ES" dirty="0" err="1" smtClean="0"/>
              <a:t>Ems</a:t>
            </a:r>
            <a:r>
              <a:rPr lang="es-ES" dirty="0" smtClean="0"/>
              <a:t> no lo tiene regulado el productor u OP quiere y es una empresa grande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Extensión a todos los sectores (antes </a:t>
            </a:r>
            <a:r>
              <a:rPr lang="es-ES" dirty="0" err="1" smtClean="0"/>
              <a:t>ac</a:t>
            </a:r>
            <a:r>
              <a:rPr lang="es-ES" dirty="0" smtClean="0"/>
              <a:t> oliva, vacuno y cereales) la posibilidad de gestionar la producción y acceder a negociaciones colectivas con otros operadores de la cadena alimentaria.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Extensión a todos los sectores (antes azúcar) la posibilidad de negociar entre distintos eslabones de la cadena alimentaria el valor obtenido por la venta de los productos (vertical y no horizontal).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Cadena Alimentaria</a:t>
            </a:r>
            <a:endParaRPr lang="es-ES" dirty="0" smtClean="0"/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Declaración de la Comisión por la se compromete a presentar antes de junio 2018 una propuesta para la mejora de las relaciones entre los distintos eslabones de la cadena.</a:t>
            </a:r>
          </a:p>
          <a:p>
            <a:pPr marL="800100" lvl="1" indent="-342900" algn="just">
              <a:buFontTx/>
              <a:buChar char="-"/>
            </a:pPr>
            <a:endParaRPr lang="es-ES" dirty="0" smtClean="0"/>
          </a:p>
          <a:p>
            <a:pPr marL="342900" indent="-342900" algn="just">
              <a:buFontTx/>
              <a:buChar char="-"/>
            </a:pPr>
            <a:endParaRPr lang="es-ES" b="1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9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REPRESENTACIÓN PERMANENTE DE ESPAÑA ANTE LA UE</a:t>
            </a:r>
          </a:p>
          <a:p>
            <a:pPr algn="just"/>
            <a:r>
              <a:rPr lang="es-ES" dirty="0"/>
              <a:t>	</a:t>
            </a:r>
            <a:r>
              <a:rPr lang="es-ES" dirty="0" smtClean="0"/>
              <a:t>- Embajada</a:t>
            </a:r>
          </a:p>
          <a:p>
            <a:pPr algn="just"/>
            <a:r>
              <a:rPr lang="es-ES" dirty="0"/>
              <a:t>	</a:t>
            </a:r>
            <a:r>
              <a:rPr lang="es-ES" dirty="0" smtClean="0"/>
              <a:t>- Reflejo de todos los Ministerios</a:t>
            </a:r>
          </a:p>
          <a:p>
            <a:pPr algn="just"/>
            <a:r>
              <a:rPr lang="es-ES" dirty="0"/>
              <a:t>	</a:t>
            </a:r>
            <a:r>
              <a:rPr lang="es-ES" dirty="0" smtClean="0"/>
              <a:t>- Sus funcionarios trabajan principalmente en del Consejo</a:t>
            </a:r>
          </a:p>
          <a:p>
            <a:pPr algn="just"/>
            <a:r>
              <a:rPr lang="es-ES" dirty="0"/>
              <a:t>	</a:t>
            </a:r>
            <a:r>
              <a:rPr lang="es-ES" dirty="0" smtClean="0"/>
              <a:t>- Representación del Estado ante las instituciones</a:t>
            </a:r>
          </a:p>
          <a:p>
            <a:pPr algn="just"/>
            <a:r>
              <a:rPr lang="es-ES" dirty="0"/>
              <a:t>	</a:t>
            </a:r>
            <a:r>
              <a:rPr lang="es-ES" dirty="0" smtClean="0"/>
              <a:t>- Consejería de Agricultura</a:t>
            </a:r>
            <a:endParaRPr lang="es-ES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078956"/>
              </p:ext>
            </p:extLst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Representación Permanente de España ante la Unión Europea</a:t>
            </a:r>
          </a:p>
          <a:p>
            <a:r>
              <a:rPr lang="es-ES" sz="1400" dirty="0" smtClean="0"/>
              <a:t>Consejería de Agricultura, Pesca y Alimentación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1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OMNIBUS – ACUERDO FINAL OTOÑO 2017</a:t>
            </a:r>
          </a:p>
          <a:p>
            <a:pPr algn="just"/>
            <a:r>
              <a:rPr lang="es-ES" dirty="0" smtClean="0"/>
              <a:t>DESARROLLO RURAL</a:t>
            </a:r>
            <a:endParaRPr lang="es-ES" dirty="0" smtClean="0"/>
          </a:p>
          <a:p>
            <a:pPr marL="342900" lvl="0" indent="-342900" algn="just">
              <a:buFontTx/>
              <a:buChar char="-"/>
            </a:pPr>
            <a:r>
              <a:rPr lang="es-ES" b="1" dirty="0">
                <a:solidFill>
                  <a:prstClr val="black"/>
                </a:solidFill>
              </a:rPr>
              <a:t>Instalación de jóvenes. </a:t>
            </a:r>
            <a:r>
              <a:rPr lang="es-ES" dirty="0">
                <a:solidFill>
                  <a:prstClr val="black"/>
                </a:solidFill>
              </a:rPr>
              <a:t>Se modifica la definición para adaptarla a la del primer pilar y se retoca lo relativo a la fecha de establecimiento.</a:t>
            </a:r>
            <a:endParaRPr lang="es-ES" b="1" dirty="0">
              <a:solidFill>
                <a:prstClr val="black"/>
              </a:solidFill>
            </a:endParaRPr>
          </a:p>
          <a:p>
            <a:pPr marL="342900" lvl="0" indent="-342900" algn="just">
              <a:buFontTx/>
              <a:buChar char="-"/>
            </a:pPr>
            <a:r>
              <a:rPr lang="es-ES" b="1" dirty="0">
                <a:solidFill>
                  <a:prstClr val="black"/>
                </a:solidFill>
              </a:rPr>
              <a:t>Inversiones físicas. </a:t>
            </a:r>
            <a:r>
              <a:rPr lang="es-ES" dirty="0">
                <a:solidFill>
                  <a:prstClr val="black"/>
                </a:solidFill>
              </a:rPr>
              <a:t>Facilidades a la hora de utilizarse con instrumentos financieros.</a:t>
            </a:r>
            <a:r>
              <a:rPr lang="es-ES" b="1" dirty="0">
                <a:solidFill>
                  <a:prstClr val="black"/>
                </a:solidFill>
              </a:rPr>
              <a:t> </a:t>
            </a:r>
          </a:p>
          <a:p>
            <a:pPr marL="342900" lvl="0" indent="-342900" algn="just">
              <a:buFontTx/>
              <a:buChar char="-"/>
            </a:pPr>
            <a:r>
              <a:rPr lang="es-ES" b="1" dirty="0">
                <a:solidFill>
                  <a:prstClr val="black"/>
                </a:solidFill>
              </a:rPr>
              <a:t>Mecanismos de gestión de riesgos. Herramientas de estabilización de ingresos.</a:t>
            </a:r>
            <a:r>
              <a:rPr lang="es-ES" dirty="0">
                <a:solidFill>
                  <a:prstClr val="black"/>
                </a:solidFill>
              </a:rPr>
              <a:t> Crear fondos mutuales o de otro tipo por sector y región para luchar contra las bajadas de precios bruscas</a:t>
            </a:r>
            <a:r>
              <a:rPr lang="es-ES" dirty="0" smtClean="0">
                <a:solidFill>
                  <a:prstClr val="black"/>
                </a:solidFill>
              </a:rPr>
              <a:t>. Ligados a índices que permitan una rápida respuesta.  </a:t>
            </a:r>
            <a:r>
              <a:rPr lang="es-ES" dirty="0">
                <a:solidFill>
                  <a:prstClr val="black"/>
                </a:solidFill>
              </a:rPr>
              <a:t>(Bajada del 30 al 20%).</a:t>
            </a:r>
          </a:p>
          <a:p>
            <a:pPr marL="800100" lvl="1" indent="-342900" algn="just">
              <a:buFontTx/>
              <a:buChar char="-"/>
            </a:pPr>
            <a:endParaRPr lang="es-ES" dirty="0" smtClean="0"/>
          </a:p>
          <a:p>
            <a:pPr marL="342900" indent="-342900" algn="just">
              <a:buFontTx/>
              <a:buChar char="-"/>
            </a:pPr>
            <a:endParaRPr lang="es-ES" b="1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0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OMNIBUS – ACUERDO </a:t>
            </a:r>
            <a:r>
              <a:rPr lang="es-ES" dirty="0" smtClean="0"/>
              <a:t>FINAL OTOÑO </a:t>
            </a:r>
            <a:r>
              <a:rPr lang="es-ES" dirty="0" smtClean="0"/>
              <a:t>2017</a:t>
            </a:r>
          </a:p>
          <a:p>
            <a:pPr algn="just"/>
            <a:r>
              <a:rPr lang="es-ES" dirty="0" smtClean="0"/>
              <a:t>REGLAMENTO DESARROLLO RURAL</a:t>
            </a:r>
          </a:p>
          <a:p>
            <a:pPr marL="342900" lvl="0" indent="-342900" algn="just">
              <a:buFontTx/>
              <a:buChar char="-"/>
            </a:pPr>
            <a:r>
              <a:rPr lang="es-ES" dirty="0" smtClean="0">
                <a:solidFill>
                  <a:prstClr val="black"/>
                </a:solidFill>
              </a:rPr>
              <a:t>Se </a:t>
            </a:r>
            <a:r>
              <a:rPr lang="es-ES" dirty="0">
                <a:solidFill>
                  <a:prstClr val="black"/>
                </a:solidFill>
              </a:rPr>
              <a:t>modifica la redacción de la </a:t>
            </a:r>
            <a:r>
              <a:rPr lang="es-ES" b="1" dirty="0">
                <a:solidFill>
                  <a:prstClr val="black"/>
                </a:solidFill>
              </a:rPr>
              <a:t>medida de asesoramiento</a:t>
            </a:r>
            <a:r>
              <a:rPr lang="es-ES" dirty="0">
                <a:solidFill>
                  <a:prstClr val="black"/>
                </a:solidFill>
              </a:rPr>
              <a:t>, haciendo más flexible su ejecución, al no restringirla a procedimientos de contratación pública. </a:t>
            </a:r>
          </a:p>
          <a:p>
            <a:pPr marL="342900" lvl="0" indent="-342900" algn="just">
              <a:buFontTx/>
              <a:buChar char="-"/>
            </a:pPr>
            <a:r>
              <a:rPr lang="es-ES" dirty="0" smtClean="0">
                <a:solidFill>
                  <a:prstClr val="black"/>
                </a:solidFill>
              </a:rPr>
              <a:t>Se </a:t>
            </a:r>
            <a:r>
              <a:rPr lang="es-ES" dirty="0">
                <a:solidFill>
                  <a:prstClr val="black"/>
                </a:solidFill>
              </a:rPr>
              <a:t>amplía la elegibilidad de la </a:t>
            </a:r>
            <a:r>
              <a:rPr lang="es-ES" b="1" dirty="0">
                <a:solidFill>
                  <a:prstClr val="black"/>
                </a:solidFill>
              </a:rPr>
              <a:t>medida de </a:t>
            </a:r>
            <a:r>
              <a:rPr lang="es-ES" b="1" dirty="0" err="1">
                <a:solidFill>
                  <a:prstClr val="black"/>
                </a:solidFill>
              </a:rPr>
              <a:t>agroambiente</a:t>
            </a:r>
            <a:r>
              <a:rPr lang="es-ES" b="1" dirty="0">
                <a:solidFill>
                  <a:prstClr val="black"/>
                </a:solidFill>
              </a:rPr>
              <a:t> y clima</a:t>
            </a:r>
            <a:r>
              <a:rPr lang="es-ES" dirty="0">
                <a:solidFill>
                  <a:prstClr val="black"/>
                </a:solidFill>
              </a:rPr>
              <a:t>, permitiendo que puedan ser objeto de apoyo la conservación de recursos genéticos no autóctonos.</a:t>
            </a:r>
          </a:p>
          <a:p>
            <a:pPr marL="342900" lvl="0" indent="-342900" algn="just">
              <a:buFontTx/>
              <a:buChar char="-"/>
            </a:pPr>
            <a:r>
              <a:rPr lang="es-ES" dirty="0" smtClean="0">
                <a:solidFill>
                  <a:prstClr val="black"/>
                </a:solidFill>
              </a:rPr>
              <a:t>Se </a:t>
            </a:r>
            <a:r>
              <a:rPr lang="es-ES" dirty="0">
                <a:solidFill>
                  <a:prstClr val="black"/>
                </a:solidFill>
              </a:rPr>
              <a:t>permite que las infraestructuras empleadas en proyectos de demostración dentro de la </a:t>
            </a:r>
            <a:r>
              <a:rPr lang="es-ES" b="1" dirty="0">
                <a:solidFill>
                  <a:prstClr val="black"/>
                </a:solidFill>
              </a:rPr>
              <a:t>medida de transferencia de conocimiento y actividades de información </a:t>
            </a:r>
            <a:r>
              <a:rPr lang="es-ES" dirty="0">
                <a:solidFill>
                  <a:prstClr val="black"/>
                </a:solidFill>
              </a:rPr>
              <a:t>(M1) puedan ser empleadas una vez finalice la operación. </a:t>
            </a:r>
          </a:p>
          <a:p>
            <a:pPr marL="342900" lvl="0" indent="-342900" algn="just">
              <a:buFontTx/>
              <a:buChar char="-"/>
            </a:pPr>
            <a:r>
              <a:rPr lang="es-ES" dirty="0" smtClean="0">
                <a:solidFill>
                  <a:prstClr val="black"/>
                </a:solidFill>
              </a:rPr>
              <a:t>Se </a:t>
            </a:r>
            <a:r>
              <a:rPr lang="es-ES" dirty="0">
                <a:solidFill>
                  <a:prstClr val="black"/>
                </a:solidFill>
              </a:rPr>
              <a:t>ofrece la posibilidad, con carácter voluntario, de aplicar una deducción general, con un valor determinado previamente, sobre las </a:t>
            </a:r>
            <a:r>
              <a:rPr lang="es-ES" b="1" dirty="0">
                <a:solidFill>
                  <a:prstClr val="black"/>
                </a:solidFill>
              </a:rPr>
              <a:t>ayudas agroambientales, agricultura ecológica y Red Natura 2000</a:t>
            </a:r>
            <a:r>
              <a:rPr lang="es-ES" dirty="0">
                <a:solidFill>
                  <a:prstClr val="black"/>
                </a:solidFill>
              </a:rPr>
              <a:t>, para evitar el riesgo de doble financiación por el </a:t>
            </a:r>
            <a:r>
              <a:rPr lang="es-ES" dirty="0" err="1">
                <a:solidFill>
                  <a:prstClr val="black"/>
                </a:solidFill>
              </a:rPr>
              <a:t>greening</a:t>
            </a:r>
            <a:r>
              <a:rPr lang="es-ES" dirty="0">
                <a:solidFill>
                  <a:prstClr val="black"/>
                </a:solidFill>
              </a:rPr>
              <a:t>. </a:t>
            </a:r>
          </a:p>
          <a:p>
            <a:pPr marL="342900" lvl="0" indent="-342900" algn="just">
              <a:buFontTx/>
              <a:buChar char="-"/>
            </a:pPr>
            <a:endParaRPr lang="es-ES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4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dirty="0" smtClean="0"/>
              <a:t>BREXIT Y PAC - ANTECEDENTES</a:t>
            </a:r>
          </a:p>
          <a:p>
            <a:pPr algn="just"/>
            <a:r>
              <a:rPr lang="es-ES" dirty="0" smtClean="0"/>
              <a:t>- Junio 2016 - </a:t>
            </a:r>
            <a:r>
              <a:rPr lang="es-ES" dirty="0" err="1" smtClean="0"/>
              <a:t>Referendum</a:t>
            </a:r>
            <a:endParaRPr lang="es-ES" dirty="0" smtClean="0"/>
          </a:p>
          <a:p>
            <a:pPr algn="just"/>
            <a:r>
              <a:rPr lang="es-ES" dirty="0" smtClean="0"/>
              <a:t>- El 29 de marzo de 2017 el Reino Unido notificó al Consejo Europeo su intención de abandonar la UE.</a:t>
            </a:r>
          </a:p>
          <a:p>
            <a:pPr algn="just"/>
            <a:r>
              <a:rPr lang="es-ES" dirty="0" smtClean="0"/>
              <a:t>- Artículo 50 TFUE. Plazos y proceso.</a:t>
            </a:r>
          </a:p>
          <a:p>
            <a:pPr algn="just"/>
            <a:r>
              <a:rPr lang="es-ES" dirty="0" smtClean="0"/>
              <a:t>- El 29 de abril de 2017 el Consejo Europeo adoptó un conjunto de orientaciones políticas que definen el marco para las negociaciones y posiciones de la UE.</a:t>
            </a:r>
          </a:p>
          <a:p>
            <a:pPr algn="just"/>
            <a:r>
              <a:rPr lang="es-ES" dirty="0" smtClean="0"/>
              <a:t>	- Negociación del acuerdo (Salida-Divorcio)</a:t>
            </a:r>
          </a:p>
          <a:p>
            <a:pPr algn="just"/>
            <a:r>
              <a:rPr lang="es-ES" dirty="0"/>
              <a:t>	</a:t>
            </a:r>
            <a:r>
              <a:rPr lang="es-ES" dirty="0" smtClean="0"/>
              <a:t>	Derechos de los ciudadanos</a:t>
            </a:r>
          </a:p>
          <a:p>
            <a:pPr algn="just"/>
            <a:r>
              <a:rPr lang="es-ES" dirty="0"/>
              <a:t>	</a:t>
            </a:r>
            <a:r>
              <a:rPr lang="es-ES" dirty="0" smtClean="0"/>
              <a:t>	Arreglo financiero</a:t>
            </a:r>
          </a:p>
          <a:p>
            <a:pPr algn="just"/>
            <a:r>
              <a:rPr lang="es-ES" dirty="0"/>
              <a:t>	</a:t>
            </a:r>
            <a:r>
              <a:rPr lang="es-ES" dirty="0" smtClean="0"/>
              <a:t>	Aspectos ligados a Irlanda/Irlanda del Norte.</a:t>
            </a:r>
          </a:p>
          <a:p>
            <a:pPr algn="just"/>
            <a:r>
              <a:rPr lang="es-ES" dirty="0" smtClean="0"/>
              <a:t>	- Fijación del marco futuro de la relación bilateral.</a:t>
            </a:r>
            <a:r>
              <a:rPr lang="es-ES" dirty="0"/>
              <a:t>	</a:t>
            </a:r>
            <a:endParaRPr lang="es-ES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3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BREXIT Y PAC - ANTECEDENTES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Negociador UE: Comisario Michel Barnier junto con una “</a:t>
            </a:r>
            <a:r>
              <a:rPr lang="es-ES" dirty="0" err="1" smtClean="0"/>
              <a:t>task</a:t>
            </a:r>
            <a:r>
              <a:rPr lang="es-ES" dirty="0" smtClean="0"/>
              <a:t> forcé” de altos funcionarios de la UE.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Rondas de negociación: 5 hasta la fecha. 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Consejo Europeo 19 y 20 octubre se tratará el estado de situación</a:t>
            </a:r>
          </a:p>
          <a:p>
            <a:pPr algn="just"/>
            <a:r>
              <a:rPr lang="es-ES" dirty="0" smtClean="0"/>
              <a:t> </a:t>
            </a:r>
            <a:r>
              <a:rPr lang="es-ES" dirty="0"/>
              <a:t>	</a:t>
            </a:r>
            <a:endParaRPr lang="es-ES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BREXIT Y PAC – EFECTOS SOBRE AGRICULTURA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RU se convierte en tercer país (no participa en políticas comunes como PAC)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RU tendrá su Politica agraria y comercial propia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Consecuencias sobre el sector agroalimentario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Presupuesto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Funcionamiento PAC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Sobre intercambios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4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BREXIT Y PAC – EFECTOS SOBRE AGRICULTURA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PRESUPUESTO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Reino Unido contribuyente neto. Su salida supone un saldo negativo para la PAC entre 1.200 M€ y 3.100 M€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Mantener igual presupuesto PAC supone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Aumento aportaciones </a:t>
            </a:r>
            <a:r>
              <a:rPr lang="es-ES" dirty="0" err="1" smtClean="0"/>
              <a:t>Ems</a:t>
            </a:r>
            <a:r>
              <a:rPr lang="es-ES" dirty="0" smtClean="0"/>
              <a:t> </a:t>
            </a:r>
            <a:r>
              <a:rPr lang="es-ES" dirty="0" err="1" smtClean="0"/>
              <a:t>ó</a:t>
            </a:r>
            <a:endParaRPr lang="es-ES" dirty="0" smtClean="0"/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Modificar actual MFP 2014-2020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Ajuste MFP actual depende del Acuerdo retirada UK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Presupuesto final adoptado aplicable a PAC actual o futura?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9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BREXIT Y PAC – EFECTOS SOBRE AGRICULTURA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IMPLICACIONES SOBRE PAC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Primer Pilar – Pagos Directos. Eliminar techos nacionales.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Reglamento DR – Programación multianual (2020). Financiación del resto de </a:t>
            </a:r>
            <a:r>
              <a:rPr lang="es-ES" dirty="0" err="1" smtClean="0"/>
              <a:t>PDRs</a:t>
            </a:r>
            <a:r>
              <a:rPr lang="es-ES" dirty="0" smtClean="0"/>
              <a:t> de los </a:t>
            </a:r>
            <a:r>
              <a:rPr lang="es-ES" dirty="0" err="1" smtClean="0"/>
              <a:t>EMs</a:t>
            </a:r>
            <a:r>
              <a:rPr lang="es-ES" dirty="0" smtClean="0"/>
              <a:t> afectada.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OCMA. Sin referencias a ningún </a:t>
            </a:r>
            <a:r>
              <a:rPr lang="es-ES" dirty="0" err="1" smtClean="0"/>
              <a:t>EMs</a:t>
            </a:r>
            <a:r>
              <a:rPr lang="es-ES" dirty="0" smtClean="0"/>
              <a:t>, pero que pasa con precios de intervención, peso relativo de cada sector británico en el conjunto de la UE. Política de calidad – </a:t>
            </a:r>
            <a:r>
              <a:rPr lang="es-ES" dirty="0" err="1" smtClean="0"/>
              <a:t>IGs</a:t>
            </a:r>
            <a:r>
              <a:rPr lang="es-ES" dirty="0" smtClean="0"/>
              <a:t>?.</a:t>
            </a:r>
          </a:p>
          <a:p>
            <a:pPr marL="342900" indent="-342900" algn="just">
              <a:buFontTx/>
              <a:buChar char="-"/>
            </a:pPr>
            <a:endParaRPr lang="es-ES" dirty="0" smtClean="0"/>
          </a:p>
          <a:p>
            <a:pPr marL="342900" indent="-342900" algn="just">
              <a:buFontTx/>
              <a:buChar char="-"/>
            </a:pPr>
            <a:endParaRPr lang="es-ES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0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BREXIT Y PAC – EFECTOS SOBRE AGRICULTURA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IMPLICACIONES SOBRE EL COMERCIO DE PROD. AGROALIMENTARIOS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Al </a:t>
            </a:r>
            <a:r>
              <a:rPr lang="es-ES" dirty="0" err="1" smtClean="0"/>
              <a:t>ppo</a:t>
            </a:r>
            <a:r>
              <a:rPr lang="es-ES" dirty="0" smtClean="0"/>
              <a:t> sin impactos salvo tipo de cambio libra/euro.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RU deficitario en productos agroalimentarios (Segunda fase negociación)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RU deberá adoptar sus propios aranceles. 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No mercado único, por lo que, normas SPS, estándares de seguridad alimentaria irán divergiendo de la UE.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RU miembro independiente en la OMC. </a:t>
            </a:r>
            <a:r>
              <a:rPr lang="es-ES" dirty="0"/>
              <a:t>C</a:t>
            </a:r>
            <a:r>
              <a:rPr lang="es-ES" dirty="0" smtClean="0"/>
              <a:t>ompromisos en ayuda interna (acuerdo de agricultura) </a:t>
            </a:r>
            <a:r>
              <a:rPr lang="es-ES" dirty="0" err="1" smtClean="0"/>
              <a:t>ó</a:t>
            </a:r>
            <a:r>
              <a:rPr lang="es-ES" dirty="0" smtClean="0"/>
              <a:t> aranceles y contingentes (acceso al mercado).</a:t>
            </a:r>
          </a:p>
          <a:p>
            <a:pPr marL="342900" indent="-342900" algn="just">
              <a:buFontTx/>
              <a:buChar char="-"/>
            </a:pPr>
            <a:endParaRPr lang="es-ES" dirty="0" smtClean="0"/>
          </a:p>
          <a:p>
            <a:pPr marL="342900" indent="-342900" algn="just">
              <a:buFontTx/>
              <a:buChar char="-"/>
            </a:pPr>
            <a:endParaRPr lang="es-ES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8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S" sz="7200" b="1" dirty="0" smtClean="0"/>
              <a:t>REFORMA POST 2020 </a:t>
            </a:r>
          </a:p>
          <a:p>
            <a:pPr algn="just"/>
            <a:r>
              <a:rPr lang="es-ES" sz="7200" dirty="0" smtClean="0"/>
              <a:t>CALENDARIO</a:t>
            </a:r>
          </a:p>
          <a:p>
            <a:pPr algn="just"/>
            <a:r>
              <a:rPr lang="es-ES" sz="7200" dirty="0"/>
              <a:t>2017</a:t>
            </a:r>
          </a:p>
          <a:p>
            <a:pPr algn="just"/>
            <a:r>
              <a:rPr lang="es-ES" sz="7200" dirty="0" smtClean="0"/>
              <a:t>Presidencia</a:t>
            </a:r>
            <a:r>
              <a:rPr lang="es-ES" sz="7200" dirty="0"/>
              <a:t>: Malta.</a:t>
            </a:r>
          </a:p>
          <a:p>
            <a:pPr algn="just"/>
            <a:r>
              <a:rPr lang="es-ES" sz="7200" dirty="0"/>
              <a:t>	Febrero, 2: COMISIÓN. lanzamiento de la consulta pública de la Comisión europea sobre la “modernización y simplificación de la PAC”.</a:t>
            </a:r>
          </a:p>
          <a:p>
            <a:pPr algn="just"/>
            <a:r>
              <a:rPr lang="es-ES" sz="7200" dirty="0"/>
              <a:t>	Marzo, 27 – 28: MAPAMA. Conferencia sobre el futuro de la PAC.</a:t>
            </a:r>
          </a:p>
          <a:p>
            <a:pPr algn="just"/>
            <a:r>
              <a:rPr lang="es-ES" sz="7200" dirty="0"/>
              <a:t>	Marzo: Activación del </a:t>
            </a:r>
            <a:r>
              <a:rPr lang="es-ES" sz="7200" dirty="0" err="1"/>
              <a:t>Brexit</a:t>
            </a:r>
            <a:r>
              <a:rPr lang="es-ES" sz="7200" dirty="0"/>
              <a:t>.</a:t>
            </a:r>
          </a:p>
          <a:p>
            <a:pPr algn="just"/>
            <a:r>
              <a:rPr lang="es-ES" sz="7200" dirty="0"/>
              <a:t>	Mayo, 2 (7, si se prorroga una semana): COMISIÓN. Conclusión de la consulta pública de la Comisión europea.</a:t>
            </a:r>
          </a:p>
          <a:p>
            <a:pPr algn="just"/>
            <a:r>
              <a:rPr lang="es-ES" sz="7200" dirty="0" smtClean="0"/>
              <a:t>Presidencia</a:t>
            </a:r>
            <a:r>
              <a:rPr lang="es-ES" sz="7200" dirty="0"/>
              <a:t>: Estonia.</a:t>
            </a:r>
          </a:p>
          <a:p>
            <a:pPr algn="just"/>
            <a:r>
              <a:rPr lang="es-ES" sz="7200" dirty="0"/>
              <a:t>	Julio: COMISIÓN. El Comisario </a:t>
            </a:r>
            <a:r>
              <a:rPr lang="es-ES" sz="7200" dirty="0" err="1"/>
              <a:t>Hogan</a:t>
            </a:r>
            <a:r>
              <a:rPr lang="es-ES" sz="7200" dirty="0"/>
              <a:t> presenta el resultado de la consulta pública.</a:t>
            </a:r>
          </a:p>
          <a:p>
            <a:pPr algn="just"/>
            <a:r>
              <a:rPr lang="es-ES" sz="7200" dirty="0"/>
              <a:t>	Septiembre: COMISIÓN. 3ª Conferencia sobre el presupuesto comunitario enfocado a resultados. </a:t>
            </a:r>
          </a:p>
          <a:p>
            <a:pPr algn="just"/>
            <a:r>
              <a:rPr lang="es-ES" sz="7200" dirty="0"/>
              <a:t>	Noviembre: COMISIÓN. Presentación de la Comunicación sobre la simplificación y modernización de la PAC para maximizar su contribución a las prioridades políticas de la Comisión y a los Objetivos para el Desarrollo Sostenible”. 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1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s-ES" sz="5600" b="1" dirty="0" smtClean="0"/>
              <a:t>REFORMA POST 2020 </a:t>
            </a:r>
          </a:p>
          <a:p>
            <a:pPr algn="just"/>
            <a:r>
              <a:rPr lang="es-ES" sz="5600" dirty="0" smtClean="0"/>
              <a:t>CALENDARIO</a:t>
            </a:r>
          </a:p>
          <a:p>
            <a:pPr algn="just"/>
            <a:r>
              <a:rPr lang="es-ES" sz="5600" dirty="0" smtClean="0"/>
              <a:t>2018</a:t>
            </a:r>
            <a:endParaRPr lang="es-ES" sz="5600" dirty="0"/>
          </a:p>
          <a:p>
            <a:pPr algn="just"/>
            <a:r>
              <a:rPr lang="es-ES" sz="5600" dirty="0" smtClean="0"/>
              <a:t>Presidencia</a:t>
            </a:r>
            <a:r>
              <a:rPr lang="es-ES" sz="5600" dirty="0"/>
              <a:t>: Bulgaria.</a:t>
            </a:r>
          </a:p>
          <a:p>
            <a:pPr algn="just"/>
            <a:r>
              <a:rPr lang="es-ES" sz="5600" dirty="0"/>
              <a:t>	Enero: COMISIÓN. Entrada en vigor del Reglamento Ómnibus.</a:t>
            </a:r>
          </a:p>
          <a:p>
            <a:pPr algn="just"/>
            <a:r>
              <a:rPr lang="es-ES" sz="5600" dirty="0"/>
              <a:t>	</a:t>
            </a:r>
            <a:r>
              <a:rPr lang="es-ES" sz="5600" dirty="0" smtClean="0"/>
              <a:t>Junio</a:t>
            </a:r>
            <a:r>
              <a:rPr lang="es-ES" sz="5600" dirty="0"/>
              <a:t>: CONSEJO EUROPEO. Primera toma de consideración del Consejo Europeo sobre el MFP.</a:t>
            </a:r>
          </a:p>
          <a:p>
            <a:pPr algn="just"/>
            <a:r>
              <a:rPr lang="es-ES" sz="5600" dirty="0" smtClean="0"/>
              <a:t>Presidencia</a:t>
            </a:r>
            <a:r>
              <a:rPr lang="es-ES" sz="5600" dirty="0"/>
              <a:t>: Austria.</a:t>
            </a:r>
          </a:p>
          <a:p>
            <a:pPr algn="just"/>
            <a:r>
              <a:rPr lang="es-ES" sz="5600" dirty="0"/>
              <a:t>	Julio: CONSEJO. Primer marco de negociación del MFP</a:t>
            </a:r>
            <a:r>
              <a:rPr lang="es-ES" sz="5600" dirty="0" smtClean="0"/>
              <a:t>.</a:t>
            </a:r>
          </a:p>
          <a:p>
            <a:pPr lvl="0" algn="just"/>
            <a:r>
              <a:rPr lang="es-ES" sz="5600" dirty="0" smtClean="0">
                <a:solidFill>
                  <a:prstClr val="black"/>
                </a:solidFill>
              </a:rPr>
              <a:t>	Segundo semestre</a:t>
            </a:r>
            <a:r>
              <a:rPr lang="es-ES" sz="5600" dirty="0">
                <a:solidFill>
                  <a:prstClr val="black"/>
                </a:solidFill>
              </a:rPr>
              <a:t>: COMISIÓN. Presentación propuestas legislativas para la Reforma de la PAC post </a:t>
            </a:r>
            <a:r>
              <a:rPr lang="es-ES" sz="5600" dirty="0" smtClean="0">
                <a:solidFill>
                  <a:prstClr val="black"/>
                </a:solidFill>
              </a:rPr>
              <a:t>2020</a:t>
            </a:r>
            <a:endParaRPr lang="es-ES" sz="5600" dirty="0">
              <a:solidFill>
                <a:prstClr val="black"/>
              </a:solidFill>
            </a:endParaRPr>
          </a:p>
          <a:p>
            <a:pPr algn="just"/>
            <a:r>
              <a:rPr lang="es-ES" sz="5600" dirty="0"/>
              <a:t>	Diciembre: COM, PE, CONSEJO. Posible acuerdo “rápido” sobre el MFP.</a:t>
            </a:r>
          </a:p>
          <a:p>
            <a:pPr algn="just"/>
            <a:r>
              <a:rPr lang="es-ES" sz="5600" dirty="0"/>
              <a:t>	Diciembre: COMISIÓN. Presenta el informe sobre la aplicación de la Reforma de la PAC de 2013</a:t>
            </a:r>
            <a:r>
              <a:rPr lang="es-ES" sz="5600" dirty="0" smtClean="0"/>
              <a:t>.</a:t>
            </a:r>
            <a:endParaRPr lang="es-ES" sz="5600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CONSEJO DE LA UNIÓN EUROPEA</a:t>
            </a:r>
          </a:p>
          <a:p>
            <a:pPr algn="just"/>
            <a:r>
              <a:rPr lang="es-ES" dirty="0"/>
              <a:t>	</a:t>
            </a:r>
            <a:r>
              <a:rPr lang="es-ES" dirty="0" smtClean="0"/>
              <a:t>- Función legislativa y presupuestaria</a:t>
            </a:r>
          </a:p>
          <a:p>
            <a:pPr algn="just"/>
            <a:r>
              <a:rPr lang="es-ES" dirty="0"/>
              <a:t>	</a:t>
            </a:r>
            <a:r>
              <a:rPr lang="es-ES" dirty="0" smtClean="0"/>
              <a:t>- Se hallan representados todos los Estados Miembros por un 	Ministro</a:t>
            </a:r>
          </a:p>
          <a:p>
            <a:pPr algn="just"/>
            <a:r>
              <a:rPr lang="es-ES" dirty="0"/>
              <a:t>	</a:t>
            </a:r>
            <a:r>
              <a:rPr lang="es-ES" dirty="0" smtClean="0"/>
              <a:t>- Consejo Europeo: Jefes de Estado o de Gobierno</a:t>
            </a:r>
          </a:p>
          <a:p>
            <a:pPr algn="just"/>
            <a:r>
              <a:rPr lang="es-ES" dirty="0"/>
              <a:t>	</a:t>
            </a:r>
            <a:r>
              <a:rPr lang="es-ES" dirty="0" smtClean="0"/>
              <a:t>- Configuraciones: Consejo de Asuntos Generales; Consejo de 	Asuntos Exteriores; Eurogrupo; ECOFIN; Justicia y Asuntos de 	Interior; Empleo, Politica Social, Sanidad y Consumidores; 	Competitividad; Transportes, Telecomunicaciones y Energía; 	Agricultura y Pesca; Medio Ambiente; Educación, Juventud y 	Cultura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8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REFORMA POST 2020 </a:t>
            </a:r>
          </a:p>
          <a:p>
            <a:pPr algn="just"/>
            <a:r>
              <a:rPr lang="es-ES" dirty="0" smtClean="0"/>
              <a:t>CONSULTA PÚBLICA</a:t>
            </a:r>
          </a:p>
          <a:p>
            <a:pPr algn="just"/>
            <a:r>
              <a:rPr lang="es-ES" dirty="0"/>
              <a:t>322.9126 respuestas </a:t>
            </a:r>
            <a:endParaRPr lang="es-ES" dirty="0" smtClean="0"/>
          </a:p>
          <a:p>
            <a:pPr algn="just"/>
            <a:r>
              <a:rPr lang="es-ES" dirty="0" smtClean="0"/>
              <a:t>Duplicadas </a:t>
            </a:r>
            <a:r>
              <a:rPr lang="es-ES" dirty="0"/>
              <a:t>o “campañas organizadas” (260.000 respuestas correspondían a “Living </a:t>
            </a:r>
            <a:r>
              <a:rPr lang="es-ES" dirty="0" err="1"/>
              <a:t>Land</a:t>
            </a:r>
            <a:r>
              <a:rPr lang="es-ES" dirty="0"/>
              <a:t>”), </a:t>
            </a:r>
            <a:endParaRPr lang="es-ES" dirty="0" smtClean="0"/>
          </a:p>
          <a:p>
            <a:pPr algn="just"/>
            <a:r>
              <a:rPr lang="es-ES" dirty="0" smtClean="0"/>
              <a:t>Respuestas </a:t>
            </a:r>
            <a:r>
              <a:rPr lang="es-ES" dirty="0"/>
              <a:t>válidas fue de 58.520. </a:t>
            </a:r>
            <a:endParaRPr lang="es-ES" dirty="0" smtClean="0"/>
          </a:p>
          <a:p>
            <a:pPr algn="just"/>
            <a:r>
              <a:rPr lang="es-ES" dirty="0"/>
              <a:t>	</a:t>
            </a:r>
            <a:r>
              <a:rPr lang="es-ES" dirty="0" smtClean="0"/>
              <a:t>un </a:t>
            </a:r>
            <a:r>
              <a:rPr lang="es-ES" dirty="0"/>
              <a:t>36,5% correspondían a agricultores, </a:t>
            </a:r>
            <a:endParaRPr lang="es-ES" dirty="0" smtClean="0"/>
          </a:p>
          <a:p>
            <a:pPr algn="just"/>
            <a:r>
              <a:rPr lang="es-ES" dirty="0"/>
              <a:t>	</a:t>
            </a:r>
            <a:r>
              <a:rPr lang="es-ES" dirty="0" smtClean="0"/>
              <a:t>47,7</a:t>
            </a:r>
            <a:r>
              <a:rPr lang="es-ES" dirty="0"/>
              <a:t>% a otros ciudadanos y </a:t>
            </a:r>
            <a:endParaRPr lang="es-ES" dirty="0" smtClean="0"/>
          </a:p>
          <a:p>
            <a:pPr algn="just"/>
            <a:r>
              <a:rPr lang="es-ES" dirty="0"/>
              <a:t>	</a:t>
            </a:r>
            <a:r>
              <a:rPr lang="es-ES" dirty="0" smtClean="0"/>
              <a:t>el </a:t>
            </a:r>
            <a:r>
              <a:rPr lang="es-ES" dirty="0"/>
              <a:t>15,8% restante a Organizaciones públicas y privadas, </a:t>
            </a:r>
            <a:r>
              <a:rPr lang="es-ES" dirty="0" smtClean="0"/>
              <a:t>	Administraciones</a:t>
            </a:r>
            <a:r>
              <a:rPr lang="es-ES" dirty="0"/>
              <a:t>, </a:t>
            </a:r>
            <a:r>
              <a:rPr lang="es-ES" dirty="0" err="1"/>
              <a:t>ONGs</a:t>
            </a:r>
            <a:r>
              <a:rPr lang="es-ES" dirty="0"/>
              <a:t>, Universidades, etc. 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REFORMA POST 2020 </a:t>
            </a:r>
          </a:p>
          <a:p>
            <a:pPr algn="just"/>
            <a:r>
              <a:rPr lang="es-ES" dirty="0" smtClean="0"/>
              <a:t>CONSULTA PÚBLICA</a:t>
            </a:r>
            <a:r>
              <a:rPr lang="es-ES" dirty="0"/>
              <a:t> </a:t>
            </a:r>
            <a:r>
              <a:rPr lang="es-ES" dirty="0" smtClean="0"/>
              <a:t>– TEMAS MÁS CITADOS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Medio ambiente y cambio climático: el 63% de los agricultores y el 92% de los ciudadanos consideran necesario que la PAC ofrezca más beneficios en este aspecto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Cadena de valor: la gran mayoría de los participantes consideran que los agricultores reciben sólo una pequeña parte del valor de mercado de sus productos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Nivel de vida-renta: no es equitativo entre el sector agrario y el resto de sectores económicos.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6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b="1" dirty="0" smtClean="0"/>
              <a:t>REFORMA POST 2020 </a:t>
            </a:r>
          </a:p>
          <a:p>
            <a:pPr algn="just"/>
            <a:r>
              <a:rPr lang="es-ES" dirty="0" smtClean="0"/>
              <a:t>DEBATE NACIONAL</a:t>
            </a:r>
          </a:p>
          <a:p>
            <a:pPr algn="just">
              <a:spcAft>
                <a:spcPts val="0"/>
              </a:spcAft>
            </a:pP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• La </a:t>
            </a:r>
            <a:r>
              <a:rPr lang="es-ES_tradnl" b="1" dirty="0">
                <a:latin typeface="Calibri" panose="020F0502020204030204" pitchFamily="34" charset="0"/>
                <a:ea typeface="Calibri" panose="020F0502020204030204" pitchFamily="34" charset="0"/>
              </a:rPr>
              <a:t>PAC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 ha jugado, y debe seguir jugando, un </a:t>
            </a:r>
            <a:r>
              <a:rPr lang="es-ES_tradnl" b="1" dirty="0">
                <a:latin typeface="Calibri" panose="020F0502020204030204" pitchFamily="34" charset="0"/>
                <a:ea typeface="Calibri" panose="020F0502020204030204" pitchFamily="34" charset="0"/>
              </a:rPr>
              <a:t>papel fundamental en la construcción europea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y los objetivos recogidos en el artículo 39 del TFUE siguen plenamente vigentes. 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•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Los </a:t>
            </a:r>
            <a:r>
              <a:rPr lang="es-ES_tradnl" b="1" dirty="0">
                <a:latin typeface="Calibri" panose="020F0502020204030204" pitchFamily="34" charset="0"/>
                <a:ea typeface="Calibri" panose="020F0502020204030204" pitchFamily="34" charset="0"/>
              </a:rPr>
              <a:t>agricultores y ganaderos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deben ser los </a:t>
            </a:r>
            <a:r>
              <a:rPr lang="es-ES_tradnl" b="1" dirty="0">
                <a:latin typeface="Calibri" panose="020F0502020204030204" pitchFamily="34" charset="0"/>
                <a:ea typeface="Calibri" panose="020F0502020204030204" pitchFamily="34" charset="0"/>
              </a:rPr>
              <a:t>protagonistas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 de todas las medidas incluidas en la PAC. 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•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Europa, por su diversidad de todo tipo, incluye un </a:t>
            </a:r>
            <a:r>
              <a:rPr lang="es-ES_tradnl" b="1" dirty="0">
                <a:latin typeface="Calibri" panose="020F0502020204030204" pitchFamily="34" charset="0"/>
                <a:ea typeface="Calibri" panose="020F0502020204030204" pitchFamily="34" charset="0"/>
              </a:rPr>
              <a:t>amplio abanico de modelos productivos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 que deben ser tenidos en cuenta. 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•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La PAC, sin renunciar a su carácter de Política Común, debe reflejar esta diversidad, lo que debe traducirse en flexibilidad para tener en cuenta esas distintas realidades, en particular la agricultura mediterránea y la de las regiones </a:t>
            </a:r>
            <a:r>
              <a:rPr lang="es-ES_tradnl" dirty="0" err="1">
                <a:latin typeface="Calibri" panose="020F0502020204030204" pitchFamily="34" charset="0"/>
                <a:ea typeface="Calibri" panose="020F0502020204030204" pitchFamily="34" charset="0"/>
              </a:rPr>
              <a:t>ultraperiféricas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5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b="1" dirty="0" smtClean="0"/>
              <a:t>REFORMA POST 2020 </a:t>
            </a:r>
          </a:p>
          <a:p>
            <a:pPr algn="just"/>
            <a:r>
              <a:rPr lang="es-ES" dirty="0" smtClean="0"/>
              <a:t>DEBATE NACIONAL</a:t>
            </a:r>
          </a:p>
          <a:p>
            <a:pPr algn="just">
              <a:spcAft>
                <a:spcPts val="0"/>
              </a:spcAft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•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La PAC deberá hacer frente a nuevos </a:t>
            </a: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desafíos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como </a:t>
            </a: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son:</a:t>
            </a:r>
          </a:p>
          <a:p>
            <a:pPr algn="just">
              <a:spcAft>
                <a:spcPts val="0"/>
              </a:spcAft>
            </a:pP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el incremento de la población mundial, </a:t>
            </a:r>
            <a:endParaRPr lang="es-ES_tradnl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una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mayor aportación a la preservación del medioambiente y </a:t>
            </a:r>
            <a:endParaRPr lang="es-ES_tradnl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la lucha contra el cambio climático. 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•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Para hacer frente a esos nuevos retos es necesario que la PAC cuente con una </a:t>
            </a:r>
            <a:r>
              <a:rPr lang="es-ES_tradnl" b="1" dirty="0">
                <a:latin typeface="Calibri" panose="020F0502020204030204" pitchFamily="34" charset="0"/>
                <a:ea typeface="Calibri" panose="020F0502020204030204" pitchFamily="34" charset="0"/>
              </a:rPr>
              <a:t>financiación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 a la altura de sus </a:t>
            </a: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ambiciones. </a:t>
            </a:r>
          </a:p>
          <a:p>
            <a:pPr algn="just">
              <a:spcAft>
                <a:spcPts val="0"/>
              </a:spcAft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•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La futura PAC ha de contribuir al mantenimiento de un medio rural vivo, con un adecuado nivel de </a:t>
            </a:r>
            <a:r>
              <a:rPr lang="es-ES_tradnl" b="1" dirty="0">
                <a:latin typeface="Calibri" panose="020F0502020204030204" pitchFamily="34" charset="0"/>
                <a:ea typeface="Calibri" panose="020F0502020204030204" pitchFamily="34" charset="0"/>
              </a:rPr>
              <a:t>empleo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, donde se preste especial atención a colectivos vulnerables como las </a:t>
            </a:r>
            <a:r>
              <a:rPr lang="es-ES_tradnl" b="1" dirty="0">
                <a:latin typeface="Calibri" panose="020F0502020204030204" pitchFamily="34" charset="0"/>
                <a:ea typeface="Calibri" panose="020F0502020204030204" pitchFamily="34" charset="0"/>
              </a:rPr>
              <a:t>mujeres y los jóvenes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•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El sector agroalimentario español tiene una clara vocación internacional como demuestra la evolución de nuestras </a:t>
            </a:r>
            <a:r>
              <a:rPr lang="es-ES_tradnl" b="1" dirty="0">
                <a:latin typeface="Calibri" panose="020F0502020204030204" pitchFamily="34" charset="0"/>
                <a:ea typeface="Calibri" panose="020F0502020204030204" pitchFamily="34" charset="0"/>
              </a:rPr>
              <a:t>exportaciones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 y diversificación de destinos. La internacionalización y la apertura de mercados es </a:t>
            </a: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clave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5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/>
          </a:bodyPr>
          <a:lstStyle/>
          <a:p>
            <a:pPr algn="just"/>
            <a:r>
              <a:rPr lang="es-ES" b="1" dirty="0" smtClean="0"/>
              <a:t>REFORMA POST 2020 </a:t>
            </a:r>
          </a:p>
          <a:p>
            <a:pPr algn="just"/>
            <a:r>
              <a:rPr lang="es-ES" dirty="0" smtClean="0"/>
              <a:t>DEBATE NACIONAL</a:t>
            </a:r>
          </a:p>
          <a:p>
            <a:pPr algn="just">
              <a:spcAft>
                <a:spcPts val="0"/>
              </a:spcAft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•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La PAC sigue siendo una política compleja; es preciso continuar con la simplificación en la normativa y en los procedimientos. 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•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Es necesario contar con un marco legislativo claro y estable que garantice a los agricultores y ganaderos la necesaria seguridad jurídica. 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• </a:t>
            </a:r>
            <a:r>
              <a:rPr lang="es-ES_tradnl" dirty="0">
                <a:latin typeface="Calibri" panose="020F0502020204030204" pitchFamily="34" charset="0"/>
                <a:ea typeface="Calibri" panose="020F0502020204030204" pitchFamily="34" charset="0"/>
              </a:rPr>
              <a:t>La divulgación de todos los beneficios que genera la PAC y la conexión de los consumidores con el resto de la cadena, es una asignatura pendiente que se ha de acometer para que el ciudadano mejore su percepción de la misma, a la vez que se dignifica la imagen de los agricultores y ganaderos.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s-ES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0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697037"/>
            <a:ext cx="9144000" cy="45731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b="1" dirty="0" smtClean="0"/>
              <a:t>REFORMA POST 2020 </a:t>
            </a:r>
          </a:p>
          <a:p>
            <a:pPr algn="just"/>
            <a:r>
              <a:rPr lang="es-ES" dirty="0" smtClean="0"/>
              <a:t>COMUNICACIÓN DE LA COMISION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Usar la innovación.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Redefinir la arquitectura del </a:t>
            </a:r>
            <a:r>
              <a:rPr lang="es-ES_tradnl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greening</a:t>
            </a:r>
            <a:endParaRPr lang="es-ES_tradnl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Mayor convergencia externa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s-ES_tradnl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Capping</a:t>
            </a: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 entre 60.000 y 100.000 euros por beneficiario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Modelo de aplicación: mayor subsidiariedad </a:t>
            </a:r>
            <a:r>
              <a:rPr lang="es-ES_tradnl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Ems</a:t>
            </a: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Gestión del riesgo. Herramientas publico/privadas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Jóvenes. Relevo.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Comercio y migración.</a:t>
            </a:r>
          </a:p>
          <a:p>
            <a:pPr algn="just">
              <a:spcAft>
                <a:spcPts val="0"/>
              </a:spcAft>
            </a:pPr>
            <a:r>
              <a:rPr lang="es-ES_tradnl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algn="just"/>
            <a:endParaRPr lang="es-ES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3499-9D08-459B-8D10-B97FE3EDB9E1}" type="slidenum">
              <a:rPr lang="es-ES" smtClean="0"/>
              <a:t>4</a:t>
            </a:fld>
            <a:endParaRPr lang="es-ES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271034" y="5858127"/>
            <a:ext cx="9144000" cy="4365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s-ES" dirty="0" smtClean="0"/>
              <a:t>INICIATIVA LEGISLATIVA = COMISION EUROPEA</a:t>
            </a:r>
            <a:endParaRPr lang="es-ES" dirty="0"/>
          </a:p>
        </p:txBody>
      </p:sp>
      <p:sp>
        <p:nvSpPr>
          <p:cNvPr id="8" name="Flecha abajo 7"/>
          <p:cNvSpPr/>
          <p:nvPr/>
        </p:nvSpPr>
        <p:spPr>
          <a:xfrm rot="10800000">
            <a:off x="1877786" y="5159829"/>
            <a:ext cx="587828" cy="4735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bajo 8"/>
          <p:cNvSpPr/>
          <p:nvPr/>
        </p:nvSpPr>
        <p:spPr>
          <a:xfrm rot="10800000">
            <a:off x="5532791" y="5159829"/>
            <a:ext cx="587828" cy="4735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abajo 9"/>
          <p:cNvSpPr/>
          <p:nvPr/>
        </p:nvSpPr>
        <p:spPr>
          <a:xfrm rot="10800000">
            <a:off x="9018815" y="5159829"/>
            <a:ext cx="587828" cy="4735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Subtítulo 6"/>
          <p:cNvSpPr txBox="1">
            <a:spLocks/>
          </p:cNvSpPr>
          <p:nvPr/>
        </p:nvSpPr>
        <p:spPr>
          <a:xfrm>
            <a:off x="1271034" y="4661606"/>
            <a:ext cx="9144000" cy="436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GRUPOS DE TRABAJO (150)</a:t>
            </a:r>
            <a:endParaRPr lang="es-ES" dirty="0"/>
          </a:p>
        </p:txBody>
      </p:sp>
      <p:sp>
        <p:nvSpPr>
          <p:cNvPr id="13" name="Subtítulo 6"/>
          <p:cNvSpPr txBox="1">
            <a:spLocks/>
          </p:cNvSpPr>
          <p:nvPr/>
        </p:nvSpPr>
        <p:spPr>
          <a:xfrm>
            <a:off x="1254705" y="1764904"/>
            <a:ext cx="9144000" cy="436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CONSEJO DE MINISTROS</a:t>
            </a:r>
            <a:endParaRPr lang="es-ES" dirty="0"/>
          </a:p>
        </p:txBody>
      </p:sp>
      <p:sp>
        <p:nvSpPr>
          <p:cNvPr id="14" name="Flecha abajo 13"/>
          <p:cNvSpPr/>
          <p:nvPr/>
        </p:nvSpPr>
        <p:spPr>
          <a:xfrm rot="10800000">
            <a:off x="1877785" y="3920484"/>
            <a:ext cx="587828" cy="4735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abajo 14"/>
          <p:cNvSpPr/>
          <p:nvPr/>
        </p:nvSpPr>
        <p:spPr>
          <a:xfrm rot="10800000">
            <a:off x="5532790" y="3920484"/>
            <a:ext cx="587828" cy="4735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bajo 15"/>
          <p:cNvSpPr/>
          <p:nvPr/>
        </p:nvSpPr>
        <p:spPr>
          <a:xfrm rot="10800000">
            <a:off x="9018814" y="3920484"/>
            <a:ext cx="587828" cy="4735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Subtítulo 6"/>
          <p:cNvSpPr txBox="1">
            <a:spLocks/>
          </p:cNvSpPr>
          <p:nvPr/>
        </p:nvSpPr>
        <p:spPr>
          <a:xfrm>
            <a:off x="1271034" y="3280418"/>
            <a:ext cx="1896709" cy="436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CEA</a:t>
            </a:r>
            <a:endParaRPr lang="es-ES" dirty="0"/>
          </a:p>
        </p:txBody>
      </p:sp>
      <p:sp>
        <p:nvSpPr>
          <p:cNvPr id="18" name="Subtítulo 6"/>
          <p:cNvSpPr txBox="1">
            <a:spLocks/>
          </p:cNvSpPr>
          <p:nvPr/>
        </p:nvSpPr>
        <p:spPr>
          <a:xfrm>
            <a:off x="4894679" y="3280418"/>
            <a:ext cx="1896709" cy="436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COREPER I</a:t>
            </a:r>
            <a:endParaRPr lang="es-ES" dirty="0"/>
          </a:p>
        </p:txBody>
      </p:sp>
      <p:sp>
        <p:nvSpPr>
          <p:cNvPr id="19" name="Subtítulo 6"/>
          <p:cNvSpPr txBox="1">
            <a:spLocks/>
          </p:cNvSpPr>
          <p:nvPr/>
        </p:nvSpPr>
        <p:spPr>
          <a:xfrm>
            <a:off x="8364373" y="3284803"/>
            <a:ext cx="1896709" cy="4365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COREPER II</a:t>
            </a:r>
            <a:endParaRPr lang="es-ES" dirty="0"/>
          </a:p>
        </p:txBody>
      </p:sp>
      <p:sp>
        <p:nvSpPr>
          <p:cNvPr id="20" name="Flecha abajo 19"/>
          <p:cNvSpPr/>
          <p:nvPr/>
        </p:nvSpPr>
        <p:spPr>
          <a:xfrm rot="10800000">
            <a:off x="1828797" y="2422582"/>
            <a:ext cx="587828" cy="4735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abajo 20"/>
          <p:cNvSpPr/>
          <p:nvPr/>
        </p:nvSpPr>
        <p:spPr>
          <a:xfrm rot="10800000">
            <a:off x="5483802" y="2422582"/>
            <a:ext cx="587828" cy="4735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abajo 21"/>
          <p:cNvSpPr/>
          <p:nvPr/>
        </p:nvSpPr>
        <p:spPr>
          <a:xfrm rot="10800000">
            <a:off x="8969826" y="2422582"/>
            <a:ext cx="587828" cy="47352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22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838700" y="3415284"/>
            <a:ext cx="2311400" cy="1181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chemeClr val="tx1"/>
                </a:solidFill>
              </a:rPr>
              <a:t>PAC</a:t>
            </a:r>
            <a:endParaRPr lang="es-ES" sz="6000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534886" y="2047875"/>
            <a:ext cx="3303814" cy="1181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err="1" smtClean="0">
                <a:solidFill>
                  <a:schemeClr val="tx1"/>
                </a:solidFill>
              </a:rPr>
              <a:t>Brexit</a:t>
            </a:r>
            <a:endParaRPr lang="es-ES" sz="6000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645729" y="2006600"/>
            <a:ext cx="4708071" cy="1181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err="1" smtClean="0">
                <a:solidFill>
                  <a:schemeClr val="tx1"/>
                </a:solidFill>
              </a:rPr>
              <a:t>Omnibus</a:t>
            </a:r>
            <a:endParaRPr lang="es-ES" sz="6000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793548" y="5540375"/>
            <a:ext cx="8066313" cy="1181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chemeClr val="tx1"/>
                </a:solidFill>
              </a:rPr>
              <a:t>Reforma 2020</a:t>
            </a:r>
            <a:endParaRPr lang="es-ES" sz="6000" dirty="0">
              <a:solidFill>
                <a:schemeClr val="tx1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 rot="3035905">
            <a:off x="6823937" y="3046067"/>
            <a:ext cx="729343" cy="80599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 rot="18780512">
            <a:off x="4290667" y="3057535"/>
            <a:ext cx="729343" cy="80599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 rot="10800000">
            <a:off x="5629728" y="4683795"/>
            <a:ext cx="729343" cy="80599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6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b="1" dirty="0" smtClean="0"/>
              <a:t>OMNIBUS</a:t>
            </a:r>
            <a:r>
              <a:rPr lang="es-ES" dirty="0" smtClean="0"/>
              <a:t> – PROPUESTA COMISION OTOÑO 2016</a:t>
            </a:r>
          </a:p>
          <a:p>
            <a:pPr algn="just"/>
            <a:r>
              <a:rPr lang="es-ES" dirty="0"/>
              <a:t>El 14 de septiembre de 2016 la Comisión presentó </a:t>
            </a:r>
            <a:r>
              <a:rPr lang="es-ES" dirty="0" smtClean="0"/>
              <a:t>un </a:t>
            </a:r>
            <a:r>
              <a:rPr lang="es-ES" dirty="0"/>
              <a:t>paquete de documentos ligados al examen/revisión intermedio del Marco Financiero Plurianual </a:t>
            </a:r>
            <a:r>
              <a:rPr lang="es-ES" dirty="0" smtClean="0"/>
              <a:t>2014-2020.  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Este paquete estaba básicamente compuesto de:</a:t>
            </a:r>
          </a:p>
          <a:p>
            <a:pPr algn="just"/>
            <a:r>
              <a:rPr lang="es-ES" dirty="0" smtClean="0"/>
              <a:t>•</a:t>
            </a:r>
            <a:r>
              <a:rPr lang="es-ES" dirty="0"/>
              <a:t>	La Comunicación sobre la MTR propiamente dicha: COM (2016) 603 final</a:t>
            </a:r>
          </a:p>
          <a:p>
            <a:pPr algn="just"/>
            <a:r>
              <a:rPr lang="es-ES" dirty="0"/>
              <a:t>•	Un “</a:t>
            </a:r>
            <a:r>
              <a:rPr lang="es-ES" dirty="0" err="1"/>
              <a:t>Commission</a:t>
            </a:r>
            <a:r>
              <a:rPr lang="es-ES" dirty="0"/>
              <a:t> staff </a:t>
            </a:r>
            <a:r>
              <a:rPr lang="es-ES" dirty="0" err="1"/>
              <a:t>working</a:t>
            </a:r>
            <a:r>
              <a:rPr lang="es-ES" dirty="0"/>
              <a:t> </a:t>
            </a:r>
            <a:r>
              <a:rPr lang="es-ES" dirty="0" err="1"/>
              <a:t>document</a:t>
            </a:r>
            <a:r>
              <a:rPr lang="es-ES" dirty="0"/>
              <a:t>”: SWD(2016) 299 final   (1178 Kb)</a:t>
            </a:r>
          </a:p>
          <a:p>
            <a:pPr algn="just"/>
            <a:r>
              <a:rPr lang="es-ES" dirty="0"/>
              <a:t>•	Una propuesta de modificación del R 1311/2013 estableciendo el MFP 2014-2020</a:t>
            </a:r>
          </a:p>
          <a:p>
            <a:pPr algn="just"/>
            <a:r>
              <a:rPr lang="es-ES" dirty="0"/>
              <a:t>•	Una propuesta de modificación del Acuerdo Interinstitucional PE/ Consejo / Comisión</a:t>
            </a:r>
          </a:p>
          <a:p>
            <a:pPr algn="just"/>
            <a:r>
              <a:rPr lang="es-ES" dirty="0"/>
              <a:t>•	Una propuesta de modificación de la Decisión (UE) 2015/435 sobre movilización del Margen para imprevistos.</a:t>
            </a:r>
          </a:p>
          <a:p>
            <a:pPr algn="just"/>
            <a:r>
              <a:rPr lang="es-ES" dirty="0"/>
              <a:t>•	Una propuesta de Reglamento sobre las reglas financieras aplicables al presupuesto general de la UE y modificando los Reglamentos (UE) No 2012/2002, (UE) No 1296/2013, (UE) 1301/2013, (UE) No 1303/2013, UE No 1304/2013, (UE) No 1305/2013, (UE) No 1306/2013, (UE) No 1307/2013, (UE) No 1308/2013, (UE) No 1309/2013, (UE) No 1316/2013, (UE) No 223/2014,(UE) No 283/2014, (UE) No 652/2014 y la Decisión No 541/2014/UE ( propuesta conocida como “</a:t>
            </a:r>
            <a:r>
              <a:rPr lang="es-ES" b="1" dirty="0"/>
              <a:t>Reglamento </a:t>
            </a:r>
            <a:r>
              <a:rPr lang="es-ES" b="1" dirty="0" err="1" smtClean="0"/>
              <a:t>Omnibus</a:t>
            </a:r>
            <a:r>
              <a:rPr lang="es-ES" b="1" dirty="0" smtClean="0"/>
              <a:t>”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9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OMNIBUS – PROPUESTA COMISION OTOÑO 2016</a:t>
            </a:r>
          </a:p>
          <a:p>
            <a:pPr algn="just"/>
            <a:r>
              <a:rPr lang="es-ES" dirty="0" smtClean="0"/>
              <a:t>OBJETIVOS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Simplificación (subsidiariedad y flexibilidad)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No es una reforma política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Afecta a los cuatro principales Reglamentos de la PAC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Entrada en vigor en 2018</a:t>
            </a:r>
          </a:p>
          <a:p>
            <a:pPr marL="342900" indent="-342900" algn="just">
              <a:buFontTx/>
              <a:buChar char="-"/>
            </a:pPr>
            <a:r>
              <a:rPr lang="es-ES" dirty="0" smtClean="0"/>
              <a:t>No Reforma a Medio Plazo</a:t>
            </a:r>
          </a:p>
          <a:p>
            <a:pPr algn="just"/>
            <a:r>
              <a:rPr lang="es-ES" dirty="0" smtClean="0"/>
              <a:t> </a:t>
            </a:r>
            <a:endParaRPr lang="es-ES" b="1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OMNIBUS – PROPUESTA COMISION OTOÑO 2016</a:t>
            </a:r>
          </a:p>
          <a:p>
            <a:pPr algn="just"/>
            <a:r>
              <a:rPr lang="es-ES" dirty="0" smtClean="0"/>
              <a:t>REGLAMENTO PAGOS DIRECTOS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Agricultor activo:</a:t>
            </a:r>
            <a:r>
              <a:rPr lang="es-ES" dirty="0" smtClean="0"/>
              <a:t> 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Convertir la medida en voluntaria para los </a:t>
            </a:r>
            <a:r>
              <a:rPr lang="es-ES" dirty="0" err="1" smtClean="0"/>
              <a:t>EMs</a:t>
            </a:r>
            <a:endParaRPr lang="es-ES" dirty="0" smtClean="0"/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Cumplir 2 de los 3 criterios para salir de la lista negativa (actividad agraria)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Seguir evitando los agricultores de sofá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Pago a jóvenes agricultores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Eliminar tope máximo por hectáreas admisibles o derechos y agricultor (90)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Establecer un tope por hectáreas o derechos por país si se supera el 2% de los pagos.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Ayuda acoplada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Permitir a la Comisión que se regule un acto delegado para que los beneficiarios de ayudas acopladas no sigan produciendo en situaciones de crisis (crisis láctea)</a:t>
            </a:r>
          </a:p>
          <a:p>
            <a:pPr marL="800100" lvl="1" indent="-342900" algn="just">
              <a:buFontTx/>
              <a:buChar char="-"/>
            </a:pPr>
            <a:endParaRPr lang="es-ES" dirty="0" smtClean="0"/>
          </a:p>
          <a:p>
            <a:pPr marL="342900" indent="-342900" algn="just">
              <a:buFontTx/>
              <a:buChar char="-"/>
            </a:pPr>
            <a:endParaRPr lang="es-ES" b="1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4705" y="944563"/>
            <a:ext cx="9144000" cy="33813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s-ES" sz="2000" b="1" i="1" dirty="0">
                <a:latin typeface="+mn-lt"/>
              </a:rPr>
              <a:t>“ULTIMAS MODIFICACIONES DE LA PAC: UNA VISION DESDE BRUSELAS</a:t>
            </a:r>
            <a:r>
              <a:rPr lang="es-ES" sz="2000" b="1" i="1" dirty="0" smtClean="0">
                <a:latin typeface="+mn-lt"/>
              </a:rPr>
              <a:t>”</a:t>
            </a:r>
            <a:endParaRPr lang="es-ES" sz="2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54705" y="1539195"/>
            <a:ext cx="10273266" cy="4943248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OMNIBUS – PROPUESTA COMISION OTOÑO 2016</a:t>
            </a:r>
          </a:p>
          <a:p>
            <a:pPr algn="just"/>
            <a:r>
              <a:rPr lang="es-ES" dirty="0" smtClean="0"/>
              <a:t>REGLAMENTO OCMA</a:t>
            </a:r>
          </a:p>
          <a:p>
            <a:pPr marL="342900" indent="-342900" algn="just">
              <a:buFontTx/>
              <a:buChar char="-"/>
            </a:pPr>
            <a:r>
              <a:rPr lang="es-ES" b="1" dirty="0" smtClean="0"/>
              <a:t>Régimen de ayudas de frutas y hortalizas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COACHING: subvencionar al 100% la instrucción/formación a otras Organizaciones de Productores para </a:t>
            </a:r>
            <a:r>
              <a:rPr lang="es-ES" dirty="0" err="1" smtClean="0"/>
              <a:t>EMs</a:t>
            </a:r>
            <a:r>
              <a:rPr lang="es-ES" dirty="0" smtClean="0"/>
              <a:t> con bajo grado de organización de productores (no España) dentro del objetivo de gestión y prevención de crisis.</a:t>
            </a:r>
          </a:p>
          <a:p>
            <a:pPr marL="800100" lvl="1" indent="-342900" algn="just">
              <a:buFontTx/>
              <a:buChar char="-"/>
            </a:pPr>
            <a:r>
              <a:rPr lang="es-ES" dirty="0" smtClean="0"/>
              <a:t>AYUDA FINANCIERA: cambio de sistema pasando de regiones con un bajo grado de organizaciones de productores a países en una lista con esas características (no España).</a:t>
            </a:r>
          </a:p>
          <a:p>
            <a:pPr marL="800100" lvl="1" indent="-342900" algn="just">
              <a:buFontTx/>
              <a:buChar char="-"/>
            </a:pPr>
            <a:endParaRPr lang="es-ES" dirty="0" smtClean="0"/>
          </a:p>
          <a:p>
            <a:pPr marL="342900" indent="-342900" algn="just">
              <a:buFontTx/>
              <a:buChar char="-"/>
            </a:pPr>
            <a:endParaRPr lang="es-ES" b="1" dirty="0" smtClean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1" y="4762"/>
          <a:ext cx="1254704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Picture" r:id="rId3" imgW="428760" imgH="436320" progId="Word.Picture.8">
                  <p:embed/>
                </p:oleObj>
              </mc:Choice>
              <mc:Fallback>
                <p:oleObj name="Picture" r:id="rId3" imgW="428760" imgH="436320" progId="Word.Picture.8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762"/>
                        <a:ext cx="1254704" cy="127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/>
          <p:cNvSpPr/>
          <p:nvPr/>
        </p:nvSpPr>
        <p:spPr>
          <a:xfrm>
            <a:off x="1254705" y="261257"/>
            <a:ext cx="4999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Representación Permanente de España ante la Unión Europea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Consejería de Agricultura, Pesca y Alimentación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53499-9D08-459B-8D10-B97FE3EDB9E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b9a4cb6-c742-4531-abfb-774ac54392d0">KUT66NTRJKUD-3-231438</_dlc_DocId>
    <_dlc_DocIdUrl xmlns="0b9a4cb6-c742-4531-abfb-774ac54392d0">
      <Url>http://intranetreper.ue-bru.inet/sitios/ag/_layouts/DocIdRedir.aspx?ID=KUT66NTRJKUD-3-231438</Url>
      <Description>KUT66NTRJKUD-3-231438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5B391FD921A846881335197F1F749B" ma:contentTypeVersion="0" ma:contentTypeDescription="Crear nuevo documento." ma:contentTypeScope="" ma:versionID="6d3032db6150cc12e77ad5ceeedced9c">
  <xsd:schema xmlns:xsd="http://www.w3.org/2001/XMLSchema" xmlns:xs="http://www.w3.org/2001/XMLSchema" xmlns:p="http://schemas.microsoft.com/office/2006/metadata/properties" xmlns:ns2="0b9a4cb6-c742-4531-abfb-774ac54392d0" targetNamespace="http://schemas.microsoft.com/office/2006/metadata/properties" ma:root="true" ma:fieldsID="fe0f87c43cac9fed828e656a5fedcc7f" ns2:_="">
    <xsd:import namespace="0b9a4cb6-c742-4531-abfb-774ac54392d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a4cb6-c742-4531-abfb-774ac54392d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FEFC0A-2636-42C7-A46A-7CC92679AD7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0b9a4cb6-c742-4531-abfb-774ac54392d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2FD257-3D66-4F34-B93F-447174BAED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9a4cb6-c742-4531-abfb-774ac5439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6136C9-BE07-478C-9C9E-5C3180E7E16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321D697-9D01-46B5-963A-82C6B727B2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3543</Words>
  <Application>Microsoft Office PowerPoint</Application>
  <PresentationFormat>Panorámica</PresentationFormat>
  <Paragraphs>409</Paragraphs>
  <Slides>35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Tema de Office</vt:lpstr>
      <vt:lpstr>Picture</vt:lpstr>
      <vt:lpstr>  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  <vt:lpstr>“ULTIMAS MODIFICACIONES DE LA PAC: UNA VISION DESDE BRUSELAS”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SAÍNZ ELÍAS, Jorge</dc:creator>
  <cp:lastModifiedBy>SAÍNZ ELÍAS, Jorge</cp:lastModifiedBy>
  <cp:revision>73</cp:revision>
  <dcterms:created xsi:type="dcterms:W3CDTF">2017-10-03T10:30:57Z</dcterms:created>
  <dcterms:modified xsi:type="dcterms:W3CDTF">2017-10-22T20:33:25Z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0x010100405B391FD921A846881335197F1F749B</vt:lpwstr>
  </property>
  <property fmtid="{D5CDD505-2E9C-101B-9397-08002B2CF9AE}" pid="3" name="_dlc_DocIdItemGuid">
    <vt:lpwstr>cd781f48-ad08-428f-959f-30242c3b56f5</vt:lpwstr>
  </property>
</Properties>
</file>