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media/image7.jpeg" ContentType="image/jpeg"/>
  <Override PartName="/ppt/media/image28.jpeg" ContentType="image/jpeg"/>
  <Override PartName="/ppt/media/image1.png" ContentType="image/png"/>
  <Override PartName="/ppt/media/image2.png" ContentType="image/png"/>
  <Override PartName="/ppt/media/image4.jpeg" ContentType="image/jpeg"/>
  <Override PartName="/ppt/media/image3.jpeg" ContentType="image/jpeg"/>
  <Override PartName="/ppt/media/image11.png" ContentType="image/png"/>
  <Override PartName="/ppt/media/image5.jpeg" ContentType="image/jpeg"/>
  <Override PartName="/ppt/media/image6.jpeg" ContentType="image/jpeg"/>
  <Override PartName="/ppt/media/image41.png" ContentType="image/png"/>
  <Override PartName="/ppt/media/image8.jpeg" ContentType="image/jpeg"/>
  <Override PartName="/ppt/media/image9.jpeg" ContentType="image/jpeg"/>
  <Override PartName="/ppt/media/image10.jpeg" ContentType="image/jpeg"/>
  <Override PartName="/ppt/media/image18.jpeg" ContentType="image/jpeg"/>
  <Override PartName="/ppt/media/image12.png" ContentType="image/pn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6796087" cy="99282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Rectangle 1"/>
          <p:cNvSpPr/>
          <p:nvPr/>
        </p:nvSpPr>
        <p:spPr>
          <a:xfrm>
            <a:off x="0" y="0"/>
            <a:ext cx="6796800" cy="9928800"/>
          </a:xfrm>
          <a:prstGeom prst="rect">
            <a:avLst/>
          </a:prstGeom>
          <a:solidFill>
            <a:srgbClr val="ffffff"/>
          </a:solidFill>
          <a:ln>
            <a:noFill/>
          </a:ln>
        </p:spPr>
      </p:sp>
      <p:sp>
        <p:nvSpPr>
          <p:cNvPr id="59" name="CustomShape 2"/>
          <p:cNvSpPr/>
          <p:nvPr/>
        </p:nvSpPr>
        <p:spPr>
          <a:xfrm>
            <a:off x="0" y="0"/>
            <a:ext cx="6796080" cy="9928080"/>
          </a:xfrm>
          <a:custGeom>
            <a:avLst/>
            <a:gdLst/>
            <a:ahLst/>
            <a:rect l="0" t="0" r="r" b="b"/>
            <a:pathLst>
              <a:path w="18880" h="27580">
                <a:moveTo>
                  <a:pt x="4" y="0"/>
                </a:moveTo>
                <a:cubicBezTo>
                  <a:pt x="2" y="0"/>
                  <a:pt x="0" y="2"/>
                  <a:pt x="0" y="4"/>
                </a:cubicBezTo>
                <a:lnTo>
                  <a:pt x="0" y="27574"/>
                </a:lnTo>
                <a:cubicBezTo>
                  <a:pt x="0" y="27576"/>
                  <a:pt x="2" y="27579"/>
                  <a:pt x="4" y="27579"/>
                </a:cubicBezTo>
                <a:lnTo>
                  <a:pt x="18874" y="27579"/>
                </a:lnTo>
                <a:cubicBezTo>
                  <a:pt x="18876" y="27579"/>
                  <a:pt x="18879" y="27576"/>
                  <a:pt x="18879" y="27574"/>
                </a:cubicBezTo>
                <a:lnTo>
                  <a:pt x="18879" y="4"/>
                </a:lnTo>
                <a:cubicBezTo>
                  <a:pt x="18879" y="2"/>
                  <a:pt x="18876" y="0"/>
                  <a:pt x="18874" y="0"/>
                </a:cubicBezTo>
                <a:lnTo>
                  <a:pt x="4" y="0"/>
                </a:lnTo>
              </a:path>
            </a:pathLst>
          </a:custGeom>
          <a:solidFill>
            <a:srgbClr val="ffffff"/>
          </a:solidFill>
          <a:ln>
            <a:noFill/>
          </a:ln>
        </p:spPr>
        <p:style>
          <a:lnRef idx="0"/>
          <a:fillRef idx="0"/>
          <a:effectRef idx="0"/>
          <a:fontRef idx="minor"/>
        </p:style>
      </p:sp>
      <p:sp>
        <p:nvSpPr>
          <p:cNvPr id="60" name="CustomShape 3"/>
          <p:cNvSpPr/>
          <p:nvPr/>
        </p:nvSpPr>
        <p:spPr>
          <a:xfrm>
            <a:off x="0" y="0"/>
            <a:ext cx="6796080" cy="9928080"/>
          </a:xfrm>
          <a:custGeom>
            <a:avLst/>
            <a:gdLst/>
            <a:ahLst/>
            <a:rect l="0" t="0" r="r" b="b"/>
            <a:pathLst>
              <a:path w="18880" h="27580">
                <a:moveTo>
                  <a:pt x="4" y="0"/>
                </a:moveTo>
                <a:cubicBezTo>
                  <a:pt x="2" y="0"/>
                  <a:pt x="0" y="2"/>
                  <a:pt x="0" y="4"/>
                </a:cubicBezTo>
                <a:lnTo>
                  <a:pt x="0" y="27574"/>
                </a:lnTo>
                <a:cubicBezTo>
                  <a:pt x="0" y="27576"/>
                  <a:pt x="2" y="27579"/>
                  <a:pt x="4" y="27579"/>
                </a:cubicBezTo>
                <a:lnTo>
                  <a:pt x="18874" y="27579"/>
                </a:lnTo>
                <a:cubicBezTo>
                  <a:pt x="18876" y="27579"/>
                  <a:pt x="18879" y="27576"/>
                  <a:pt x="18879" y="27574"/>
                </a:cubicBezTo>
                <a:lnTo>
                  <a:pt x="18879" y="4"/>
                </a:lnTo>
                <a:cubicBezTo>
                  <a:pt x="18879" y="2"/>
                  <a:pt x="18876" y="0"/>
                  <a:pt x="18874" y="0"/>
                </a:cubicBezTo>
                <a:lnTo>
                  <a:pt x="4" y="0"/>
                </a:lnTo>
              </a:path>
            </a:pathLst>
          </a:custGeom>
          <a:solidFill>
            <a:srgbClr val="ffffff"/>
          </a:solidFill>
          <a:ln>
            <a:noFill/>
          </a:ln>
        </p:spPr>
        <p:style>
          <a:lnRef idx="0"/>
          <a:fillRef idx="0"/>
          <a:effectRef idx="0"/>
          <a:fontRef idx="minor"/>
        </p:style>
      </p:sp>
      <p:sp>
        <p:nvSpPr>
          <p:cNvPr id="61" name="CustomShape 4"/>
          <p:cNvSpPr/>
          <p:nvPr/>
        </p:nvSpPr>
        <p:spPr>
          <a:xfrm>
            <a:off x="0" y="0"/>
            <a:ext cx="6796080" cy="9928080"/>
          </a:xfrm>
          <a:custGeom>
            <a:avLst/>
            <a:gdLst/>
            <a:ahLst/>
            <a:rect l="0" t="0" r="r" b="b"/>
            <a:pathLst>
              <a:path w="18880" h="27580">
                <a:moveTo>
                  <a:pt x="4" y="0"/>
                </a:moveTo>
                <a:cubicBezTo>
                  <a:pt x="2" y="0"/>
                  <a:pt x="0" y="2"/>
                  <a:pt x="0" y="4"/>
                </a:cubicBezTo>
                <a:lnTo>
                  <a:pt x="0" y="27574"/>
                </a:lnTo>
                <a:cubicBezTo>
                  <a:pt x="0" y="27576"/>
                  <a:pt x="2" y="27579"/>
                  <a:pt x="4" y="27579"/>
                </a:cubicBezTo>
                <a:lnTo>
                  <a:pt x="18874" y="27579"/>
                </a:lnTo>
                <a:cubicBezTo>
                  <a:pt x="18876" y="27579"/>
                  <a:pt x="18879" y="27576"/>
                  <a:pt x="18879" y="27574"/>
                </a:cubicBezTo>
                <a:lnTo>
                  <a:pt x="18879" y="4"/>
                </a:lnTo>
                <a:cubicBezTo>
                  <a:pt x="18879" y="2"/>
                  <a:pt x="18876" y="0"/>
                  <a:pt x="18874" y="0"/>
                </a:cubicBezTo>
                <a:lnTo>
                  <a:pt x="4" y="0"/>
                </a:lnTo>
              </a:path>
            </a:pathLst>
          </a:custGeom>
          <a:solidFill>
            <a:srgbClr val="ffffff"/>
          </a:solidFill>
          <a:ln>
            <a:noFill/>
          </a:ln>
        </p:spPr>
        <p:style>
          <a:lnRef idx="0"/>
          <a:fillRef idx="0"/>
          <a:effectRef idx="0"/>
          <a:fontRef idx="minor"/>
        </p:style>
      </p:sp>
      <p:sp>
        <p:nvSpPr>
          <p:cNvPr id="62" name="CustomShape 5"/>
          <p:cNvSpPr/>
          <p:nvPr/>
        </p:nvSpPr>
        <p:spPr>
          <a:xfrm>
            <a:off x="0" y="0"/>
            <a:ext cx="6796080" cy="9928080"/>
          </a:xfrm>
          <a:custGeom>
            <a:avLst/>
            <a:gdLst/>
            <a:ahLst/>
            <a:rect l="0" t="0" r="r" b="b"/>
            <a:pathLst>
              <a:path w="18880" h="27580">
                <a:moveTo>
                  <a:pt x="4" y="0"/>
                </a:moveTo>
                <a:cubicBezTo>
                  <a:pt x="2" y="0"/>
                  <a:pt x="0" y="2"/>
                  <a:pt x="0" y="4"/>
                </a:cubicBezTo>
                <a:lnTo>
                  <a:pt x="0" y="27574"/>
                </a:lnTo>
                <a:cubicBezTo>
                  <a:pt x="0" y="27576"/>
                  <a:pt x="2" y="27579"/>
                  <a:pt x="4" y="27579"/>
                </a:cubicBezTo>
                <a:lnTo>
                  <a:pt x="18874" y="27579"/>
                </a:lnTo>
                <a:cubicBezTo>
                  <a:pt x="18876" y="27579"/>
                  <a:pt x="18879" y="27576"/>
                  <a:pt x="18879" y="27574"/>
                </a:cubicBezTo>
                <a:lnTo>
                  <a:pt x="18879" y="4"/>
                </a:lnTo>
                <a:cubicBezTo>
                  <a:pt x="18879" y="2"/>
                  <a:pt x="18876" y="0"/>
                  <a:pt x="18874" y="0"/>
                </a:cubicBezTo>
                <a:lnTo>
                  <a:pt x="4" y="0"/>
                </a:lnTo>
              </a:path>
            </a:pathLst>
          </a:custGeom>
          <a:solidFill>
            <a:srgbClr val="ffffff"/>
          </a:solidFill>
          <a:ln>
            <a:noFill/>
          </a:ln>
        </p:spPr>
        <p:style>
          <a:lnRef idx="0"/>
          <a:fillRef idx="0"/>
          <a:effectRef idx="0"/>
          <a:fontRef idx="minor"/>
        </p:style>
      </p:sp>
      <p:sp>
        <p:nvSpPr>
          <p:cNvPr id="63" name="CustomShape 6"/>
          <p:cNvSpPr/>
          <p:nvPr/>
        </p:nvSpPr>
        <p:spPr>
          <a:xfrm>
            <a:off x="0" y="0"/>
            <a:ext cx="294624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64" name="CustomShape 7"/>
          <p:cNvSpPr/>
          <p:nvPr/>
        </p:nvSpPr>
        <p:spPr>
          <a:xfrm>
            <a:off x="3849840" y="0"/>
            <a:ext cx="294624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65" name="PlaceHolder 8"/>
          <p:cNvSpPr>
            <a:spLocks noGrp="1"/>
          </p:cNvSpPr>
          <p:nvPr>
            <p:ph type="body"/>
          </p:nvPr>
        </p:nvSpPr>
        <p:spPr>
          <a:xfrm>
            <a:off x="680760" y="4414320"/>
            <a:ext cx="5429160" cy="4999320"/>
          </a:xfrm>
          <a:prstGeom prst="rect">
            <a:avLst/>
          </a:prstGeom>
        </p:spPr>
        <p:txBody>
          <a:bodyPr lIns="0" rIns="0" tIns="0" bIns="0"/>
          <a:p>
            <a:r>
              <a:rPr b="0" lang="es-ES" sz="1200" spc="-1" strike="noStrike">
                <a:solidFill>
                  <a:srgbClr val="000000"/>
                </a:solidFill>
                <a:uFill>
                  <a:solidFill>
                    <a:srgbClr val="ffffff"/>
                  </a:solidFill>
                </a:uFill>
                <a:latin typeface="Times New Roman"/>
              </a:rPr>
              <a:t>Pulse para editar el formato de las notas</a:t>
            </a:r>
            <a:endParaRPr b="0" lang="es-ES" sz="1200" spc="-1" strike="noStrike">
              <a:solidFill>
                <a:srgbClr val="000000"/>
              </a:solidFill>
              <a:uFill>
                <a:solidFill>
                  <a:srgbClr val="ffffff"/>
                </a:solidFill>
              </a:uFill>
              <a:latin typeface="Times New Roman"/>
            </a:endParaRPr>
          </a:p>
        </p:txBody>
      </p:sp>
      <p:sp>
        <p:nvSpPr>
          <p:cNvPr id="66" name="CustomShape 9"/>
          <p:cNvSpPr/>
          <p:nvPr/>
        </p:nvSpPr>
        <p:spPr>
          <a:xfrm>
            <a:off x="0" y="9429840"/>
            <a:ext cx="294624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67" name="PlaceHolder 10"/>
          <p:cNvSpPr>
            <a:spLocks noGrp="1"/>
          </p:cNvSpPr>
          <p:nvPr>
            <p:ph type="sldNum"/>
          </p:nvPr>
        </p:nvSpPr>
        <p:spPr>
          <a:xfrm>
            <a:off x="3849840" y="9429840"/>
            <a:ext cx="2939760" cy="490320"/>
          </a:xfrm>
          <a:prstGeom prst="rect">
            <a:avLst/>
          </a:prstGeom>
        </p:spPr>
        <p:txBody>
          <a:bodyPr lIns="92160" rIns="92160" tIns="46080" bIns="46080" anchor="b"/>
          <a:p>
            <a:pPr algn="r"/>
            <a:fld id="{AF35632D-3FA0-4AAD-B1DD-D7F6E454C1FA}"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9C12CACA-FE24-4AC3-9E24-20C21E7867ED}"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21" name="CustomShape 2"/>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CF4B4E50-5E71-4432-9D9F-68E37469D693}"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222" name="CustomShape 3"/>
          <p:cNvSpPr/>
          <p:nvPr/>
        </p:nvSpPr>
        <p:spPr>
          <a:xfrm>
            <a:off x="555480" y="2247840"/>
            <a:ext cx="5983560" cy="7329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10000"/>
              </a:lnSpc>
            </a:pPr>
            <a:r>
              <a:rPr b="0" lang="es-ES" sz="2000" spc="-1" strike="noStrike">
                <a:solidFill>
                  <a:srgbClr val="000000"/>
                </a:solidFill>
                <a:uFill>
                  <a:solidFill>
                    <a:srgbClr val="ffffff"/>
                  </a:solidFill>
                </a:uFill>
                <a:latin typeface="Arial"/>
              </a:rPr>
              <a:t>Como saben, Andalucía cuenta con el sector primario más potente de España, aportando en torno a la </a:t>
            </a:r>
            <a:r>
              <a:rPr b="1" lang="es-ES" sz="2000" spc="-1" strike="noStrike">
                <a:solidFill>
                  <a:srgbClr val="000000"/>
                </a:solidFill>
                <a:uFill>
                  <a:solidFill>
                    <a:srgbClr val="ffffff"/>
                  </a:solidFill>
                </a:uFill>
                <a:latin typeface="Arial"/>
              </a:rPr>
              <a:t>cuarta parte</a:t>
            </a:r>
            <a:r>
              <a:rPr b="0" lang="es-ES" sz="2000" spc="-1" strike="noStrike">
                <a:solidFill>
                  <a:srgbClr val="000000"/>
                </a:solidFill>
                <a:uFill>
                  <a:solidFill>
                    <a:srgbClr val="ffffff"/>
                  </a:solidFill>
                </a:uFill>
                <a:latin typeface="Arial"/>
              </a:rPr>
              <a:t> del valor de producción agraria del país y un tercio de del valor añadido.</a:t>
            </a:r>
            <a:endParaRPr b="0" lang="es-ES" sz="1800" spc="-1" strike="noStrike">
              <a:solidFill>
                <a:srgbClr val="ffffff"/>
              </a:solidFill>
              <a:uFill>
                <a:solidFill>
                  <a:srgbClr val="ffffff"/>
                </a:solidFill>
              </a:uFill>
              <a:latin typeface="Arial"/>
            </a:endParaRPr>
          </a:p>
          <a:p>
            <a:pPr algn="just">
              <a:lnSpc>
                <a:spcPct val="110000"/>
              </a:lnSpc>
            </a:pPr>
            <a:r>
              <a:rPr b="0" lang="es-ES" sz="2000" spc="-1" strike="noStrike">
                <a:solidFill>
                  <a:srgbClr val="000000"/>
                </a:solidFill>
                <a:uFill>
                  <a:solidFill>
                    <a:srgbClr val="ffffff"/>
                  </a:solidFill>
                </a:uFill>
                <a:latin typeface="Arial"/>
              </a:rPr>
              <a:t>En Andalucía contamos con:</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más de 240.000 explotaciones </a:t>
            </a:r>
            <a:r>
              <a:rPr b="0" lang="es-ES" sz="2000" spc="-1" strike="noStrike">
                <a:solidFill>
                  <a:srgbClr val="000000"/>
                </a:solidFill>
                <a:uFill>
                  <a:solidFill>
                    <a:srgbClr val="ffffff"/>
                  </a:solidFill>
                </a:uFill>
                <a:latin typeface="Arial"/>
              </a:rPr>
              <a:t>agrarias.</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más de 5.500 industrias </a:t>
            </a:r>
            <a:r>
              <a:rPr b="0" lang="es-ES" sz="2000" spc="-1" strike="noStrike">
                <a:solidFill>
                  <a:srgbClr val="000000"/>
                </a:solidFill>
                <a:uFill>
                  <a:solidFill>
                    <a:srgbClr val="ffffff"/>
                  </a:solidFill>
                </a:uFill>
                <a:latin typeface="Arial"/>
              </a:rPr>
              <a:t>agroalimentarias (no incluye las pesqueras).</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En conjunto</a:t>
            </a:r>
            <a:r>
              <a:rPr b="0" lang="es-ES" sz="2000" spc="-1" strike="noStrike">
                <a:solidFill>
                  <a:srgbClr val="000000"/>
                </a:solidFill>
                <a:uFill>
                  <a:solidFill>
                    <a:srgbClr val="ffffff"/>
                  </a:solidFill>
                </a:uFill>
                <a:latin typeface="Arial"/>
              </a:rPr>
              <a:t>, el sector primario más la agroindustria aportan alrededor del </a:t>
            </a:r>
            <a:r>
              <a:rPr b="1" lang="es-ES" sz="2000" spc="-1" strike="noStrike">
                <a:solidFill>
                  <a:srgbClr val="000000"/>
                </a:solidFill>
                <a:uFill>
                  <a:solidFill>
                    <a:srgbClr val="ffffff"/>
                  </a:solidFill>
                </a:uFill>
                <a:latin typeface="Arial"/>
              </a:rPr>
              <a:t>8% del PIB y el 10% del empleo</a:t>
            </a:r>
            <a:r>
              <a:rPr b="0" lang="es-ES" sz="2000" spc="-1" strike="noStrike">
                <a:solidFill>
                  <a:srgbClr val="000000"/>
                </a:solidFill>
                <a:uFill>
                  <a:solidFill>
                    <a:srgbClr val="ffffff"/>
                  </a:solidFill>
                </a:uFill>
                <a:latin typeface="Arial"/>
              </a:rPr>
              <a:t> de Andalucía, con más de 9.200 M€ de valor añadido y 250.000 empleos.</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Por otro lado, la </a:t>
            </a:r>
            <a:r>
              <a:rPr b="1" lang="es-ES" sz="2000" spc="-1" strike="noStrike">
                <a:solidFill>
                  <a:srgbClr val="000000"/>
                </a:solidFill>
                <a:uFill>
                  <a:solidFill>
                    <a:srgbClr val="ffffff"/>
                  </a:solidFill>
                </a:uFill>
                <a:latin typeface="Arial"/>
              </a:rPr>
              <a:t>distribución</a:t>
            </a:r>
            <a:r>
              <a:rPr b="0" lang="es-ES" sz="2000" spc="-1" strike="noStrike">
                <a:solidFill>
                  <a:srgbClr val="000000"/>
                </a:solidFill>
                <a:uFill>
                  <a:solidFill>
                    <a:srgbClr val="ffffff"/>
                  </a:solidFill>
                </a:uFill>
                <a:latin typeface="Arial"/>
              </a:rPr>
              <a:t> de productos de productos alimentarios y de gran consumo, cuenta en Andalucía con más de 1.700 supermercados de más de 400 m2 e hipermercados (81) que, entre otras instalaciones, también tendrán que adaptarse a algunas disposiciones previstas en esta Ley.</a:t>
            </a:r>
            <a:endParaRPr b="0" lang="es-ES" sz="1800" spc="-1" strike="noStrike">
              <a:solidFill>
                <a:srgbClr val="ffffff"/>
              </a:solidFill>
              <a:uFill>
                <a:solidFill>
                  <a:srgbClr val="ffffff"/>
                </a:solidFill>
              </a:uFill>
              <a:latin typeface="Arial"/>
            </a:endParaRPr>
          </a:p>
          <a:p>
            <a:pPr algn="just">
              <a:lnSpc>
                <a:spcPct val="110000"/>
              </a:lnSpc>
            </a:pPr>
            <a:endParaRPr b="0" lang="es-ES" sz="1800" spc="-1" strike="noStrike">
              <a:solidFill>
                <a:srgbClr val="ffffff"/>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2DB93474-4508-4F74-B1EA-A751151446D5}"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50" name="CustomShape 2"/>
          <p:cNvSpPr/>
          <p:nvPr/>
        </p:nvSpPr>
        <p:spPr>
          <a:xfrm>
            <a:off x="681120" y="2390760"/>
            <a:ext cx="5718240" cy="702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Se establecen </a:t>
            </a:r>
            <a:r>
              <a:rPr b="1" lang="es-ES" sz="2000" spc="-1" strike="noStrike">
                <a:solidFill>
                  <a:srgbClr val="000000"/>
                </a:solidFill>
                <a:uFill>
                  <a:solidFill>
                    <a:srgbClr val="ffffff"/>
                  </a:solidFill>
                </a:uFill>
                <a:latin typeface="Arial"/>
              </a:rPr>
              <a:t>mecanismos para la actuación urgente en casos de emergencia </a:t>
            </a:r>
            <a:r>
              <a:rPr b="0" lang="es-ES" sz="2000" spc="-1" strike="noStrike">
                <a:solidFill>
                  <a:srgbClr val="000000"/>
                </a:solidFill>
                <a:uFill>
                  <a:solidFill>
                    <a:srgbClr val="ffffff"/>
                  </a:solidFill>
                </a:uFill>
                <a:latin typeface="Arial"/>
              </a:rPr>
              <a:t>(compra de vacunas o kits de diagnóstico).</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La ley busca también conservar los recursos genéticos (mejorar variedades locales e incluirlas en proyectos de investigación, </a:t>
            </a:r>
            <a:r>
              <a:rPr b="1" lang="es-ES" sz="2000" spc="-1" strike="noStrike">
                <a:solidFill>
                  <a:srgbClr val="000000"/>
                </a:solidFill>
                <a:uFill>
                  <a:solidFill>
                    <a:srgbClr val="ffffff"/>
                  </a:solidFill>
                </a:uFill>
                <a:latin typeface="Arial"/>
              </a:rPr>
              <a:t>bancos de semillas</a:t>
            </a:r>
            <a:r>
              <a:rPr b="0" lang="es-ES" sz="2000" spc="-1" strike="noStrike">
                <a:solidFill>
                  <a:srgbClr val="000000"/>
                </a:solidFill>
                <a:uFill>
                  <a:solidFill>
                    <a:srgbClr val="ffffff"/>
                  </a:solidFill>
                </a:uFill>
                <a:latin typeface="Arial"/>
              </a:rPr>
              <a:t>, razas autóctonas…)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realiza un repaso completo a los factores de producción, apostando por aquellos que tengan un menor impacto ambiental.</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fomenta la </a:t>
            </a:r>
            <a:r>
              <a:rPr b="1" lang="es-ES" sz="2000" spc="-1" strike="noStrike">
                <a:solidFill>
                  <a:srgbClr val="000000"/>
                </a:solidFill>
                <a:uFill>
                  <a:solidFill>
                    <a:srgbClr val="ffffff"/>
                  </a:solidFill>
                </a:uFill>
                <a:latin typeface="Arial"/>
              </a:rPr>
              <a:t>eficiencia energética </a:t>
            </a:r>
            <a:r>
              <a:rPr b="0" lang="es-ES" sz="2000" spc="-1" strike="noStrike">
                <a:solidFill>
                  <a:srgbClr val="000000"/>
                </a:solidFill>
                <a:uFill>
                  <a:solidFill>
                    <a:srgbClr val="ffffff"/>
                  </a:solidFill>
                </a:uFill>
                <a:latin typeface="Arial"/>
              </a:rPr>
              <a:t>y la gestión óptima de subprouctos y desechos en el marco de una </a:t>
            </a:r>
            <a:r>
              <a:rPr b="1" lang="es-ES" sz="2000" spc="-1" strike="noStrike">
                <a:solidFill>
                  <a:srgbClr val="000000"/>
                </a:solidFill>
                <a:uFill>
                  <a:solidFill>
                    <a:srgbClr val="ffffff"/>
                  </a:solidFill>
                </a:uFill>
                <a:latin typeface="Arial"/>
              </a:rPr>
              <a:t>economía circular.</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51" name="CustomShape 3"/>
          <p:cNvSpPr/>
          <p:nvPr/>
        </p:nvSpPr>
        <p:spPr>
          <a:xfrm>
            <a:off x="6184800" y="9326520"/>
            <a:ext cx="50004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A48ADE0A-797A-4E9E-A10E-45D096986963}"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39646D63-885E-4AF5-B27C-550596D31EDD}"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53" name="CustomShape 2"/>
          <p:cNvSpPr/>
          <p:nvPr/>
        </p:nvSpPr>
        <p:spPr>
          <a:xfrm>
            <a:off x="681120" y="2390760"/>
            <a:ext cx="5718240" cy="702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Se establecen las </a:t>
            </a:r>
            <a:r>
              <a:rPr b="1" lang="es-ES" sz="2000" spc="-1" strike="noStrike">
                <a:solidFill>
                  <a:srgbClr val="000000"/>
                </a:solidFill>
                <a:uFill>
                  <a:solidFill>
                    <a:srgbClr val="ffffff"/>
                  </a:solidFill>
                </a:uFill>
                <a:latin typeface="Arial"/>
              </a:rPr>
              <a:t>condiciones para declarar zonas catastróficas y posibles medidas </a:t>
            </a:r>
            <a:r>
              <a:rPr b="0" lang="es-ES" sz="2000" spc="-1" strike="noStrike">
                <a:solidFill>
                  <a:srgbClr val="000000"/>
                </a:solidFill>
                <a:uFill>
                  <a:solidFill>
                    <a:srgbClr val="ffffff"/>
                  </a:solidFill>
                </a:uFill>
                <a:latin typeface="Arial"/>
              </a:rPr>
              <a:t>paliativas</a:t>
            </a:r>
            <a:r>
              <a:rPr b="1"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y reparadoras de una forma clara y  transparente. El Consejo de Gobierno será el que haga dicha declaración, a propuesta de la consejería.</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No obstante, la prioridad siempre es la prevención y el aseguramiento, para ello se facilitará la contratación de seguros agrarios y otros mecanismos de estabilización de ingresos y rentas.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Como norma general, los daños asegurables no son indemnizables.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Todo lo ilegal, no es indemnizable”.</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54" name="CustomShape 3"/>
          <p:cNvSpPr/>
          <p:nvPr/>
        </p:nvSpPr>
        <p:spPr>
          <a:xfrm>
            <a:off x="5970600" y="9326520"/>
            <a:ext cx="71424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F3FC905E-EA85-48CC-B8AE-2312112F309C}"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F07806D9-CBFA-4149-B16E-3F9BAD5D3898}"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56" name="CustomShape 2"/>
          <p:cNvSpPr/>
          <p:nvPr/>
        </p:nvSpPr>
        <p:spPr>
          <a:xfrm>
            <a:off x="469800" y="2390760"/>
            <a:ext cx="5929560" cy="702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Los productos agroalimentarios deberán llevar un </a:t>
            </a:r>
            <a:r>
              <a:rPr b="1" lang="es-ES" sz="2000" spc="-1" strike="noStrike">
                <a:solidFill>
                  <a:srgbClr val="000000"/>
                </a:solidFill>
                <a:uFill>
                  <a:solidFill>
                    <a:srgbClr val="ffffff"/>
                  </a:solidFill>
                </a:uFill>
                <a:latin typeface="Arial"/>
              </a:rPr>
              <a:t>Documento de Acompañamiento </a:t>
            </a:r>
            <a:r>
              <a:rPr b="0" lang="es-ES" sz="2000" spc="-1" strike="noStrike">
                <a:solidFill>
                  <a:srgbClr val="000000"/>
                </a:solidFill>
                <a:uFill>
                  <a:solidFill>
                    <a:srgbClr val="ffffff"/>
                  </a:solidFill>
                </a:uFill>
                <a:latin typeface="Arial"/>
              </a:rPr>
              <a:t>(medios digitales)</a:t>
            </a:r>
            <a:r>
              <a:rPr b="1"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durante su transporte, emitido por las explotaciones y empresas, para facilitar su seguimiento y control de la trazabilidad. De esta forma se contribuye a evitar los robos de productos en el campo y el fraude.</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Los </a:t>
            </a:r>
            <a:r>
              <a:rPr b="1" lang="es-ES" sz="2000" spc="-1" strike="noStrike">
                <a:solidFill>
                  <a:srgbClr val="000000"/>
                </a:solidFill>
                <a:uFill>
                  <a:solidFill>
                    <a:srgbClr val="ffffff"/>
                  </a:solidFill>
                </a:uFill>
                <a:latin typeface="Arial"/>
              </a:rPr>
              <a:t>operadores</a:t>
            </a:r>
            <a:r>
              <a:rPr b="0" lang="es-ES" sz="2000" spc="-1" strike="noStrike">
                <a:solidFill>
                  <a:srgbClr val="000000"/>
                </a:solidFill>
                <a:uFill>
                  <a:solidFill>
                    <a:srgbClr val="ffffff"/>
                  </a:solidFill>
                </a:uFill>
                <a:latin typeface="Arial"/>
              </a:rPr>
              <a:t> deberán informar respecto a productos o materiales que comercialicen y consideren no cumplen la legislación vigente.</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57" name="CustomShape 3"/>
          <p:cNvSpPr/>
          <p:nvPr/>
        </p:nvSpPr>
        <p:spPr>
          <a:xfrm>
            <a:off x="6041880" y="9326520"/>
            <a:ext cx="64296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BB4F61D0-CCD9-44DB-BBC0-6DDA1CC28596}"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651E98B6-68E6-4206-8296-E9F15AFFD9FB}"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59" name="CustomShape 2"/>
          <p:cNvSpPr/>
          <p:nvPr/>
        </p:nvSpPr>
        <p:spPr>
          <a:xfrm>
            <a:off x="398520" y="2249640"/>
            <a:ext cx="6143400" cy="7358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Se crea la comisión para la internacionalización del sector agrario andaluz. Además de </a:t>
            </a:r>
            <a:r>
              <a:rPr b="1" lang="es-ES" sz="2000" spc="-1" strike="noStrike">
                <a:solidFill>
                  <a:srgbClr val="000000"/>
                </a:solidFill>
                <a:uFill>
                  <a:solidFill>
                    <a:srgbClr val="ffffff"/>
                  </a:solidFill>
                </a:uFill>
                <a:latin typeface="Arial"/>
              </a:rPr>
              <a:t>impulsar la promoción </a:t>
            </a:r>
            <a:r>
              <a:rPr b="0" lang="es-ES" sz="2000" spc="-1" strike="noStrike">
                <a:solidFill>
                  <a:srgbClr val="000000"/>
                </a:solidFill>
                <a:uFill>
                  <a:solidFill>
                    <a:srgbClr val="ffffff"/>
                  </a:solidFill>
                </a:uFill>
                <a:latin typeface="Arial"/>
              </a:rPr>
              <a:t>agroalimentaria, se creará el </a:t>
            </a:r>
            <a:r>
              <a:rPr b="1" lang="es-ES" sz="2000" spc="-1" strike="noStrike">
                <a:solidFill>
                  <a:srgbClr val="000000"/>
                </a:solidFill>
                <a:uFill>
                  <a:solidFill>
                    <a:srgbClr val="ffffff"/>
                  </a:solidFill>
                </a:uFill>
                <a:latin typeface="Arial"/>
              </a:rPr>
              <a:t>Foro Andaluz de la Cadena Alimentaria</a:t>
            </a:r>
            <a:r>
              <a:rPr b="0" lang="es-ES" sz="2000" spc="-1" strike="noStrike">
                <a:solidFill>
                  <a:srgbClr val="000000"/>
                </a:solidFill>
                <a:uFill>
                  <a:solidFill>
                    <a:srgbClr val="ffffff"/>
                  </a:solidFill>
                </a:uFill>
                <a:latin typeface="Arial"/>
              </a:rPr>
              <a:t>, para mejorar el funcionamiento de la cadena (códigos de buenas prácticas, etc.) y el </a:t>
            </a:r>
            <a:r>
              <a:rPr b="1" lang="es-ES" sz="2000" spc="-1" strike="noStrike">
                <a:solidFill>
                  <a:srgbClr val="000000"/>
                </a:solidFill>
                <a:uFill>
                  <a:solidFill>
                    <a:srgbClr val="ffffff"/>
                  </a:solidFill>
                </a:uFill>
                <a:latin typeface="Arial"/>
              </a:rPr>
              <a:t>Observatorio de Precios </a:t>
            </a:r>
            <a:r>
              <a:rPr b="0" lang="es-ES" sz="2000" spc="-1" strike="noStrike">
                <a:solidFill>
                  <a:srgbClr val="000000"/>
                </a:solidFill>
                <a:uFill>
                  <a:solidFill>
                    <a:srgbClr val="ffffff"/>
                  </a:solidFill>
                </a:uFill>
                <a:latin typeface="Arial"/>
              </a:rPr>
              <a:t>para el seguimiento de los mismos.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se incluye un apartado de </a:t>
            </a:r>
            <a:r>
              <a:rPr b="1" lang="es-ES" sz="2000" spc="-1" strike="noStrike">
                <a:solidFill>
                  <a:srgbClr val="000000"/>
                </a:solidFill>
                <a:uFill>
                  <a:solidFill>
                    <a:srgbClr val="ffffff"/>
                  </a:solidFill>
                </a:uFill>
                <a:latin typeface="Arial"/>
              </a:rPr>
              <a:t>arbitraje y mediación</a:t>
            </a:r>
            <a:r>
              <a:rPr b="0" lang="es-ES" sz="2000" spc="-1" strike="noStrike">
                <a:solidFill>
                  <a:srgbClr val="000000"/>
                </a:solidFill>
                <a:uFill>
                  <a:solidFill>
                    <a:srgbClr val="ffffff"/>
                  </a:solidFill>
                </a:uFill>
                <a:latin typeface="Arial"/>
              </a:rPr>
              <a:t> para resolver conflictos de manera más ágil.</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promoverá la función social de la Cadena Alimentaria, donde la recuperación y donación de excedentes está muy presente en toda la ley. Las industrias deberán tener un plan para minimizar desechos.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desperdician 179 Kg/habitante de alimentos sin contar los de origen agrícolas (frescos). La Distribución reconoce que solo se entrega entre el 20-30% de excedentes a ONG.</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60" name="CustomShape 3"/>
          <p:cNvSpPr/>
          <p:nvPr/>
        </p:nvSpPr>
        <p:spPr>
          <a:xfrm>
            <a:off x="6113520" y="9326520"/>
            <a:ext cx="57132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788FA9FC-FE99-4FF6-8898-732437D736E0}"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B05B5CDF-D27D-41FF-83DE-F20331EADFBF}"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62" name="CustomShape 2"/>
          <p:cNvSpPr/>
          <p:nvPr/>
        </p:nvSpPr>
        <p:spPr>
          <a:xfrm>
            <a:off x="681120" y="2606760"/>
            <a:ext cx="5718240" cy="6813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Participación de la CAPDER en las estrategias de I+D transversales y consideración del sector agroalimentario como preferente en estas políticas.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aprobará una </a:t>
            </a:r>
            <a:r>
              <a:rPr b="1" lang="es-ES" sz="2000" spc="-1" strike="noStrike">
                <a:solidFill>
                  <a:srgbClr val="000000"/>
                </a:solidFill>
                <a:uFill>
                  <a:solidFill>
                    <a:srgbClr val="ffffff"/>
                  </a:solidFill>
                </a:uFill>
                <a:latin typeface="Arial"/>
              </a:rPr>
              <a:t>Estrategia Andaluza de Innovación Alimentaria</a:t>
            </a:r>
            <a:r>
              <a:rPr b="0" lang="es-ES" sz="2000" spc="-1" strike="noStrike">
                <a:solidFill>
                  <a:srgbClr val="000000"/>
                </a:solidFill>
                <a:uFill>
                  <a:solidFill>
                    <a:srgbClr val="ffffff"/>
                  </a:solidFill>
                </a:uFill>
                <a:latin typeface="Arial"/>
              </a:rPr>
              <a:t>, de carácter plurianual, así como un foro con el sector empresarial.</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La Junta de Andalucía también consolidará un </a:t>
            </a:r>
            <a:r>
              <a:rPr b="1" lang="es-ES" sz="2000" spc="-1" strike="noStrike">
                <a:solidFill>
                  <a:srgbClr val="000000"/>
                </a:solidFill>
                <a:uFill>
                  <a:solidFill>
                    <a:srgbClr val="ffffff"/>
                  </a:solidFill>
                </a:uFill>
                <a:latin typeface="Arial"/>
              </a:rPr>
              <a:t>sistema de formación continua para personas emprendedoras</a:t>
            </a: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y trabajadores d</a:t>
            </a:r>
            <a:r>
              <a:rPr b="0" lang="es-ES" sz="2000" spc="-1" strike="noStrike">
                <a:solidFill>
                  <a:srgbClr val="000000"/>
                </a:solidFill>
                <a:uFill>
                  <a:solidFill>
                    <a:srgbClr val="ffffff"/>
                  </a:solidFill>
                </a:uFill>
                <a:latin typeface="Arial"/>
              </a:rPr>
              <a:t>el ámbito agrario, agroindustrial y del medio rural.</a:t>
            </a:r>
            <a:endParaRPr b="0" lang="es-ES" sz="1800" spc="-1" strike="noStrike">
              <a:solidFill>
                <a:srgbClr val="ffffff"/>
              </a:solidFill>
              <a:uFill>
                <a:solidFill>
                  <a:srgbClr val="ffffff"/>
                </a:solidFill>
              </a:uFill>
              <a:latin typeface="Arial"/>
            </a:endParaRPr>
          </a:p>
        </p:txBody>
      </p:sp>
      <p:sp>
        <p:nvSpPr>
          <p:cNvPr id="263" name="CustomShape 3"/>
          <p:cNvSpPr/>
          <p:nvPr/>
        </p:nvSpPr>
        <p:spPr>
          <a:xfrm>
            <a:off x="6113520" y="9326520"/>
            <a:ext cx="57132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046352EC-7075-411E-97A4-B2A55815537B}"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3C799C91-AD18-472F-88E9-8FB8D4FA7E52}"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65" name="CustomShape 2"/>
          <p:cNvSpPr/>
          <p:nvPr/>
        </p:nvSpPr>
        <p:spPr>
          <a:xfrm>
            <a:off x="681120" y="2749680"/>
            <a:ext cx="5718240" cy="6670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Andalucía contará con una </a:t>
            </a:r>
            <a:r>
              <a:rPr b="1" lang="es-ES" sz="2000" spc="-1" strike="noStrike">
                <a:solidFill>
                  <a:srgbClr val="000000"/>
                </a:solidFill>
                <a:uFill>
                  <a:solidFill>
                    <a:srgbClr val="ffffff"/>
                  </a:solidFill>
                </a:uFill>
                <a:latin typeface="Arial"/>
              </a:rPr>
              <a:t>administración agraria más moderna, ágil y cercana.</a:t>
            </a:r>
            <a:r>
              <a:rPr b="0" lang="es-ES" sz="2000" spc="-1" strike="noStrike">
                <a:solidFill>
                  <a:srgbClr val="000000"/>
                </a:solidFill>
                <a:uFill>
                  <a:solidFill>
                    <a:srgbClr val="ffffff"/>
                  </a:solidFill>
                </a:uFill>
                <a:latin typeface="Arial"/>
              </a:rPr>
              <a:t> </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Gracias a las nuevas tecnologías y a la Red de Oficinas Comarcales Agrarias (OCA), que tendrán mayor función de asesoramiento y de flujo de información con el administrado. </a:t>
            </a:r>
            <a:endParaRPr b="0" lang="es-ES" sz="1800" spc="-1" strike="noStrike">
              <a:solidFill>
                <a:srgbClr val="ffffff"/>
              </a:solidFill>
              <a:uFill>
                <a:solidFill>
                  <a:srgbClr val="ffffff"/>
                </a:solidFill>
              </a:uFill>
              <a:latin typeface="Arial"/>
            </a:endParaRPr>
          </a:p>
          <a:p>
            <a:pPr algn="just">
              <a:lnSpc>
                <a:spcPct val="120000"/>
              </a:lnSpc>
            </a:pPr>
            <a:r>
              <a:rPr b="1" lang="es-ES" sz="2000" spc="-1" strike="noStrike">
                <a:solidFill>
                  <a:srgbClr val="000000"/>
                </a:solidFill>
                <a:uFill>
                  <a:solidFill>
                    <a:srgbClr val="ffffff"/>
                  </a:solidFill>
                </a:uFill>
                <a:latin typeface="Arial"/>
              </a:rPr>
              <a:t>Se unifican todos los registros agrarios en un Sistema de Información de la Cadena Alimentaria</a:t>
            </a:r>
            <a:r>
              <a:rPr b="0" lang="es-ES" sz="2000" spc="-1" strike="noStrike">
                <a:solidFill>
                  <a:srgbClr val="000000"/>
                </a:solidFill>
                <a:uFill>
                  <a:solidFill>
                    <a:srgbClr val="ffffff"/>
                  </a:solidFill>
                </a:uFill>
                <a:latin typeface="Arial"/>
              </a:rPr>
              <a:t>, y se facilitan los trámites, al no tener que presentar documentación ya registrada.</a:t>
            </a:r>
            <a:endParaRPr b="0" lang="es-ES" sz="1800" spc="-1" strike="noStrike">
              <a:solidFill>
                <a:srgbClr val="ffffff"/>
              </a:solidFill>
              <a:uFill>
                <a:solidFill>
                  <a:srgbClr val="ffffff"/>
                </a:solidFill>
              </a:uFill>
              <a:latin typeface="Arial"/>
            </a:endParaRPr>
          </a:p>
        </p:txBody>
      </p:sp>
      <p:sp>
        <p:nvSpPr>
          <p:cNvPr id="266" name="CustomShape 3"/>
          <p:cNvSpPr/>
          <p:nvPr/>
        </p:nvSpPr>
        <p:spPr>
          <a:xfrm>
            <a:off x="6113520" y="9326520"/>
            <a:ext cx="57132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92A77E47-30F6-4203-B9AE-7109E7C899C4}"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39095EC5-A016-4373-80A6-576F7E07CE20}"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68" name="CustomShape 2"/>
          <p:cNvSpPr/>
          <p:nvPr/>
        </p:nvSpPr>
        <p:spPr>
          <a:xfrm>
            <a:off x="398520" y="2178000"/>
            <a:ext cx="6072120" cy="7242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1" lang="es-ES" sz="2000" spc="-1" strike="noStrike">
                <a:solidFill>
                  <a:srgbClr val="000000"/>
                </a:solidFill>
                <a:uFill>
                  <a:solidFill>
                    <a:srgbClr val="ffffff"/>
                  </a:solidFill>
                </a:uFill>
                <a:latin typeface="Arial"/>
              </a:rPr>
              <a:t>Se refuerza el papel de los inspectores</a:t>
            </a:r>
            <a:r>
              <a:rPr b="0" lang="es-ES" sz="2000" spc="-1" strike="noStrike">
                <a:solidFill>
                  <a:srgbClr val="000000"/>
                </a:solidFill>
                <a:uFill>
                  <a:solidFill>
                    <a:srgbClr val="ffffff"/>
                  </a:solidFill>
                </a:uFill>
                <a:latin typeface="Arial"/>
              </a:rPr>
              <a:t>, que tendrán consideración de </a:t>
            </a:r>
            <a:r>
              <a:rPr b="1" lang="es-ES" sz="2000" spc="-1" strike="noStrike">
                <a:solidFill>
                  <a:srgbClr val="000000"/>
                </a:solidFill>
                <a:uFill>
                  <a:solidFill>
                    <a:srgbClr val="ffffff"/>
                  </a:solidFill>
                </a:uFill>
                <a:latin typeface="Arial"/>
              </a:rPr>
              <a:t>agente de la autoridad </a:t>
            </a:r>
            <a:r>
              <a:rPr b="0" lang="es-ES" sz="2000" spc="-1" strike="noStrike">
                <a:solidFill>
                  <a:srgbClr val="000000"/>
                </a:solidFill>
                <a:uFill>
                  <a:solidFill>
                    <a:srgbClr val="ffffff"/>
                  </a:solidFill>
                </a:uFill>
                <a:latin typeface="Arial"/>
              </a:rPr>
              <a:t>(en el ejercicio de sus funciones).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u="sng">
                <a:solidFill>
                  <a:srgbClr val="000000"/>
                </a:solidFill>
                <a:uFill>
                  <a:solidFill>
                    <a:srgbClr val="ffffff"/>
                  </a:solidFill>
                </a:uFill>
                <a:latin typeface="Arial"/>
              </a:rPr>
              <a:t>Las infracciones</a:t>
            </a:r>
            <a:r>
              <a:rPr b="0" lang="es-ES" sz="2000" spc="-1" strike="noStrike">
                <a:solidFill>
                  <a:srgbClr val="000000"/>
                </a:solidFill>
                <a:uFill>
                  <a:solidFill>
                    <a:srgbClr val="ffffff"/>
                  </a:solidFill>
                </a:uFill>
                <a:latin typeface="Arial"/>
              </a:rPr>
              <a:t> pueden ser:</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 Leves (con sanciones de hasta 3.000 €)</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Graves (3.001 – 50.000 €)</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Muy Graves (50.001 – 800.000 €)</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Las </a:t>
            </a:r>
            <a:r>
              <a:rPr b="0" lang="es-ES" sz="2000" spc="-1" strike="noStrike" u="sng">
                <a:solidFill>
                  <a:srgbClr val="000000"/>
                </a:solidFill>
                <a:uFill>
                  <a:solidFill>
                    <a:srgbClr val="ffffff"/>
                  </a:solidFill>
                </a:uFill>
                <a:latin typeface="Arial"/>
              </a:rPr>
              <a:t>sanciones</a:t>
            </a:r>
            <a:r>
              <a:rPr b="0" lang="es-ES" sz="2000" spc="-1" strike="noStrike">
                <a:solidFill>
                  <a:srgbClr val="000000"/>
                </a:solidFill>
                <a:uFill>
                  <a:solidFill>
                    <a:srgbClr val="ffffff"/>
                  </a:solidFill>
                </a:uFill>
                <a:latin typeface="Arial"/>
              </a:rPr>
              <a:t> tienen un intervalo según la gravedad de la sanción, y </a:t>
            </a:r>
            <a:r>
              <a:rPr b="1" lang="es-ES" sz="2000" spc="-1" strike="noStrike" u="sng">
                <a:solidFill>
                  <a:srgbClr val="000000"/>
                </a:solidFill>
                <a:uFill>
                  <a:solidFill>
                    <a:srgbClr val="ffffff"/>
                  </a:solidFill>
                </a:uFill>
                <a:latin typeface="Arial"/>
              </a:rPr>
              <a:t>se incrementarán según la intencionalidad</a:t>
            </a:r>
            <a:r>
              <a:rPr b="0" lang="es-ES" sz="2000" spc="-1" strike="noStrike" u="sng">
                <a:solidFill>
                  <a:srgbClr val="000000"/>
                </a:solidFill>
                <a:uFill>
                  <a:solidFill>
                    <a:srgbClr val="ffffff"/>
                  </a:solidFill>
                </a:uFill>
                <a:latin typeface="Arial"/>
              </a:rPr>
              <a:t>, </a:t>
            </a:r>
            <a:r>
              <a:rPr b="1" lang="es-ES" sz="2000" spc="-1" strike="noStrike" u="sng">
                <a:solidFill>
                  <a:srgbClr val="000000"/>
                </a:solidFill>
                <a:uFill>
                  <a:solidFill>
                    <a:srgbClr val="ffffff"/>
                  </a:solidFill>
                </a:uFill>
                <a:latin typeface="Arial"/>
              </a:rPr>
              <a:t>el volumen de ventas </a:t>
            </a:r>
            <a:r>
              <a:rPr b="0" lang="es-ES" sz="2000" spc="-1" strike="noStrike" u="sng">
                <a:solidFill>
                  <a:srgbClr val="000000"/>
                </a:solidFill>
                <a:uFill>
                  <a:solidFill>
                    <a:srgbClr val="ffffff"/>
                  </a:solidFill>
                </a:uFill>
                <a:latin typeface="Arial"/>
              </a:rPr>
              <a:t>o </a:t>
            </a:r>
            <a:r>
              <a:rPr b="1" lang="es-ES" sz="2000" spc="-1" strike="noStrike" u="sng">
                <a:solidFill>
                  <a:srgbClr val="000000"/>
                </a:solidFill>
                <a:uFill>
                  <a:solidFill>
                    <a:srgbClr val="ffffff"/>
                  </a:solidFill>
                </a:uFill>
                <a:latin typeface="Arial"/>
              </a:rPr>
              <a:t>el beneficio ilícito obtenido</a:t>
            </a:r>
            <a:r>
              <a:rPr b="0" lang="es-ES" sz="2000" spc="-1" strike="noStrike">
                <a:solidFill>
                  <a:srgbClr val="000000"/>
                </a:solidFill>
                <a:uFill>
                  <a:solidFill>
                    <a:srgbClr val="ffffff"/>
                  </a:solidFill>
                </a:uFill>
                <a:latin typeface="Arial"/>
              </a:rPr>
              <a:t>, por poner algunos ejemplos.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Además, </a:t>
            </a:r>
            <a:r>
              <a:rPr b="1" lang="es-ES" sz="2000" spc="-1" strike="noStrike">
                <a:solidFill>
                  <a:srgbClr val="000000"/>
                </a:solidFill>
                <a:uFill>
                  <a:solidFill>
                    <a:srgbClr val="ffffff"/>
                  </a:solidFill>
                </a:uFill>
                <a:latin typeface="Arial"/>
              </a:rPr>
              <a:t>se podrán publicar los nombres de los infractores y marcas comerciales, en casos graves o reincidentes.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69" name="CustomShape 3"/>
          <p:cNvSpPr/>
          <p:nvPr/>
        </p:nvSpPr>
        <p:spPr>
          <a:xfrm>
            <a:off x="6041880" y="9326520"/>
            <a:ext cx="64296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A5414FC4-CC56-4E9F-8CDD-A686DFC36830}"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990CB8D1-B88A-4B23-ADB2-FA109D22E996}"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71" name="CustomShape 2"/>
          <p:cNvSpPr/>
          <p:nvPr/>
        </p:nvSpPr>
        <p:spPr>
          <a:xfrm>
            <a:off x="681120" y="2820960"/>
            <a:ext cx="5718240" cy="659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Se modifica la </a:t>
            </a:r>
            <a:r>
              <a:rPr b="1" lang="es-ES" sz="2000" spc="-1" strike="noStrike" u="sng">
                <a:solidFill>
                  <a:srgbClr val="000000"/>
                </a:solidFill>
                <a:uFill>
                  <a:solidFill>
                    <a:srgbClr val="ffffff"/>
                  </a:solidFill>
                </a:uFill>
                <a:latin typeface="Arial"/>
              </a:rPr>
              <a:t>Ley de la Calidad Agroalimentaria y Pesquera de Andalucía </a:t>
            </a:r>
            <a:r>
              <a:rPr b="0" lang="es-ES" sz="2000" spc="-1" strike="noStrike">
                <a:solidFill>
                  <a:srgbClr val="000000"/>
                </a:solidFill>
                <a:uFill>
                  <a:solidFill>
                    <a:srgbClr val="ffffff"/>
                  </a:solidFill>
                </a:uFill>
                <a:latin typeface="Arial"/>
              </a:rPr>
              <a:t>para poder intervenir en los Consejos Reguladores en casos graves o reiterados.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se modifica la </a:t>
            </a:r>
            <a:r>
              <a:rPr b="1" lang="es-ES" sz="2000" spc="-1" strike="noStrike" u="sng">
                <a:solidFill>
                  <a:srgbClr val="000000"/>
                </a:solidFill>
                <a:uFill>
                  <a:solidFill>
                    <a:srgbClr val="ffffff"/>
                  </a:solidFill>
                </a:uFill>
                <a:latin typeface="Arial"/>
              </a:rPr>
              <a:t>Ley de Interprofesionales</a:t>
            </a:r>
            <a:r>
              <a:rPr b="1"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Agroalimentarias de Andalucía, para permitir </a:t>
            </a:r>
            <a:r>
              <a:rPr b="1" lang="es-ES" sz="2000" spc="-1" strike="noStrike">
                <a:solidFill>
                  <a:srgbClr val="000000"/>
                </a:solidFill>
                <a:uFill>
                  <a:solidFill>
                    <a:srgbClr val="ffffff"/>
                  </a:solidFill>
                </a:uFill>
                <a:latin typeface="Arial"/>
              </a:rPr>
              <a:t>incluir a la distribución comercial en las interprofesionales</a:t>
            </a:r>
            <a:r>
              <a:rPr b="0" lang="es-ES" sz="2000" spc="-1" strike="noStrike">
                <a:solidFill>
                  <a:srgbClr val="000000"/>
                </a:solidFill>
                <a:uFill>
                  <a:solidFill>
                    <a:srgbClr val="ffffff"/>
                  </a:solidFill>
                </a:uFill>
                <a:latin typeface="Arial"/>
              </a:rPr>
              <a:t>, al igual que ocurre por ejemplo en Francia.</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Por último, se clarifican los requisitos para el reconocimiento de interprofesionales, evitando por ejemplo que haya interprofesionales de ámbito muy reducido, como una Denominación de Origen. (como ha ocurrido con Baena).</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se modifica la </a:t>
            </a:r>
            <a:r>
              <a:rPr b="1" lang="es-ES" sz="2000" spc="-1" strike="noStrike">
                <a:solidFill>
                  <a:srgbClr val="000000"/>
                </a:solidFill>
                <a:uFill>
                  <a:solidFill>
                    <a:srgbClr val="ffffff"/>
                  </a:solidFill>
                </a:uFill>
                <a:latin typeface="Arial"/>
              </a:rPr>
              <a:t>Ley de Artesanía y la Ley de Ordenación del Territorio para incluir los planes para zonas agrarias</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72" name="CustomShape 3"/>
          <p:cNvSpPr/>
          <p:nvPr/>
        </p:nvSpPr>
        <p:spPr>
          <a:xfrm>
            <a:off x="6041880" y="9326520"/>
            <a:ext cx="64296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74533DCF-95F9-4DDF-BCD6-7D2CDD9974EC}"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60D658F4-BABA-430D-B9DB-7950CF6E897F}"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74" name="CustomShape 2"/>
          <p:cNvSpPr/>
          <p:nvPr/>
        </p:nvSpPr>
        <p:spPr>
          <a:xfrm>
            <a:off x="681120" y="2820960"/>
            <a:ext cx="5718240" cy="659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Se modifica la </a:t>
            </a:r>
            <a:r>
              <a:rPr b="1" lang="es-ES" sz="2000" spc="-1" strike="noStrike" u="sng">
                <a:solidFill>
                  <a:srgbClr val="000000"/>
                </a:solidFill>
                <a:uFill>
                  <a:solidFill>
                    <a:srgbClr val="ffffff"/>
                  </a:solidFill>
                </a:uFill>
                <a:latin typeface="Arial"/>
              </a:rPr>
              <a:t>Ley de la Calidad Agroalimentaria y Pesquera de Andalucía </a:t>
            </a:r>
            <a:r>
              <a:rPr b="0" lang="es-ES" sz="2000" spc="-1" strike="noStrike">
                <a:solidFill>
                  <a:srgbClr val="000000"/>
                </a:solidFill>
                <a:uFill>
                  <a:solidFill>
                    <a:srgbClr val="ffffff"/>
                  </a:solidFill>
                </a:uFill>
                <a:latin typeface="Arial"/>
              </a:rPr>
              <a:t>para poder intervenir en los Consejos Reguladores en casos graves o reiterados.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se modifica la </a:t>
            </a:r>
            <a:r>
              <a:rPr b="1" lang="es-ES" sz="2000" spc="-1" strike="noStrike" u="sng">
                <a:solidFill>
                  <a:srgbClr val="000000"/>
                </a:solidFill>
                <a:uFill>
                  <a:solidFill>
                    <a:srgbClr val="ffffff"/>
                  </a:solidFill>
                </a:uFill>
                <a:latin typeface="Arial"/>
              </a:rPr>
              <a:t>Ley de Interprofesionales</a:t>
            </a:r>
            <a:r>
              <a:rPr b="1"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Agroalimentarias de Andalucía, para permitir </a:t>
            </a:r>
            <a:r>
              <a:rPr b="1" lang="es-ES" sz="2000" spc="-1" strike="noStrike">
                <a:solidFill>
                  <a:srgbClr val="000000"/>
                </a:solidFill>
                <a:uFill>
                  <a:solidFill>
                    <a:srgbClr val="ffffff"/>
                  </a:solidFill>
                </a:uFill>
                <a:latin typeface="Arial"/>
              </a:rPr>
              <a:t>incluir a la distribución comercial en las interprofesionales</a:t>
            </a:r>
            <a:r>
              <a:rPr b="0" lang="es-ES" sz="2000" spc="-1" strike="noStrike">
                <a:solidFill>
                  <a:srgbClr val="000000"/>
                </a:solidFill>
                <a:uFill>
                  <a:solidFill>
                    <a:srgbClr val="ffffff"/>
                  </a:solidFill>
                </a:uFill>
                <a:latin typeface="Arial"/>
              </a:rPr>
              <a:t>, al igual que ocurre por ejemplo en Francia.</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Por último, se clarifican los requisitos para el reconocimiento de interprofesionales, evitando por ejemplo que haya interprofesionales de ámbito muy reducido, como una Denominación de Origen. (como ha ocurrido con Baena).</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se modifica la </a:t>
            </a:r>
            <a:r>
              <a:rPr b="1" lang="es-ES" sz="2000" spc="-1" strike="noStrike">
                <a:solidFill>
                  <a:srgbClr val="000000"/>
                </a:solidFill>
                <a:uFill>
                  <a:solidFill>
                    <a:srgbClr val="ffffff"/>
                  </a:solidFill>
                </a:uFill>
                <a:latin typeface="Arial"/>
              </a:rPr>
              <a:t>Ley de Artesanía y la Ley de Ordenación del Territorio para incluir los planes para zonas agrarias</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75" name="CustomShape 3"/>
          <p:cNvSpPr/>
          <p:nvPr/>
        </p:nvSpPr>
        <p:spPr>
          <a:xfrm>
            <a:off x="6041880" y="9326520"/>
            <a:ext cx="64296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E4FA5B3F-0216-434A-8275-F433412A1286}"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47CBFCBC-68AD-4E24-840C-E2AAA5B193D6}"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77" name="CustomShape 2"/>
          <p:cNvSpPr/>
          <p:nvPr/>
        </p:nvSpPr>
        <p:spPr>
          <a:xfrm>
            <a:off x="681120" y="2390760"/>
            <a:ext cx="5718240" cy="702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1800" spc="-1" strike="noStrike">
                <a:solidFill>
                  <a:srgbClr val="000000"/>
                </a:solidFill>
                <a:uFill>
                  <a:solidFill>
                    <a:srgbClr val="ffffff"/>
                  </a:solidFill>
                </a:uFill>
                <a:latin typeface="Arial"/>
              </a:rPr>
              <a:t>En definitiva, con esta ley, damos el </a:t>
            </a:r>
            <a:r>
              <a:rPr b="1" lang="es-ES" sz="1800" spc="-1" strike="noStrike">
                <a:solidFill>
                  <a:srgbClr val="000000"/>
                </a:solidFill>
                <a:uFill>
                  <a:solidFill>
                    <a:srgbClr val="ffffff"/>
                  </a:solidFill>
                </a:uFill>
                <a:latin typeface="Arial"/>
              </a:rPr>
              <a:t>reconocimiento y apoyo</a:t>
            </a:r>
            <a:r>
              <a:rPr b="0" lang="es-ES" sz="1800" spc="-1" strike="noStrike">
                <a:solidFill>
                  <a:srgbClr val="000000"/>
                </a:solidFill>
                <a:uFill>
                  <a:solidFill>
                    <a:srgbClr val="ffffff"/>
                  </a:solidFill>
                </a:uFill>
                <a:latin typeface="Arial"/>
              </a:rPr>
              <a:t> al profesional agrario por su contribución al mantenimiento del medio ambiente y al desarrollo del medio rural.</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No sólo pretendemos mejorar la </a:t>
            </a:r>
            <a:r>
              <a:rPr b="1" lang="es-ES" sz="1800" spc="-1" strike="noStrike">
                <a:solidFill>
                  <a:srgbClr val="000000"/>
                </a:solidFill>
                <a:uFill>
                  <a:solidFill>
                    <a:srgbClr val="ffffff"/>
                  </a:solidFill>
                </a:uFill>
                <a:latin typeface="Arial"/>
              </a:rPr>
              <a:t>competitividad</a:t>
            </a:r>
            <a:r>
              <a:rPr b="0" lang="es-ES" sz="1800" spc="-1" strike="noStrike">
                <a:solidFill>
                  <a:srgbClr val="000000"/>
                </a:solidFill>
                <a:uFill>
                  <a:solidFill>
                    <a:srgbClr val="ffffff"/>
                  </a:solidFill>
                </a:uFill>
                <a:latin typeface="Arial"/>
              </a:rPr>
              <a:t> y la </a:t>
            </a:r>
            <a:r>
              <a:rPr b="1" lang="es-ES" sz="1800" spc="-1" strike="noStrike">
                <a:solidFill>
                  <a:srgbClr val="000000"/>
                </a:solidFill>
                <a:uFill>
                  <a:solidFill>
                    <a:srgbClr val="ffffff"/>
                  </a:solidFill>
                </a:uFill>
                <a:latin typeface="Arial"/>
              </a:rPr>
              <a:t>sostenibilidad</a:t>
            </a:r>
            <a:r>
              <a:rPr b="0" lang="es-ES" sz="1800" spc="-1" strike="noStrike">
                <a:solidFill>
                  <a:srgbClr val="000000"/>
                </a:solidFill>
                <a:uFill>
                  <a:solidFill>
                    <a:srgbClr val="ffffff"/>
                  </a:solidFill>
                </a:uFill>
                <a:latin typeface="Arial"/>
              </a:rPr>
              <a:t> de las producciones agroalimentarias, sino también fomentar un </a:t>
            </a:r>
            <a:r>
              <a:rPr b="1" lang="es-ES" sz="1800" spc="-1" strike="noStrike">
                <a:solidFill>
                  <a:srgbClr val="000000"/>
                </a:solidFill>
                <a:uFill>
                  <a:solidFill>
                    <a:srgbClr val="ffffff"/>
                  </a:solidFill>
                </a:uFill>
                <a:latin typeface="Arial"/>
              </a:rPr>
              <a:t>espacio agrario más ordenado y cohesionado</a:t>
            </a:r>
            <a:r>
              <a:rPr b="0" lang="es-ES" sz="18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También se fomentará el </a:t>
            </a:r>
            <a:r>
              <a:rPr b="1" lang="es-ES" sz="1800" spc="-1" strike="noStrike">
                <a:solidFill>
                  <a:srgbClr val="000000"/>
                </a:solidFill>
                <a:uFill>
                  <a:solidFill>
                    <a:srgbClr val="ffffff"/>
                  </a:solidFill>
                </a:uFill>
                <a:latin typeface="Arial"/>
              </a:rPr>
              <a:t>equilibrio en la cadena </a:t>
            </a:r>
            <a:r>
              <a:rPr b="0" lang="es-ES" sz="1800" spc="-1" strike="noStrike">
                <a:solidFill>
                  <a:srgbClr val="000000"/>
                </a:solidFill>
                <a:uFill>
                  <a:solidFill>
                    <a:srgbClr val="ffffff"/>
                  </a:solidFill>
                </a:uFill>
                <a:latin typeface="Arial"/>
              </a:rPr>
              <a:t>alimentaria y la </a:t>
            </a:r>
            <a:r>
              <a:rPr b="1" lang="es-ES" sz="1800" spc="-1" strike="noStrike">
                <a:solidFill>
                  <a:srgbClr val="000000"/>
                </a:solidFill>
                <a:uFill>
                  <a:solidFill>
                    <a:srgbClr val="ffffff"/>
                  </a:solidFill>
                </a:uFill>
                <a:latin typeface="Arial"/>
              </a:rPr>
              <a:t>interlocución</a:t>
            </a:r>
            <a:r>
              <a:rPr b="0" lang="es-ES" sz="1800" spc="-1" strike="noStrike">
                <a:solidFill>
                  <a:srgbClr val="000000"/>
                </a:solidFill>
                <a:uFill>
                  <a:solidFill>
                    <a:srgbClr val="ffffff"/>
                  </a:solidFill>
                </a:uFill>
                <a:latin typeface="Arial"/>
              </a:rPr>
              <a:t> con todos los agentes afectados.</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Para ello, queremos presentar con esta ley una </a:t>
            </a:r>
            <a:r>
              <a:rPr b="1" lang="es-ES" sz="1800" spc="-1" strike="noStrike">
                <a:solidFill>
                  <a:srgbClr val="000000"/>
                </a:solidFill>
                <a:uFill>
                  <a:solidFill>
                    <a:srgbClr val="ffffff"/>
                  </a:solidFill>
                </a:uFill>
                <a:latin typeface="Arial"/>
              </a:rPr>
              <a:t>regulación estable, transparente</a:t>
            </a:r>
            <a:r>
              <a:rPr b="0" lang="es-ES" sz="1800" spc="-1" strike="noStrike">
                <a:solidFill>
                  <a:srgbClr val="000000"/>
                </a:solidFill>
                <a:uFill>
                  <a:solidFill>
                    <a:srgbClr val="ffffff"/>
                  </a:solidFill>
                </a:uFill>
                <a:latin typeface="Arial"/>
              </a:rPr>
              <a:t>,</a:t>
            </a:r>
            <a:r>
              <a:rPr b="1" lang="es-ES" sz="1800" spc="-1" strike="noStrike">
                <a:solidFill>
                  <a:srgbClr val="000000"/>
                </a:solidFill>
                <a:uFill>
                  <a:solidFill>
                    <a:srgbClr val="ffffff"/>
                  </a:solidFill>
                </a:uFill>
                <a:latin typeface="Arial"/>
              </a:rPr>
              <a:t> y lo más simplificada posible</a:t>
            </a:r>
            <a:r>
              <a:rPr b="0" lang="es-ES" sz="18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Ahora estoy a su disposición por si tienen alguna pregunta.</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Muchas gracias.</a:t>
            </a:r>
            <a:endParaRPr b="0" lang="es-ES" sz="1800" spc="-1" strike="noStrike">
              <a:solidFill>
                <a:srgbClr val="ffffff"/>
              </a:solidFill>
              <a:uFill>
                <a:solidFill>
                  <a:srgbClr val="ffffff"/>
                </a:solidFill>
              </a:uFill>
              <a:latin typeface="Arial"/>
            </a:endParaRPr>
          </a:p>
        </p:txBody>
      </p:sp>
      <p:sp>
        <p:nvSpPr>
          <p:cNvPr id="278" name="CustomShape 3"/>
          <p:cNvSpPr/>
          <p:nvPr/>
        </p:nvSpPr>
        <p:spPr>
          <a:xfrm>
            <a:off x="5970600" y="9326520"/>
            <a:ext cx="71424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BA77FADA-FC60-4265-9EA6-F736F39D1E35}"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D2409CFD-D0B3-4862-B165-2280D78D228F}"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24" name="CustomShape 2"/>
          <p:cNvSpPr/>
          <p:nvPr/>
        </p:nvSpPr>
        <p:spPr>
          <a:xfrm>
            <a:off x="398520" y="2535120"/>
            <a:ext cx="6143400" cy="6885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La ley hace hincapié en 5 aspectos:</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El reconocimiento de la figura del agricultor, agricultora, ganadero y ganadera, </a:t>
            </a:r>
            <a:r>
              <a:rPr b="1" lang="es-ES" sz="2000" spc="-1" strike="noStrike">
                <a:solidFill>
                  <a:srgbClr val="000000"/>
                </a:solidFill>
                <a:uFill>
                  <a:solidFill>
                    <a:srgbClr val="ffffff"/>
                  </a:solidFill>
                </a:uFill>
                <a:latin typeface="Arial"/>
              </a:rPr>
              <a:t>su profesionalidad</a:t>
            </a:r>
            <a:r>
              <a:rPr b="0" lang="es-ES" sz="2000" spc="-1" strike="noStrike">
                <a:solidFill>
                  <a:srgbClr val="000000"/>
                </a:solidFill>
                <a:uFill>
                  <a:solidFill>
                    <a:srgbClr val="ffffff"/>
                  </a:solidFill>
                </a:uFill>
                <a:latin typeface="Arial"/>
              </a:rPr>
              <a:t>, y su </a:t>
            </a:r>
            <a:r>
              <a:rPr b="1" lang="es-ES" sz="2000" spc="-1" strike="noStrike">
                <a:solidFill>
                  <a:srgbClr val="000000"/>
                </a:solidFill>
                <a:uFill>
                  <a:solidFill>
                    <a:srgbClr val="ffffff"/>
                  </a:solidFill>
                </a:uFill>
                <a:latin typeface="Arial"/>
              </a:rPr>
              <a:t>contribución al desarrollo socio-económico en el mundo rural</a:t>
            </a:r>
            <a:r>
              <a:rPr b="0" lang="es-ES" sz="20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La actividad agraria que </a:t>
            </a:r>
            <a:r>
              <a:rPr b="1" lang="es-ES" sz="2000" spc="-1" strike="noStrike">
                <a:solidFill>
                  <a:srgbClr val="000000"/>
                </a:solidFill>
                <a:uFill>
                  <a:solidFill>
                    <a:srgbClr val="ffffff"/>
                  </a:solidFill>
                </a:uFill>
                <a:latin typeface="Arial"/>
              </a:rPr>
              <a:t>garantiza la vida en el entorno rural, la sostenibilidad y biodiversidad</a:t>
            </a:r>
            <a:r>
              <a:rPr b="0" lang="es-ES" sz="20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La Cadena Alimentaria, impulsando su promoción y mejorando su funcionamiento.</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En una agricultura para el futuro, moderna y competitiva cuyo motor es  la investigación, el desarrollo, la innovación y la formación.</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En la </a:t>
            </a:r>
            <a:r>
              <a:rPr b="1" lang="es-ES" sz="2000" spc="-1" strike="noStrike">
                <a:solidFill>
                  <a:srgbClr val="000000"/>
                </a:solidFill>
                <a:uFill>
                  <a:solidFill>
                    <a:srgbClr val="ffffff"/>
                  </a:solidFill>
                </a:uFill>
                <a:latin typeface="Arial"/>
              </a:rPr>
              <a:t>simplificación administrativa</a:t>
            </a:r>
            <a:r>
              <a:rPr b="0" lang="es-ES" sz="2000" spc="-1" strike="noStrike">
                <a:solidFill>
                  <a:srgbClr val="000000"/>
                </a:solidFill>
                <a:uFill>
                  <a:solidFill>
                    <a:srgbClr val="ffffff"/>
                  </a:solidFill>
                </a:uFill>
                <a:latin typeface="Arial"/>
              </a:rPr>
              <a:t>, modernizándose y agilizándose al servicio del sector.</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25"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BB72876F-CA83-4202-8E62-BD0E04582C90}"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D4882E20-A51B-44FF-AEE1-DDA2DC4CAD64}"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80" name="CustomShape 2"/>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49E2CDED-1A4B-4656-8BB5-31253F2CC343}"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281" name="CustomShape 3"/>
          <p:cNvSpPr/>
          <p:nvPr/>
        </p:nvSpPr>
        <p:spPr>
          <a:xfrm>
            <a:off x="555480" y="2247840"/>
            <a:ext cx="5983560" cy="7329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10000"/>
              </a:lnSpc>
            </a:pPr>
            <a:r>
              <a:rPr b="0" lang="es-ES" sz="2000" spc="-1" strike="noStrike">
                <a:solidFill>
                  <a:srgbClr val="000000"/>
                </a:solidFill>
                <a:uFill>
                  <a:solidFill>
                    <a:srgbClr val="ffffff"/>
                  </a:solidFill>
                </a:uFill>
                <a:latin typeface="Arial"/>
              </a:rPr>
              <a:t>Como saben, Andalucía cuenta con el sector primario más potente de España, aportando en torno a la </a:t>
            </a:r>
            <a:r>
              <a:rPr b="1" lang="es-ES" sz="2000" spc="-1" strike="noStrike">
                <a:solidFill>
                  <a:srgbClr val="000000"/>
                </a:solidFill>
                <a:uFill>
                  <a:solidFill>
                    <a:srgbClr val="ffffff"/>
                  </a:solidFill>
                </a:uFill>
                <a:latin typeface="Arial"/>
              </a:rPr>
              <a:t>cuarta parte</a:t>
            </a:r>
            <a:r>
              <a:rPr b="0" lang="es-ES" sz="2000" spc="-1" strike="noStrike">
                <a:solidFill>
                  <a:srgbClr val="000000"/>
                </a:solidFill>
                <a:uFill>
                  <a:solidFill>
                    <a:srgbClr val="ffffff"/>
                  </a:solidFill>
                </a:uFill>
                <a:latin typeface="Arial"/>
              </a:rPr>
              <a:t> del valor de producción agraria del país y un tercio de del valor añadido.</a:t>
            </a:r>
            <a:endParaRPr b="0" lang="es-ES" sz="1800" spc="-1" strike="noStrike">
              <a:solidFill>
                <a:srgbClr val="ffffff"/>
              </a:solidFill>
              <a:uFill>
                <a:solidFill>
                  <a:srgbClr val="ffffff"/>
                </a:solidFill>
              </a:uFill>
              <a:latin typeface="Arial"/>
            </a:endParaRPr>
          </a:p>
          <a:p>
            <a:pPr algn="just">
              <a:lnSpc>
                <a:spcPct val="110000"/>
              </a:lnSpc>
            </a:pPr>
            <a:r>
              <a:rPr b="0" lang="es-ES" sz="2000" spc="-1" strike="noStrike">
                <a:solidFill>
                  <a:srgbClr val="000000"/>
                </a:solidFill>
                <a:uFill>
                  <a:solidFill>
                    <a:srgbClr val="ffffff"/>
                  </a:solidFill>
                </a:uFill>
                <a:latin typeface="Arial"/>
              </a:rPr>
              <a:t>En Andalucía contamos con:</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más de 240.000 explotaciones </a:t>
            </a:r>
            <a:r>
              <a:rPr b="0" lang="es-ES" sz="2000" spc="-1" strike="noStrike">
                <a:solidFill>
                  <a:srgbClr val="000000"/>
                </a:solidFill>
                <a:uFill>
                  <a:solidFill>
                    <a:srgbClr val="ffffff"/>
                  </a:solidFill>
                </a:uFill>
                <a:latin typeface="Arial"/>
              </a:rPr>
              <a:t>agrarias.</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más de 5.500 industrias </a:t>
            </a:r>
            <a:r>
              <a:rPr b="0" lang="es-ES" sz="2000" spc="-1" strike="noStrike">
                <a:solidFill>
                  <a:srgbClr val="000000"/>
                </a:solidFill>
                <a:uFill>
                  <a:solidFill>
                    <a:srgbClr val="ffffff"/>
                  </a:solidFill>
                </a:uFill>
                <a:latin typeface="Arial"/>
              </a:rPr>
              <a:t>agroalimentarias (no incluye las pesqueras).</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En conjunto</a:t>
            </a:r>
            <a:r>
              <a:rPr b="0" lang="es-ES" sz="2000" spc="-1" strike="noStrike">
                <a:solidFill>
                  <a:srgbClr val="000000"/>
                </a:solidFill>
                <a:uFill>
                  <a:solidFill>
                    <a:srgbClr val="ffffff"/>
                  </a:solidFill>
                </a:uFill>
                <a:latin typeface="Arial"/>
              </a:rPr>
              <a:t>, el sector primario más la agroindustria aportan alrededor del </a:t>
            </a:r>
            <a:r>
              <a:rPr b="1" lang="es-ES" sz="2000" spc="-1" strike="noStrike">
                <a:solidFill>
                  <a:srgbClr val="000000"/>
                </a:solidFill>
                <a:uFill>
                  <a:solidFill>
                    <a:srgbClr val="ffffff"/>
                  </a:solidFill>
                </a:uFill>
                <a:latin typeface="Arial"/>
              </a:rPr>
              <a:t>8% del PIB y el 10% del empleo</a:t>
            </a:r>
            <a:r>
              <a:rPr b="0" lang="es-ES" sz="2000" spc="-1" strike="noStrike">
                <a:solidFill>
                  <a:srgbClr val="000000"/>
                </a:solidFill>
                <a:uFill>
                  <a:solidFill>
                    <a:srgbClr val="ffffff"/>
                  </a:solidFill>
                </a:uFill>
                <a:latin typeface="Arial"/>
              </a:rPr>
              <a:t> de Andalucía, con más de 9.200 M€ de valor añadido y 250.000 empleos.</a:t>
            </a:r>
            <a:endParaRPr b="0" lang="es-ES" sz="1800" spc="-1" strike="noStrike">
              <a:solidFill>
                <a:srgbClr val="ffffff"/>
              </a:solidFill>
              <a:uFill>
                <a:solidFill>
                  <a:srgbClr val="ffffff"/>
                </a:solidFill>
              </a:uFill>
              <a:latin typeface="Arial"/>
            </a:endParaRPr>
          </a:p>
          <a:p>
            <a:pPr algn="just">
              <a:lnSpc>
                <a:spcPct val="11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Por otro lado, la </a:t>
            </a:r>
            <a:r>
              <a:rPr b="1" lang="es-ES" sz="2000" spc="-1" strike="noStrike">
                <a:solidFill>
                  <a:srgbClr val="000000"/>
                </a:solidFill>
                <a:uFill>
                  <a:solidFill>
                    <a:srgbClr val="ffffff"/>
                  </a:solidFill>
                </a:uFill>
                <a:latin typeface="Arial"/>
              </a:rPr>
              <a:t>distribución</a:t>
            </a:r>
            <a:r>
              <a:rPr b="0" lang="es-ES" sz="2000" spc="-1" strike="noStrike">
                <a:solidFill>
                  <a:srgbClr val="000000"/>
                </a:solidFill>
                <a:uFill>
                  <a:solidFill>
                    <a:srgbClr val="ffffff"/>
                  </a:solidFill>
                </a:uFill>
                <a:latin typeface="Arial"/>
              </a:rPr>
              <a:t> de productos de productos alimentarios y de gran consumo, cuenta en Andalucía con más de 1.700 supermercados de más de 400 m2 e hipermercados (81) que, entre otras instalaciones, también tendrán que adaptarse a algunas disposiciones previstas en esta Ley.</a:t>
            </a:r>
            <a:endParaRPr b="0" lang="es-ES" sz="1800" spc="-1" strike="noStrike">
              <a:solidFill>
                <a:srgbClr val="ffffff"/>
              </a:solidFill>
              <a:uFill>
                <a:solidFill>
                  <a:srgbClr val="ffffff"/>
                </a:solidFill>
              </a:uFill>
              <a:latin typeface="Arial"/>
            </a:endParaRPr>
          </a:p>
          <a:p>
            <a:pPr algn="just">
              <a:lnSpc>
                <a:spcPct val="110000"/>
              </a:lnSpc>
            </a:pPr>
            <a:endParaRPr b="0" lang="es-ES" sz="1800" spc="-1" strike="noStrike">
              <a:solidFill>
                <a:srgbClr val="ffffff"/>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6FB97ED1-501E-4E47-9F8B-B0A907D2078E}"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27" name="CustomShape 2"/>
          <p:cNvSpPr/>
          <p:nvPr/>
        </p:nvSpPr>
        <p:spPr>
          <a:xfrm>
            <a:off x="684360" y="2392200"/>
            <a:ext cx="5717880" cy="7029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28"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01D76CB8-5A13-4559-AC6A-0DFF7EAAA75A}"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C98CF3B5-27E2-4115-9DC5-D301EB812A26}"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30" name="CustomShape 2"/>
          <p:cNvSpPr/>
          <p:nvPr/>
        </p:nvSpPr>
        <p:spPr>
          <a:xfrm>
            <a:off x="469800" y="2749680"/>
            <a:ext cx="5929560" cy="6143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El </a:t>
            </a:r>
            <a:r>
              <a:rPr b="1" lang="es-ES" sz="2000" spc="-1" strike="noStrike" u="sng">
                <a:solidFill>
                  <a:srgbClr val="000000"/>
                </a:solidFill>
                <a:uFill>
                  <a:solidFill>
                    <a:srgbClr val="ffffff"/>
                  </a:solidFill>
                </a:uFill>
                <a:latin typeface="Arial"/>
              </a:rPr>
              <a:t>ámbito objetivo </a:t>
            </a:r>
            <a:r>
              <a:rPr b="0" lang="es-ES" sz="2000" spc="-1" strike="noStrike">
                <a:solidFill>
                  <a:srgbClr val="000000"/>
                </a:solidFill>
                <a:uFill>
                  <a:solidFill>
                    <a:srgbClr val="ffffff"/>
                  </a:solidFill>
                </a:uFill>
                <a:latin typeface="Arial"/>
              </a:rPr>
              <a:t>de esta ley son las actividades agrícolas, ganaderas y agroindustriales, incluyendo también las políticas de desarrollo rural, la promoción, la I+D y la innovación.</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No se incluye el sector pesquero en su conjunto, ni el forestal con destino no alimenticio.</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En cuanto al </a:t>
            </a:r>
            <a:r>
              <a:rPr b="1" lang="es-ES" sz="2000" spc="-1" strike="noStrike" u="sng">
                <a:solidFill>
                  <a:srgbClr val="000000"/>
                </a:solidFill>
                <a:uFill>
                  <a:solidFill>
                    <a:srgbClr val="ffffff"/>
                  </a:solidFill>
                </a:uFill>
                <a:latin typeface="Arial"/>
              </a:rPr>
              <a:t>ámbito territorial</a:t>
            </a:r>
            <a:r>
              <a:rPr b="0" lang="es-ES" sz="2000" spc="-1" strike="noStrike">
                <a:solidFill>
                  <a:srgbClr val="000000"/>
                </a:solidFill>
                <a:uFill>
                  <a:solidFill>
                    <a:srgbClr val="ffffff"/>
                  </a:solidFill>
                </a:uFill>
                <a:latin typeface="Arial"/>
              </a:rPr>
              <a:t>, esta ley actuará sobre explotaciones e instalaciones ubicadas en nuestra comunidad autónoma, así como los productos agroalimentarios comercializados en Andalucía.</a:t>
            </a:r>
            <a:endParaRPr b="0" lang="es-ES" sz="1800" spc="-1" strike="noStrike">
              <a:solidFill>
                <a:srgbClr val="ffffff"/>
              </a:solidFill>
              <a:uFill>
                <a:solidFill>
                  <a:srgbClr val="ffffff"/>
                </a:solidFill>
              </a:uFill>
              <a:latin typeface="Arial"/>
            </a:endParaRPr>
          </a:p>
        </p:txBody>
      </p:sp>
      <p:sp>
        <p:nvSpPr>
          <p:cNvPr id="231"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4D8DF7A3-43D5-462E-B99B-2BAB1EFEBCB7}"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E8A921A7-72D7-4A96-9FC1-94028A60451B}"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33" name="CustomShape 2"/>
          <p:cNvSpPr/>
          <p:nvPr/>
        </p:nvSpPr>
        <p:spPr>
          <a:xfrm>
            <a:off x="255600" y="2178000"/>
            <a:ext cx="6286320" cy="7500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1800" spc="-1" strike="noStrike">
                <a:solidFill>
                  <a:srgbClr val="000000"/>
                </a:solidFill>
                <a:uFill>
                  <a:solidFill>
                    <a:srgbClr val="ffffff"/>
                  </a:solidFill>
                </a:uFill>
                <a:latin typeface="Arial"/>
              </a:rPr>
              <a:t>Se establece el </a:t>
            </a:r>
            <a:r>
              <a:rPr b="1" lang="es-ES" sz="1800" spc="-1" strike="noStrike">
                <a:solidFill>
                  <a:srgbClr val="000000"/>
                </a:solidFill>
                <a:uFill>
                  <a:solidFill>
                    <a:srgbClr val="ffffff"/>
                  </a:solidFill>
                </a:uFill>
                <a:latin typeface="Arial"/>
              </a:rPr>
              <a:t>Estatuto de las Personas Agricultoras y Empresarias Agroindustriales</a:t>
            </a:r>
            <a:r>
              <a:rPr b="0" lang="es-ES" sz="1800" spc="-1" strike="noStrike">
                <a:solidFill>
                  <a:srgbClr val="000000"/>
                </a:solidFill>
                <a:uFill>
                  <a:solidFill>
                    <a:srgbClr val="ffffff"/>
                  </a:solidFill>
                </a:uFill>
                <a:latin typeface="Arial"/>
              </a:rPr>
              <a:t>, con sus derechos y deberes. En él se reconoce su papel como generadoras de empleo y riqueza, además de promover y defender el patrimonio natural.</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Especial atención a jóvenes y mujeres (plan de igualdad), claves en el relevo generacional y la nueva agricultura que viene.</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Se aboga por un empleo fijo, estable y de calidad, y la mejora de las condiciones laborales. Con atención a la diversificación productiva y a la multifuncionalidad, promoviendo la contratación de jóvenes y mujeres y su incorporación a los cuadros directivos, así como su capacitación.</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Se apoya la vertebración del sector según diferentes tipos de organizaciones o fórmulas jurídicas.</a:t>
            </a:r>
            <a:endParaRPr b="0" lang="es-ES" sz="1800" spc="-1" strike="noStrike">
              <a:solidFill>
                <a:srgbClr val="ffffff"/>
              </a:solidFill>
              <a:uFill>
                <a:solidFill>
                  <a:srgbClr val="ffffff"/>
                </a:solidFill>
              </a:uFill>
              <a:latin typeface="Arial"/>
            </a:endParaRPr>
          </a:p>
          <a:p>
            <a:pPr algn="just">
              <a:lnSpc>
                <a:spcPct val="120000"/>
              </a:lnSpc>
            </a:pPr>
            <a:r>
              <a:rPr b="0" lang="es-ES" sz="1800" spc="-1" strike="noStrike">
                <a:solidFill>
                  <a:srgbClr val="000000"/>
                </a:solidFill>
                <a:uFill>
                  <a:solidFill>
                    <a:srgbClr val="ffffff"/>
                  </a:solidFill>
                </a:uFill>
                <a:latin typeface="Arial"/>
              </a:rPr>
              <a:t>Y se establecerán </a:t>
            </a:r>
            <a:r>
              <a:rPr b="0" lang="es-ES" sz="1800" spc="-1" strike="noStrike" u="sng">
                <a:solidFill>
                  <a:srgbClr val="000000"/>
                </a:solidFill>
                <a:uFill>
                  <a:solidFill>
                    <a:srgbClr val="ffffff"/>
                  </a:solidFill>
                </a:uFill>
                <a:latin typeface="Arial"/>
              </a:rPr>
              <a:t>varios órganos de participación</a:t>
            </a:r>
            <a:r>
              <a:rPr b="0" lang="es-ES" sz="18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1" lang="es-ES" sz="1800" spc="-1" strike="noStrike">
                <a:solidFill>
                  <a:srgbClr val="000000"/>
                </a:solidFill>
                <a:uFill>
                  <a:solidFill>
                    <a:srgbClr val="ffffff"/>
                  </a:solidFill>
                </a:uFill>
                <a:latin typeface="Arial"/>
              </a:rPr>
              <a:t>Consejo Asesor Agrario de Andalucía: </a:t>
            </a:r>
            <a:r>
              <a:rPr b="0" lang="es-ES" sz="1800" spc="-1" strike="noStrike">
                <a:solidFill>
                  <a:srgbClr val="000000"/>
                </a:solidFill>
                <a:uFill>
                  <a:solidFill>
                    <a:srgbClr val="ffffff"/>
                  </a:solidFill>
                </a:uFill>
                <a:latin typeface="Arial"/>
              </a:rPr>
              <a:t>actual.</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1800" spc="-1" strike="noStrike">
                <a:solidFill>
                  <a:srgbClr val="000000"/>
                </a:solidFill>
                <a:uFill>
                  <a:solidFill>
                    <a:srgbClr val="ffffff"/>
                  </a:solidFill>
                </a:uFill>
                <a:latin typeface="Arial"/>
              </a:rPr>
              <a:t> </a:t>
            </a:r>
            <a:r>
              <a:rPr b="1" lang="es-ES" sz="1800" spc="-1" strike="noStrike">
                <a:solidFill>
                  <a:srgbClr val="000000"/>
                </a:solidFill>
                <a:uFill>
                  <a:solidFill>
                    <a:srgbClr val="ffffff"/>
                  </a:solidFill>
                </a:uFill>
                <a:latin typeface="Arial"/>
              </a:rPr>
              <a:t>Consejo Agroalimentario Andaluz: </a:t>
            </a:r>
            <a:r>
              <a:rPr b="0" lang="es-ES" sz="1800" spc="-1" strike="noStrike">
                <a:solidFill>
                  <a:srgbClr val="000000"/>
                </a:solidFill>
                <a:uFill>
                  <a:solidFill>
                    <a:srgbClr val="ffffff"/>
                  </a:solidFill>
                </a:uFill>
                <a:latin typeface="Arial"/>
              </a:rPr>
              <a:t>interlocución más amplia y transversal.</a:t>
            </a:r>
            <a:endParaRPr b="0" lang="es-ES" sz="1800" spc="-1" strike="noStrike">
              <a:solidFill>
                <a:srgbClr val="ffffff"/>
              </a:solidFill>
              <a:uFill>
                <a:solidFill>
                  <a:srgbClr val="ffffff"/>
                </a:solidFill>
              </a:uFill>
              <a:latin typeface="Arial"/>
            </a:endParaRPr>
          </a:p>
        </p:txBody>
      </p:sp>
      <p:sp>
        <p:nvSpPr>
          <p:cNvPr id="234"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72C01683-3569-49A7-8F1C-18F339C8B1B8}"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235" name="TextShape 4"/>
          <p:cNvSpPr txBox="1"/>
          <p:nvPr/>
        </p:nvSpPr>
        <p:spPr>
          <a:xfrm>
            <a:off x="680760" y="4414320"/>
            <a:ext cx="5429160" cy="4999320"/>
          </a:xfrm>
          <a:prstGeom prst="rect">
            <a:avLst/>
          </a:prstGeom>
          <a:noFill/>
          <a:ln>
            <a:noFill/>
          </a:ln>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D8956AB2-6F3A-4F47-8210-476C7A64B7D1}"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37" name="CustomShape 2"/>
          <p:cNvSpPr/>
          <p:nvPr/>
        </p:nvSpPr>
        <p:spPr>
          <a:xfrm>
            <a:off x="681120" y="2390760"/>
            <a:ext cx="5718240" cy="702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Apuesta por explotaciones competitivas, adaptadas al mercado y sostenibles, con una clara apuesta por una dimensión adecuada, que permita una mejor respuesta al mercado y a su variabilidad.</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Reflexión agricultura competitiva vs agricultura “a tiempo parcial” (gestión común).</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Explotaciones de atención preferente, que serían las actuales prioritarias más otras que cumplan una serie de condiciones.</a:t>
            </a:r>
            <a:endParaRPr b="0" lang="es-ES" sz="1800" spc="-1" strike="noStrike">
              <a:solidFill>
                <a:srgbClr val="ffffff"/>
              </a:solidFill>
              <a:uFill>
                <a:solidFill>
                  <a:srgbClr val="ffffff"/>
                </a:solidFill>
              </a:uFill>
              <a:latin typeface="Arial"/>
            </a:endParaRPr>
          </a:p>
          <a:p>
            <a:pPr algn="just">
              <a:lnSpc>
                <a:spcPct val="120000"/>
              </a:lnSpc>
            </a:pPr>
            <a:endParaRPr b="0" lang="es-ES" sz="1800" spc="-1" strike="noStrike">
              <a:solidFill>
                <a:srgbClr val="ffffff"/>
              </a:solidFill>
              <a:uFill>
                <a:solidFill>
                  <a:srgbClr val="ffffff"/>
                </a:solidFill>
              </a:uFill>
              <a:latin typeface="Arial"/>
            </a:endParaRPr>
          </a:p>
        </p:txBody>
      </p:sp>
      <p:sp>
        <p:nvSpPr>
          <p:cNvPr id="238"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B52A0770-8CD1-49F9-9010-AF062EE90962}"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A9FFC735-0CD3-46F3-A81C-1DD829E0C68D}"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40" name="CustomShape 2"/>
          <p:cNvSpPr/>
          <p:nvPr/>
        </p:nvSpPr>
        <p:spPr>
          <a:xfrm>
            <a:off x="469800" y="2390760"/>
            <a:ext cx="5929560" cy="7216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Se creará el </a:t>
            </a:r>
            <a:r>
              <a:rPr b="1" lang="es-ES" sz="2000" spc="-1" strike="noStrike">
                <a:solidFill>
                  <a:srgbClr val="000000"/>
                </a:solidFill>
                <a:uFill>
                  <a:solidFill>
                    <a:srgbClr val="ffffff"/>
                  </a:solidFill>
                </a:uFill>
                <a:latin typeface="Arial"/>
              </a:rPr>
              <a:t>Registro de Explotaciones Agrarias y Forestales de Andalucía</a:t>
            </a:r>
            <a:r>
              <a:rPr b="0" lang="es-ES" sz="2000" spc="-1" strike="noStrike">
                <a:solidFill>
                  <a:srgbClr val="000000"/>
                </a:solidFill>
                <a:uFill>
                  <a:solidFill>
                    <a:srgbClr val="ffffff"/>
                  </a:solidFill>
                </a:uFill>
                <a:latin typeface="Arial"/>
              </a:rPr>
              <a:t>, que será obligatorio. Tener identificadas y ubicadas todas las explotaciones permitirá por ejemplo garantizar la seguridad alimentaria y la sanidad de las producciones o luchar contra el fraude, entre otras cuestiones.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podrá haber ventajas económicas para transmitir explotaciones de atención preferente.</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En cuanto a las </a:t>
            </a:r>
            <a:r>
              <a:rPr b="1" lang="es-ES" sz="2000" spc="-1" strike="noStrike">
                <a:solidFill>
                  <a:srgbClr val="000000"/>
                </a:solidFill>
                <a:uFill>
                  <a:solidFill>
                    <a:srgbClr val="ffffff"/>
                  </a:solidFill>
                </a:uFill>
                <a:latin typeface="Arial"/>
              </a:rPr>
              <a:t>Tierras Públicas</a:t>
            </a:r>
            <a:r>
              <a:rPr b="0" lang="es-ES" sz="2000" spc="-1" strike="noStrike">
                <a:solidFill>
                  <a:srgbClr val="000000"/>
                </a:solidFill>
                <a:uFill>
                  <a:solidFill>
                    <a:srgbClr val="ffffff"/>
                  </a:solidFill>
                </a:uFill>
                <a:latin typeface="Arial"/>
              </a:rPr>
              <a:t>, podrán ser objeto de </a:t>
            </a:r>
            <a:r>
              <a:rPr b="1" lang="es-ES" sz="2000" spc="-1" strike="noStrike">
                <a:solidFill>
                  <a:srgbClr val="000000"/>
                </a:solidFill>
                <a:uFill>
                  <a:solidFill>
                    <a:srgbClr val="ffffff"/>
                  </a:solidFill>
                </a:uFill>
                <a:latin typeface="Arial"/>
              </a:rPr>
              <a:t>enajenación</a:t>
            </a:r>
            <a:r>
              <a:rPr b="0" lang="es-ES" sz="2000" spc="-1" strike="noStrike">
                <a:solidFill>
                  <a:srgbClr val="000000"/>
                </a:solidFill>
                <a:uFill>
                  <a:solidFill>
                    <a:srgbClr val="ffffff"/>
                  </a:solidFill>
                </a:uFill>
                <a:latin typeface="Arial"/>
              </a:rPr>
              <a:t>. Pero siempre con procedimientos que garanticen la igualdad, concurrencia y publicidad. Se priorizará el acceso a jóvenes, mujeres, colectivos de desempleados, trabajadores por cuenta ajena, entidades locales y sociales, etc.</a:t>
            </a:r>
            <a:endParaRPr b="0" lang="es-ES" sz="1800" spc="-1" strike="noStrike">
              <a:solidFill>
                <a:srgbClr val="ffffff"/>
              </a:solidFill>
              <a:uFill>
                <a:solidFill>
                  <a:srgbClr val="ffffff"/>
                </a:solidFill>
              </a:uFill>
              <a:latin typeface="Arial"/>
            </a:endParaRPr>
          </a:p>
        </p:txBody>
      </p:sp>
      <p:sp>
        <p:nvSpPr>
          <p:cNvPr id="241"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C4883712-0243-4817-8C4A-E2969A4C1783}"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F67935F7-7988-41F9-894A-EA0DC48B8B92}"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43" name="CustomShape 2"/>
          <p:cNvSpPr/>
          <p:nvPr/>
        </p:nvSpPr>
        <p:spPr>
          <a:xfrm>
            <a:off x="398520" y="2035080"/>
            <a:ext cx="6143400" cy="7572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just">
              <a:lnSpc>
                <a:spcPct val="120000"/>
              </a:lnSpc>
            </a:pPr>
            <a:r>
              <a:rPr b="0" lang="es-ES" sz="2000" spc="-1" strike="noStrike">
                <a:solidFill>
                  <a:srgbClr val="000000"/>
                </a:solidFill>
                <a:uFill>
                  <a:solidFill>
                    <a:srgbClr val="ffffff"/>
                  </a:solidFill>
                </a:uFill>
                <a:latin typeface="Arial"/>
              </a:rPr>
              <a:t>Además de las figuras de protección y ordenación que les comentaba, también se incluyen otras actuaciones como:</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Contratos territoriales: </a:t>
            </a:r>
            <a:r>
              <a:rPr b="0" lang="es-ES" sz="2000" spc="-1" strike="noStrike">
                <a:solidFill>
                  <a:srgbClr val="000000"/>
                </a:solidFill>
                <a:uFill>
                  <a:solidFill>
                    <a:srgbClr val="ffffff"/>
                  </a:solidFill>
                </a:uFill>
                <a:latin typeface="Arial"/>
              </a:rPr>
              <a:t>voluntarios para orientar la gestión de las explotaciones para conseguir externalidades positivas y otros objetivos.</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1" lang="es-ES" sz="2000" spc="-1" strike="noStrike">
                <a:solidFill>
                  <a:srgbClr val="000000"/>
                </a:solidFill>
                <a:uFill>
                  <a:solidFill>
                    <a:srgbClr val="ffffff"/>
                  </a:solidFill>
                </a:uFill>
                <a:latin typeface="Arial"/>
              </a:rPr>
              <a:t>Zonas de Protección Agraria: </a:t>
            </a:r>
            <a:r>
              <a:rPr b="0" lang="es-ES" sz="2000" spc="-1" strike="noStrike">
                <a:solidFill>
                  <a:srgbClr val="000000"/>
                </a:solidFill>
                <a:uFill>
                  <a:solidFill>
                    <a:srgbClr val="ffffff"/>
                  </a:solidFill>
                </a:uFill>
                <a:latin typeface="Arial"/>
              </a:rPr>
              <a:t>para ordenar y regular las actividades en zonas donde el mantenimiento de la actividad agraria es de gran relevancia.</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Planes de Ordenación de Explotaciones </a:t>
            </a:r>
            <a:r>
              <a:rPr b="0" lang="es-ES" sz="2000" spc="-1" strike="noStrike">
                <a:solidFill>
                  <a:srgbClr val="000000"/>
                </a:solidFill>
                <a:uFill>
                  <a:solidFill>
                    <a:srgbClr val="ffffff"/>
                  </a:solidFill>
                </a:uFill>
                <a:latin typeface="Arial"/>
              </a:rPr>
              <a:t>para promover explotaciones de dimensión suficiente y características adecuadas en zonas de especial interés agrario. Incluyen obras y actuaciones de mejora de infraestructuras</a:t>
            </a:r>
            <a:endParaRPr b="0" lang="es-ES" sz="1800" spc="-1" strike="noStrike">
              <a:solidFill>
                <a:srgbClr val="ffffff"/>
              </a:solidFill>
              <a:uFill>
                <a:solidFill>
                  <a:srgbClr val="ffffff"/>
                </a:solidFill>
              </a:uFill>
              <a:latin typeface="Arial"/>
            </a:endParaRPr>
          </a:p>
          <a:p>
            <a:pPr algn="just">
              <a:lnSpc>
                <a:spcPct val="120000"/>
              </a:lnSpc>
              <a:buClr>
                <a:srgbClr val="000000"/>
              </a:buClr>
              <a:buFont typeface="Arial"/>
              <a:buChar char="-"/>
            </a:pPr>
            <a:r>
              <a:rPr b="0" lang="es-ES" sz="2000" spc="-1" strike="noStrike">
                <a:solidFill>
                  <a:srgbClr val="000000"/>
                </a:solidFill>
                <a:uFill>
                  <a:solidFill>
                    <a:srgbClr val="ffffff"/>
                  </a:solidFill>
                </a:uFill>
                <a:latin typeface="Arial"/>
              </a:rPr>
              <a:t> </a:t>
            </a:r>
            <a:r>
              <a:rPr b="0" lang="es-ES" sz="2000" spc="-1" strike="noStrike">
                <a:solidFill>
                  <a:srgbClr val="000000"/>
                </a:solidFill>
                <a:uFill>
                  <a:solidFill>
                    <a:srgbClr val="ffffff"/>
                  </a:solidFill>
                </a:uFill>
                <a:latin typeface="Arial"/>
              </a:rPr>
              <a:t>Otras figuras como </a:t>
            </a:r>
            <a:r>
              <a:rPr b="1" lang="es-ES" sz="2000" spc="-1" strike="noStrike">
                <a:solidFill>
                  <a:srgbClr val="000000"/>
                </a:solidFill>
                <a:uFill>
                  <a:solidFill>
                    <a:srgbClr val="ffffff"/>
                  </a:solidFill>
                </a:uFill>
                <a:latin typeface="Arial"/>
              </a:rPr>
              <a:t>Huertos Urbanos</a:t>
            </a:r>
            <a:r>
              <a:rPr b="0" lang="es-ES" sz="2000" spc="-1" strike="noStrike">
                <a:solidFill>
                  <a:srgbClr val="000000"/>
                </a:solidFill>
                <a:uFill>
                  <a:solidFill>
                    <a:srgbClr val="ffffff"/>
                  </a:solidFill>
                </a:uFill>
                <a:latin typeface="Arial"/>
              </a:rPr>
              <a:t>, </a:t>
            </a:r>
            <a:r>
              <a:rPr b="1" lang="es-ES" sz="2000" spc="-1" strike="noStrike">
                <a:solidFill>
                  <a:srgbClr val="000000"/>
                </a:solidFill>
                <a:uFill>
                  <a:solidFill>
                    <a:srgbClr val="ffffff"/>
                  </a:solidFill>
                </a:uFill>
                <a:latin typeface="Arial"/>
              </a:rPr>
              <a:t>Parques Agrarios, Custodia del Territorio</a:t>
            </a:r>
            <a:r>
              <a:rPr b="0" lang="es-ES" sz="2000" spc="-1" strike="noStrike">
                <a:solidFill>
                  <a:srgbClr val="000000"/>
                </a:solidFill>
                <a:uFill>
                  <a:solidFill>
                    <a:srgbClr val="ffffff"/>
                  </a:solidFill>
                </a:uFill>
                <a:latin typeface="Arial"/>
              </a:rPr>
              <a:t>.</a:t>
            </a:r>
            <a:endParaRPr b="0" lang="es-ES" sz="1800" spc="-1" strike="noStrike">
              <a:solidFill>
                <a:srgbClr val="ffffff"/>
              </a:solidFill>
              <a:uFill>
                <a:solidFill>
                  <a:srgbClr val="ffffff"/>
                </a:solidFill>
              </a:uFill>
              <a:latin typeface="Arial"/>
            </a:endParaRPr>
          </a:p>
        </p:txBody>
      </p:sp>
      <p:sp>
        <p:nvSpPr>
          <p:cNvPr id="244"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B44EBFA4-C82F-4B1F-A22C-EF3C9E2302F8}"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3849840" y="9429840"/>
            <a:ext cx="2939760" cy="490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8C5155DC-583F-4C16-922B-0CEB546762E8}" type="slidenum">
              <a:rPr b="0" lang="es-ES" sz="1200" spc="-1" strike="noStrike">
                <a:solidFill>
                  <a:srgbClr val="000000"/>
                </a:solidFill>
                <a:uFill>
                  <a:solidFill>
                    <a:srgbClr val="ffffff"/>
                  </a:solidFill>
                </a:uFill>
                <a:latin typeface="Arial"/>
                <a:ea typeface="Segoe UI"/>
              </a:rPr>
              <a:t>&lt;número&gt;</a:t>
            </a:fld>
            <a:endParaRPr b="0" lang="es-ES" sz="1800" spc="-1" strike="noStrike">
              <a:solidFill>
                <a:srgbClr val="ffffff"/>
              </a:solidFill>
              <a:uFill>
                <a:solidFill>
                  <a:srgbClr val="ffffff"/>
                </a:solidFill>
              </a:uFill>
              <a:latin typeface="Arial"/>
            </a:endParaRPr>
          </a:p>
        </p:txBody>
      </p:sp>
      <p:sp>
        <p:nvSpPr>
          <p:cNvPr id="246" name="CustomShape 2"/>
          <p:cNvSpPr/>
          <p:nvPr/>
        </p:nvSpPr>
        <p:spPr>
          <a:xfrm>
            <a:off x="684360" y="2820960"/>
            <a:ext cx="5717880" cy="659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47" name="CustomShape 3"/>
          <p:cNvSpPr/>
          <p:nvPr/>
        </p:nvSpPr>
        <p:spPr>
          <a:xfrm>
            <a:off x="6256440" y="9326520"/>
            <a:ext cx="428400" cy="496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r"/>
            <a:fld id="{E109031D-7EA8-4A58-852C-0425109B6A6D}" type="slidenum">
              <a:rPr b="0" lang="es-ES" sz="19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248" name="CustomShape 4"/>
          <p:cNvSpPr/>
          <p:nvPr/>
        </p:nvSpPr>
        <p:spPr>
          <a:xfrm>
            <a:off x="576360" y="2476440"/>
            <a:ext cx="5759280" cy="6515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120000"/>
              </a:lnSpc>
            </a:pPr>
            <a:r>
              <a:rPr b="0" lang="es-ES" sz="2000" spc="-1" strike="noStrike">
                <a:solidFill>
                  <a:srgbClr val="000000"/>
                </a:solidFill>
                <a:uFill>
                  <a:solidFill>
                    <a:srgbClr val="ffffff"/>
                  </a:solidFill>
                </a:uFill>
                <a:latin typeface="Arial"/>
              </a:rPr>
              <a:t>El título V es más extenso por la derogación de la Ley de Reforma Agraria.</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podrán declarar, por acuerdo de Consejo de Gobierno, actuaciones de interés preferente.</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En materia de financiación, se aboga por potenciar la fórmula público – privada, reflejando incluso la posibilidad de establecer contribuciones especiales, correspondiendo el mantenimiento a los usuarios.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En el título VI se extienden las buenas prácticas agrarias a todas las explotaciones y se establece un régimen de protección del suelo agrario, pudiendo incluso sancionar su infrautilizacion</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También se contempla la realización de actividades complementarias.</a:t>
            </a:r>
            <a:endParaRPr b="0" lang="es-ES" sz="1800" spc="-1" strike="noStrike">
              <a:solidFill>
                <a:srgbClr val="ffffff"/>
              </a:solidFill>
              <a:uFill>
                <a:solidFill>
                  <a:srgbClr val="ffffff"/>
                </a:solidFill>
              </a:uFill>
              <a:latin typeface="Arial"/>
            </a:endParaRPr>
          </a:p>
          <a:p>
            <a:pPr algn="just">
              <a:lnSpc>
                <a:spcPct val="120000"/>
              </a:lnSpc>
            </a:pPr>
            <a:r>
              <a:rPr b="0" lang="es-ES" sz="2000" spc="-1" strike="noStrike">
                <a:solidFill>
                  <a:srgbClr val="000000"/>
                </a:solidFill>
                <a:uFill>
                  <a:solidFill>
                    <a:srgbClr val="ffffff"/>
                  </a:solidFill>
                </a:uFill>
                <a:latin typeface="Arial"/>
              </a:rPr>
              <a:t>Se establece el aprovechamiento de montes públicos, con prioridad para los ganaderos locales.</a:t>
            </a:r>
            <a:endParaRPr b="0" lang="es-ES" sz="1800" spc="-1" strike="noStrike">
              <a:solidFill>
                <a:srgbClr val="ffffff"/>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46" name="PlaceHolder 2"/>
          <p:cNvSpPr>
            <a:spLocks noGrp="1"/>
          </p:cNvSpPr>
          <p:nvPr>
            <p:ph type="body"/>
          </p:nvPr>
        </p:nvSpPr>
        <p:spPr>
          <a:xfrm>
            <a:off x="1187280" y="1483920"/>
            <a:ext cx="777096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47" name="PlaceHolder 3"/>
          <p:cNvSpPr>
            <a:spLocks noGrp="1"/>
          </p:cNvSpPr>
          <p:nvPr>
            <p:ph type="body"/>
          </p:nvPr>
        </p:nvSpPr>
        <p:spPr>
          <a:xfrm>
            <a:off x="1187280" y="3963600"/>
            <a:ext cx="777096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49" name="PlaceHolder 2"/>
          <p:cNvSpPr>
            <a:spLocks noGrp="1"/>
          </p:cNvSpPr>
          <p:nvPr>
            <p:ph type="body"/>
          </p:nvPr>
        </p:nvSpPr>
        <p:spPr>
          <a:xfrm>
            <a:off x="1187280" y="148392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50" name="PlaceHolder 3"/>
          <p:cNvSpPr>
            <a:spLocks noGrp="1"/>
          </p:cNvSpPr>
          <p:nvPr>
            <p:ph type="body"/>
          </p:nvPr>
        </p:nvSpPr>
        <p:spPr>
          <a:xfrm>
            <a:off x="5169240" y="148392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51" name="PlaceHolder 4"/>
          <p:cNvSpPr>
            <a:spLocks noGrp="1"/>
          </p:cNvSpPr>
          <p:nvPr>
            <p:ph type="body"/>
          </p:nvPr>
        </p:nvSpPr>
        <p:spPr>
          <a:xfrm>
            <a:off x="5169240" y="396360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52" name="PlaceHolder 5"/>
          <p:cNvSpPr>
            <a:spLocks noGrp="1"/>
          </p:cNvSpPr>
          <p:nvPr>
            <p:ph type="body"/>
          </p:nvPr>
        </p:nvSpPr>
        <p:spPr>
          <a:xfrm>
            <a:off x="1187280" y="396360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54" name="PlaceHolder 2"/>
          <p:cNvSpPr>
            <a:spLocks noGrp="1"/>
          </p:cNvSpPr>
          <p:nvPr>
            <p:ph type="body"/>
          </p:nvPr>
        </p:nvSpPr>
        <p:spPr>
          <a:xfrm>
            <a:off x="1187280" y="1483920"/>
            <a:ext cx="777096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55" name="PlaceHolder 3"/>
          <p:cNvSpPr>
            <a:spLocks noGrp="1"/>
          </p:cNvSpPr>
          <p:nvPr>
            <p:ph type="body"/>
          </p:nvPr>
        </p:nvSpPr>
        <p:spPr>
          <a:xfrm>
            <a:off x="1187280" y="1483920"/>
            <a:ext cx="777096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pic>
        <p:nvPicPr>
          <p:cNvPr id="56" name="" descr=""/>
          <p:cNvPicPr/>
          <p:nvPr/>
        </p:nvPicPr>
        <p:blipFill>
          <a:blip r:embed="rId2"/>
          <a:stretch/>
        </p:blipFill>
        <p:spPr>
          <a:xfrm>
            <a:off x="2098080" y="1483560"/>
            <a:ext cx="5949000" cy="4746600"/>
          </a:xfrm>
          <a:prstGeom prst="rect">
            <a:avLst/>
          </a:prstGeom>
          <a:ln>
            <a:noFill/>
          </a:ln>
        </p:spPr>
      </p:pic>
      <p:pic>
        <p:nvPicPr>
          <p:cNvPr id="57" name="" descr=""/>
          <p:cNvPicPr/>
          <p:nvPr/>
        </p:nvPicPr>
        <p:blipFill>
          <a:blip r:embed="rId3"/>
          <a:stretch/>
        </p:blipFill>
        <p:spPr>
          <a:xfrm>
            <a:off x="2098080" y="1483560"/>
            <a:ext cx="5949000" cy="474660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25" name="PlaceHolder 2"/>
          <p:cNvSpPr>
            <a:spLocks noGrp="1"/>
          </p:cNvSpPr>
          <p:nvPr>
            <p:ph type="subTitle"/>
          </p:nvPr>
        </p:nvSpPr>
        <p:spPr>
          <a:xfrm>
            <a:off x="1187280" y="1483920"/>
            <a:ext cx="7770960" cy="4746600"/>
          </a:xfrm>
          <a:prstGeom prst="rect">
            <a:avLst/>
          </a:prstGeom>
        </p:spPr>
        <p:txBody>
          <a:bodyPr lIns="0" rIns="0" tIns="0" bIns="0" anchor="ctr"/>
          <a:p>
            <a:pPr algn="ctr"/>
            <a:endParaRPr b="0" lang="es-ES" sz="2800" spc="-1" strike="noStrike">
              <a:solidFill>
                <a:srgbClr val="0066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27" name="PlaceHolder 2"/>
          <p:cNvSpPr>
            <a:spLocks noGrp="1"/>
          </p:cNvSpPr>
          <p:nvPr>
            <p:ph type="body"/>
          </p:nvPr>
        </p:nvSpPr>
        <p:spPr>
          <a:xfrm>
            <a:off x="1187280" y="1483920"/>
            <a:ext cx="777096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29" name="PlaceHolder 2"/>
          <p:cNvSpPr>
            <a:spLocks noGrp="1"/>
          </p:cNvSpPr>
          <p:nvPr>
            <p:ph type="body"/>
          </p:nvPr>
        </p:nvSpPr>
        <p:spPr>
          <a:xfrm>
            <a:off x="1187280" y="1483920"/>
            <a:ext cx="379188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30" name="PlaceHolder 3"/>
          <p:cNvSpPr>
            <a:spLocks noGrp="1"/>
          </p:cNvSpPr>
          <p:nvPr>
            <p:ph type="body"/>
          </p:nvPr>
        </p:nvSpPr>
        <p:spPr>
          <a:xfrm>
            <a:off x="5169240" y="1483920"/>
            <a:ext cx="379188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1187280" y="274320"/>
            <a:ext cx="7770960" cy="4578840"/>
          </a:xfrm>
          <a:prstGeom prst="rect">
            <a:avLst/>
          </a:prstGeom>
        </p:spPr>
        <p:txBody>
          <a:bodyPr lIns="0" rIns="0" tIns="0" bIns="0" anchor="ctr"/>
          <a:p>
            <a:pPr algn="ctr"/>
            <a:endParaRPr b="0" lang="es-ES" sz="2800" spc="-1" strike="noStrike">
              <a:solidFill>
                <a:srgbClr val="0066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34" name="PlaceHolder 2"/>
          <p:cNvSpPr>
            <a:spLocks noGrp="1"/>
          </p:cNvSpPr>
          <p:nvPr>
            <p:ph type="body"/>
          </p:nvPr>
        </p:nvSpPr>
        <p:spPr>
          <a:xfrm>
            <a:off x="1187280" y="148392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35" name="PlaceHolder 3"/>
          <p:cNvSpPr>
            <a:spLocks noGrp="1"/>
          </p:cNvSpPr>
          <p:nvPr>
            <p:ph type="body"/>
          </p:nvPr>
        </p:nvSpPr>
        <p:spPr>
          <a:xfrm>
            <a:off x="1187280" y="396360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36" name="PlaceHolder 4"/>
          <p:cNvSpPr>
            <a:spLocks noGrp="1"/>
          </p:cNvSpPr>
          <p:nvPr>
            <p:ph type="body"/>
          </p:nvPr>
        </p:nvSpPr>
        <p:spPr>
          <a:xfrm>
            <a:off x="5169240" y="1483920"/>
            <a:ext cx="379188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38" name="PlaceHolder 2"/>
          <p:cNvSpPr>
            <a:spLocks noGrp="1"/>
          </p:cNvSpPr>
          <p:nvPr>
            <p:ph type="body"/>
          </p:nvPr>
        </p:nvSpPr>
        <p:spPr>
          <a:xfrm>
            <a:off x="1187280" y="1483920"/>
            <a:ext cx="3791880" cy="474660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39" name="PlaceHolder 3"/>
          <p:cNvSpPr>
            <a:spLocks noGrp="1"/>
          </p:cNvSpPr>
          <p:nvPr>
            <p:ph type="body"/>
          </p:nvPr>
        </p:nvSpPr>
        <p:spPr>
          <a:xfrm>
            <a:off x="5169240" y="148392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40" name="PlaceHolder 4"/>
          <p:cNvSpPr>
            <a:spLocks noGrp="1"/>
          </p:cNvSpPr>
          <p:nvPr>
            <p:ph type="body"/>
          </p:nvPr>
        </p:nvSpPr>
        <p:spPr>
          <a:xfrm>
            <a:off x="5169240" y="396360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187280" y="274320"/>
            <a:ext cx="7770960" cy="987480"/>
          </a:xfrm>
          <a:prstGeom prst="rect">
            <a:avLst/>
          </a:prstGeom>
        </p:spPr>
        <p:txBody>
          <a:bodyPr lIns="90000" rIns="90000" tIns="46800" bIns="46800" anchor="ctr"/>
          <a:p>
            <a:pPr algn="ctr"/>
            <a:endParaRPr b="1" lang="es-ES" sz="2800" spc="-1" strike="noStrike">
              <a:solidFill>
                <a:srgbClr val="006600"/>
              </a:solidFill>
              <a:uFill>
                <a:solidFill>
                  <a:srgbClr val="ffffff"/>
                </a:solidFill>
              </a:uFill>
              <a:latin typeface="Arial"/>
            </a:endParaRPr>
          </a:p>
        </p:txBody>
      </p:sp>
      <p:sp>
        <p:nvSpPr>
          <p:cNvPr id="42" name="PlaceHolder 2"/>
          <p:cNvSpPr>
            <a:spLocks noGrp="1"/>
          </p:cNvSpPr>
          <p:nvPr>
            <p:ph type="body"/>
          </p:nvPr>
        </p:nvSpPr>
        <p:spPr>
          <a:xfrm>
            <a:off x="1187280" y="148392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43" name="PlaceHolder 3"/>
          <p:cNvSpPr>
            <a:spLocks noGrp="1"/>
          </p:cNvSpPr>
          <p:nvPr>
            <p:ph type="body"/>
          </p:nvPr>
        </p:nvSpPr>
        <p:spPr>
          <a:xfrm>
            <a:off x="5169240" y="1483920"/>
            <a:ext cx="379188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
        <p:nvSpPr>
          <p:cNvPr id="44" name="PlaceHolder 4"/>
          <p:cNvSpPr>
            <a:spLocks noGrp="1"/>
          </p:cNvSpPr>
          <p:nvPr>
            <p:ph type="body"/>
          </p:nvPr>
        </p:nvSpPr>
        <p:spPr>
          <a:xfrm>
            <a:off x="1187280" y="3963600"/>
            <a:ext cx="7770960" cy="2264040"/>
          </a:xfrm>
          <a:prstGeom prst="rect">
            <a:avLst/>
          </a:prstGeom>
        </p:spPr>
        <p:txBody>
          <a:bodyPr lIns="90000" rIns="90000" tIns="46800" bIns="46800"/>
          <a:p>
            <a:endParaRPr b="0" lang="es-ES" sz="2800" spc="-1" strike="noStrike">
              <a:solidFill>
                <a:srgbClr val="0066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187280" y="274320"/>
            <a:ext cx="7770960" cy="987480"/>
          </a:xfrm>
          <a:prstGeom prst="rect">
            <a:avLst/>
          </a:prstGeom>
        </p:spPr>
        <p:txBody>
          <a:bodyPr lIns="90000" rIns="90000" tIns="46800" bIns="46800" anchor="ctr"/>
          <a:p>
            <a:pPr algn="ctr"/>
            <a:r>
              <a:rPr b="1" lang="es-ES" sz="2800" spc="-1" strike="noStrike">
                <a:solidFill>
                  <a:srgbClr val="006600"/>
                </a:solidFill>
                <a:uFill>
                  <a:solidFill>
                    <a:srgbClr val="ffffff"/>
                  </a:solidFill>
                </a:uFill>
                <a:latin typeface="Arial"/>
              </a:rPr>
              <a:t>Pulse para editar el formato del texto de título</a:t>
            </a:r>
            <a:endParaRPr b="1" lang="es-ES" sz="2800" spc="-1" strike="noStrike">
              <a:solidFill>
                <a:srgbClr val="006600"/>
              </a:solidFill>
              <a:uFill>
                <a:solidFill>
                  <a:srgbClr val="ffffff"/>
                </a:solidFill>
              </a:uFill>
              <a:latin typeface="Arial"/>
            </a:endParaRPr>
          </a:p>
        </p:txBody>
      </p:sp>
      <p:sp>
        <p:nvSpPr>
          <p:cNvPr id="1" name="PlaceHolder 2"/>
          <p:cNvSpPr>
            <a:spLocks noGrp="1"/>
          </p:cNvSpPr>
          <p:nvPr>
            <p:ph type="body"/>
          </p:nvPr>
        </p:nvSpPr>
        <p:spPr>
          <a:xfrm>
            <a:off x="1187280" y="1483920"/>
            <a:ext cx="7770960" cy="4746600"/>
          </a:xfrm>
          <a:prstGeom prst="rect">
            <a:avLst/>
          </a:prstGeom>
        </p:spPr>
        <p:txBody>
          <a:bodyPr lIns="90000" rIns="90000" tIns="46800" bIns="46800"/>
          <a:p>
            <a:pPr marL="342720" indent="-342720"/>
            <a:r>
              <a:rPr b="0" lang="es-ES" sz="2800" spc="-1" strike="noStrike">
                <a:solidFill>
                  <a:srgbClr val="006600"/>
                </a:solidFill>
                <a:uFill>
                  <a:solidFill>
                    <a:srgbClr val="ffffff"/>
                  </a:solidFill>
                </a:uFill>
                <a:latin typeface="Arial"/>
              </a:rPr>
              <a:t>Pulse para editar el formato de esquema del texto</a:t>
            </a:r>
            <a:endParaRPr b="0" lang="es-ES" sz="2800" spc="-1" strike="noStrike">
              <a:solidFill>
                <a:srgbClr val="006600"/>
              </a:solidFill>
              <a:uFill>
                <a:solidFill>
                  <a:srgbClr val="ffffff"/>
                </a:solidFill>
              </a:uFill>
              <a:latin typeface="Arial"/>
            </a:endParaRPr>
          </a:p>
          <a:p>
            <a:pPr lvl="1" marL="742680" indent="-285480">
              <a:buClr>
                <a:srgbClr val="000000"/>
              </a:buClr>
              <a:buFont typeface="Times New Roman"/>
              <a:buChar char="–"/>
            </a:pPr>
            <a:r>
              <a:rPr b="0" lang="es-ES" sz="2400" spc="-1" strike="noStrike">
                <a:solidFill>
                  <a:srgbClr val="006600"/>
                </a:solidFill>
                <a:uFill>
                  <a:solidFill>
                    <a:srgbClr val="ffffff"/>
                  </a:solidFill>
                </a:uFill>
                <a:latin typeface="Arial"/>
              </a:rPr>
              <a:t>Segundo nivel del esquema</a:t>
            </a:r>
            <a:endParaRPr b="0" lang="es-ES" sz="2400" spc="-1" strike="noStrike">
              <a:solidFill>
                <a:srgbClr val="006600"/>
              </a:solidFill>
              <a:uFill>
                <a:solidFill>
                  <a:srgbClr val="ffffff"/>
                </a:solidFill>
              </a:uFill>
              <a:latin typeface="Arial"/>
            </a:endParaRPr>
          </a:p>
          <a:p>
            <a:pPr lvl="2" marL="1143000" indent="-228600">
              <a:buClr>
                <a:srgbClr val="000000"/>
              </a:buClr>
              <a:buFont typeface="Times New Roman"/>
              <a:buChar char="•"/>
            </a:pPr>
            <a:r>
              <a:rPr b="0" lang="es-ES" sz="2000" spc="-1" strike="noStrike">
                <a:solidFill>
                  <a:srgbClr val="006600"/>
                </a:solidFill>
                <a:uFill>
                  <a:solidFill>
                    <a:srgbClr val="ffffff"/>
                  </a:solidFill>
                </a:uFill>
                <a:latin typeface="Arial"/>
              </a:rPr>
              <a:t>Tercer nivel del esquema</a:t>
            </a:r>
            <a:endParaRPr b="0" lang="es-ES" sz="2000" spc="-1" strike="noStrike">
              <a:solidFill>
                <a:srgbClr val="006600"/>
              </a:solidFill>
              <a:uFill>
                <a:solidFill>
                  <a:srgbClr val="ffffff"/>
                </a:solidFill>
              </a:uFill>
              <a:latin typeface="Arial"/>
            </a:endParaRPr>
          </a:p>
          <a:p>
            <a:pPr lvl="3" marL="1600200" indent="-228600">
              <a:buClr>
                <a:srgbClr val="000000"/>
              </a:buClr>
              <a:buFont typeface="Times New Roman"/>
              <a:buChar char="–"/>
            </a:pPr>
            <a:r>
              <a:rPr b="0" lang="es-ES" sz="2000" spc="-1" strike="noStrike">
                <a:solidFill>
                  <a:srgbClr val="006600"/>
                </a:solidFill>
                <a:uFill>
                  <a:solidFill>
                    <a:srgbClr val="ffffff"/>
                  </a:solidFill>
                </a:uFill>
                <a:latin typeface="Arial"/>
              </a:rPr>
              <a:t>Cuarto nivel del esquema</a:t>
            </a:r>
            <a:endParaRPr b="0" lang="es-ES" sz="2000" spc="-1" strike="noStrike">
              <a:solidFill>
                <a:srgbClr val="006600"/>
              </a:solidFill>
              <a:uFill>
                <a:solidFill>
                  <a:srgbClr val="ffffff"/>
                </a:solidFill>
              </a:uFill>
              <a:latin typeface="Arial"/>
            </a:endParaRPr>
          </a:p>
          <a:p>
            <a:pPr lvl="4" marL="2057400" indent="-228600">
              <a:buClr>
                <a:srgbClr val="000000"/>
              </a:buClr>
              <a:buFont typeface="Times New Roman"/>
              <a:buChar char="»"/>
            </a:pPr>
            <a:r>
              <a:rPr b="0" lang="es-ES" sz="2000" spc="-1" strike="noStrike">
                <a:solidFill>
                  <a:srgbClr val="006600"/>
                </a:solidFill>
                <a:uFill>
                  <a:solidFill>
                    <a:srgbClr val="ffffff"/>
                  </a:solidFill>
                </a:uFill>
                <a:latin typeface="Arial"/>
              </a:rPr>
              <a:t>Quinto nivel del esquema</a:t>
            </a:r>
            <a:endParaRPr b="0" lang="es-ES" sz="2000" spc="-1" strike="noStrike">
              <a:solidFill>
                <a:srgbClr val="006600"/>
              </a:solidFill>
              <a:uFill>
                <a:solidFill>
                  <a:srgbClr val="ffffff"/>
                </a:solidFill>
              </a:uFill>
              <a:latin typeface="Arial"/>
            </a:endParaRPr>
          </a:p>
          <a:p>
            <a:pPr lvl="5" marL="2057400" indent="-228600">
              <a:buClr>
                <a:srgbClr val="000000"/>
              </a:buClr>
              <a:buFont typeface="Times New Roman"/>
              <a:buChar char="»"/>
            </a:pPr>
            <a:r>
              <a:rPr b="0" lang="es-ES" sz="2000" spc="-1" strike="noStrike">
                <a:solidFill>
                  <a:srgbClr val="006600"/>
                </a:solidFill>
                <a:uFill>
                  <a:solidFill>
                    <a:srgbClr val="ffffff"/>
                  </a:solidFill>
                </a:uFill>
                <a:latin typeface="Arial"/>
              </a:rPr>
              <a:t>Sexto nivel del esquema</a:t>
            </a:r>
            <a:endParaRPr b="0" lang="es-ES" sz="2000" spc="-1" strike="noStrike">
              <a:solidFill>
                <a:srgbClr val="006600"/>
              </a:solidFill>
              <a:uFill>
                <a:solidFill>
                  <a:srgbClr val="ffffff"/>
                </a:solidFill>
              </a:uFill>
              <a:latin typeface="Arial"/>
            </a:endParaRPr>
          </a:p>
          <a:p>
            <a:pPr lvl="6" marL="2057400" indent="-228600">
              <a:buClr>
                <a:srgbClr val="000000"/>
              </a:buClr>
              <a:buFont typeface="Times New Roman"/>
              <a:buChar char="»"/>
            </a:pPr>
            <a:r>
              <a:rPr b="0" lang="es-ES" sz="2000" spc="-1" strike="noStrike">
                <a:solidFill>
                  <a:srgbClr val="006600"/>
                </a:solidFill>
                <a:uFill>
                  <a:solidFill>
                    <a:srgbClr val="ffffff"/>
                  </a:solidFill>
                </a:uFill>
                <a:latin typeface="Arial"/>
              </a:rPr>
              <a:t>Séptimo nivel del esquema</a:t>
            </a:r>
            <a:endParaRPr b="0" lang="es-ES" sz="2000" spc="-1" strike="noStrike">
              <a:solidFill>
                <a:srgbClr val="006600"/>
              </a:solidFill>
              <a:uFill>
                <a:solidFill>
                  <a:srgbClr val="ffffff"/>
                </a:solidFill>
              </a:uFill>
              <a:latin typeface="Arial"/>
            </a:endParaRPr>
          </a:p>
        </p:txBody>
      </p:sp>
      <p:sp>
        <p:nvSpPr>
          <p:cNvPr id="2" name="PlaceHolder 3"/>
          <p:cNvSpPr>
            <a:spLocks noGrp="1"/>
          </p:cNvSpPr>
          <p:nvPr>
            <p:ph type="sldNum"/>
          </p:nvPr>
        </p:nvSpPr>
        <p:spPr>
          <a:xfrm>
            <a:off x="7956360" y="6381720"/>
            <a:ext cx="1012680" cy="333360"/>
          </a:xfrm>
          <a:prstGeom prst="rect">
            <a:avLst/>
          </a:prstGeom>
        </p:spPr>
        <p:txBody>
          <a:bodyPr lIns="90000" rIns="90000" tIns="46800" bIns="46800"/>
          <a:p>
            <a:pPr/>
            <a:fld id="{CC2AB847-FD58-4432-A791-2E29BC05A2F2}" type="slidenum">
              <a:rPr b="0" lang="es-ES" sz="18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3" name="CustomShape 4"/>
          <p:cNvSpPr/>
          <p:nvPr/>
        </p:nvSpPr>
        <p:spPr>
          <a:xfrm>
            <a:off x="0" y="0"/>
            <a:ext cx="893880" cy="6851520"/>
          </a:xfrm>
          <a:prstGeom prst="rect">
            <a:avLst/>
          </a:prstGeom>
          <a:solidFill>
            <a:srgbClr val="006600"/>
          </a:solidFill>
          <a:ln>
            <a:noFill/>
          </a:ln>
        </p:spPr>
        <p:style>
          <a:lnRef idx="0"/>
          <a:fillRef idx="0"/>
          <a:effectRef idx="0"/>
          <a:fontRef idx="minor"/>
        </p:style>
      </p:sp>
      <p:sp>
        <p:nvSpPr>
          <p:cNvPr id="4" name="CustomShape 5"/>
          <p:cNvSpPr/>
          <p:nvPr/>
        </p:nvSpPr>
        <p:spPr>
          <a:xfrm rot="16200000">
            <a:off x="-2420280" y="2866320"/>
            <a:ext cx="5748120" cy="398880"/>
          </a:xfrm>
          <a:custGeom>
            <a:avLst/>
            <a:gdLst/>
            <a:ahLst/>
            <a:rect l="l" t="t" r="r" b="b"/>
            <a:pathLst>
              <a:path w="21600" h="21600">
                <a:moveTo>
                  <a:pt x="0" y="0"/>
                </a:moveTo>
                <a:lnTo>
                  <a:pt x="21600" y="0"/>
                </a:lnTo>
                <a:lnTo>
                  <a:pt x="21600" y="21600"/>
                </a:lnTo>
                <a:lnTo>
                  <a:pt x="0" y="21600"/>
                </a:lnTo>
                <a:lnTo>
                  <a:pt x="0" y="0"/>
                </a:lnTo>
                <a:close/>
              </a:path>
            </a:pathLst>
          </a:custGeom>
          <a:solidFill>
            <a:srgbClr val="006600"/>
          </a:solidFill>
          <a:ln>
            <a:noFill/>
          </a:ln>
        </p:spPr>
        <p:style>
          <a:lnRef idx="0"/>
          <a:fillRef idx="0"/>
          <a:effectRef idx="0"/>
          <a:fontRef idx="minor"/>
        </p:style>
        <p:txBody>
          <a:bodyPr lIns="90000" rIns="90000" tIns="46800" bIns="46800"/>
          <a:p>
            <a:pPr>
              <a:lnSpc>
                <a:spcPct val="100000"/>
              </a:lnSpc>
            </a:pPr>
            <a:r>
              <a:rPr b="0" lang="es-ES" sz="2000" spc="-1" strike="noStrike">
                <a:solidFill>
                  <a:srgbClr val="ffffff"/>
                </a:solidFill>
                <a:uFill>
                  <a:solidFill>
                    <a:srgbClr val="ffffff"/>
                  </a:solidFill>
                </a:uFill>
                <a:latin typeface="Eras Md BT"/>
              </a:rPr>
              <a:t>Consejería de Agricultura, Pesca y Desarrollo Rural</a:t>
            </a:r>
            <a:endParaRPr b="0" lang="es-ES" sz="1800" spc="-1" strike="noStrike">
              <a:solidFill>
                <a:srgbClr val="ffffff"/>
              </a:solidFill>
              <a:uFill>
                <a:solidFill>
                  <a:srgbClr val="ffffff"/>
                </a:solidFill>
              </a:uFill>
              <a:latin typeface="Arial"/>
            </a:endParaRPr>
          </a:p>
        </p:txBody>
      </p:sp>
      <p:sp>
        <p:nvSpPr>
          <p:cNvPr id="5" name="CustomShape 6"/>
          <p:cNvSpPr/>
          <p:nvPr/>
        </p:nvSpPr>
        <p:spPr>
          <a:xfrm>
            <a:off x="81000" y="6483240"/>
            <a:ext cx="27000" cy="63720"/>
          </a:xfrm>
          <a:custGeom>
            <a:avLst/>
            <a:gdLst/>
            <a:ahLst/>
            <a:rect l="l" t="t" r="r" b="b"/>
            <a:pathLst>
              <a:path w="32" h="67">
                <a:moveTo>
                  <a:pt x="0" y="51"/>
                </a:moveTo>
                <a:cubicBezTo>
                  <a:pt x="0" y="60"/>
                  <a:pt x="7" y="67"/>
                  <a:pt x="16" y="67"/>
                </a:cubicBezTo>
                <a:cubicBezTo>
                  <a:pt x="25" y="67"/>
                  <a:pt x="32" y="60"/>
                  <a:pt x="32" y="51"/>
                </a:cubicBezTo>
                <a:lnTo>
                  <a:pt x="32" y="0"/>
                </a:lnTo>
                <a:lnTo>
                  <a:pt x="16" y="0"/>
                </a:lnTo>
                <a:lnTo>
                  <a:pt x="16" y="9"/>
                </a:lnTo>
                <a:lnTo>
                  <a:pt x="23" y="9"/>
                </a:lnTo>
                <a:lnTo>
                  <a:pt x="23" y="51"/>
                </a:lnTo>
                <a:cubicBezTo>
                  <a:pt x="23" y="55"/>
                  <a:pt x="20" y="58"/>
                  <a:pt x="16" y="58"/>
                </a:cubicBezTo>
                <a:cubicBezTo>
                  <a:pt x="12" y="58"/>
                  <a:pt x="9" y="55"/>
                  <a:pt x="9" y="51"/>
                </a:cubicBezTo>
                <a:lnTo>
                  <a:pt x="0" y="51"/>
                </a:lnTo>
              </a:path>
            </a:pathLst>
          </a:custGeom>
          <a:solidFill>
            <a:srgbClr val="ffffff"/>
          </a:solidFill>
          <a:ln>
            <a:noFill/>
          </a:ln>
        </p:spPr>
        <p:style>
          <a:lnRef idx="0"/>
          <a:fillRef idx="0"/>
          <a:effectRef idx="0"/>
          <a:fontRef idx="minor"/>
        </p:style>
      </p:sp>
      <p:sp>
        <p:nvSpPr>
          <p:cNvPr id="6" name="CustomShape 7"/>
          <p:cNvSpPr/>
          <p:nvPr/>
        </p:nvSpPr>
        <p:spPr>
          <a:xfrm>
            <a:off x="122400" y="6483240"/>
            <a:ext cx="33120" cy="63720"/>
          </a:xfrm>
          <a:custGeom>
            <a:avLst/>
            <a:gdLst/>
            <a:ahLst/>
            <a:rect l="l" t="t" r="r" b="b"/>
            <a:pathLst>
              <a:path w="39" h="67">
                <a:moveTo>
                  <a:pt x="30" y="0"/>
                </a:moveTo>
                <a:lnTo>
                  <a:pt x="30" y="51"/>
                </a:lnTo>
                <a:cubicBezTo>
                  <a:pt x="30" y="55"/>
                  <a:pt x="27" y="58"/>
                  <a:pt x="23" y="58"/>
                </a:cubicBezTo>
                <a:cubicBezTo>
                  <a:pt x="19" y="58"/>
                  <a:pt x="16" y="55"/>
                  <a:pt x="16" y="51"/>
                </a:cubicBezTo>
                <a:lnTo>
                  <a:pt x="16" y="0"/>
                </a:lnTo>
                <a:lnTo>
                  <a:pt x="0" y="0"/>
                </a:lnTo>
                <a:lnTo>
                  <a:pt x="0" y="9"/>
                </a:lnTo>
                <a:lnTo>
                  <a:pt x="7" y="9"/>
                </a:lnTo>
                <a:lnTo>
                  <a:pt x="7" y="51"/>
                </a:lnTo>
                <a:cubicBezTo>
                  <a:pt x="7" y="60"/>
                  <a:pt x="14" y="67"/>
                  <a:pt x="23" y="67"/>
                </a:cubicBezTo>
                <a:cubicBezTo>
                  <a:pt x="32" y="67"/>
                  <a:pt x="39" y="60"/>
                  <a:pt x="39" y="51"/>
                </a:cubicBezTo>
                <a:lnTo>
                  <a:pt x="39" y="0"/>
                </a:lnTo>
                <a:lnTo>
                  <a:pt x="30" y="0"/>
                </a:lnTo>
              </a:path>
            </a:pathLst>
          </a:custGeom>
          <a:solidFill>
            <a:srgbClr val="ffffff"/>
          </a:solidFill>
          <a:ln>
            <a:noFill/>
          </a:ln>
        </p:spPr>
        <p:style>
          <a:lnRef idx="0"/>
          <a:fillRef idx="0"/>
          <a:effectRef idx="0"/>
          <a:fontRef idx="minor"/>
        </p:style>
      </p:sp>
      <p:sp>
        <p:nvSpPr>
          <p:cNvPr id="7" name="CustomShape 8"/>
          <p:cNvSpPr/>
          <p:nvPr/>
        </p:nvSpPr>
        <p:spPr>
          <a:xfrm>
            <a:off x="169920" y="6483240"/>
            <a:ext cx="34920" cy="63720"/>
          </a:xfrm>
          <a:custGeom>
            <a:avLst/>
            <a:gdLst/>
            <a:ahLst/>
            <a:rect l="l" t="t" r="r" b="b"/>
            <a:pathLst>
              <a:path w="40" h="67">
                <a:moveTo>
                  <a:pt x="30" y="32"/>
                </a:moveTo>
                <a:lnTo>
                  <a:pt x="16" y="14"/>
                </a:lnTo>
                <a:lnTo>
                  <a:pt x="16" y="67"/>
                </a:lnTo>
                <a:lnTo>
                  <a:pt x="7" y="67"/>
                </a:lnTo>
                <a:lnTo>
                  <a:pt x="7" y="9"/>
                </a:lnTo>
                <a:lnTo>
                  <a:pt x="0" y="9"/>
                </a:lnTo>
                <a:lnTo>
                  <a:pt x="0" y="0"/>
                </a:lnTo>
                <a:lnTo>
                  <a:pt x="16" y="0"/>
                </a:lnTo>
                <a:lnTo>
                  <a:pt x="30" y="17"/>
                </a:lnTo>
                <a:lnTo>
                  <a:pt x="30" y="0"/>
                </a:lnTo>
                <a:lnTo>
                  <a:pt x="40" y="0"/>
                </a:lnTo>
                <a:lnTo>
                  <a:pt x="40" y="67"/>
                </a:lnTo>
                <a:lnTo>
                  <a:pt x="30" y="67"/>
                </a:lnTo>
                <a:lnTo>
                  <a:pt x="30" y="32"/>
                </a:lnTo>
              </a:path>
            </a:pathLst>
          </a:custGeom>
          <a:solidFill>
            <a:srgbClr val="ffffff"/>
          </a:solidFill>
          <a:ln>
            <a:noFill/>
          </a:ln>
        </p:spPr>
        <p:style>
          <a:lnRef idx="0"/>
          <a:fillRef idx="0"/>
          <a:effectRef idx="0"/>
          <a:fontRef idx="minor"/>
        </p:style>
      </p:sp>
      <p:sp>
        <p:nvSpPr>
          <p:cNvPr id="8" name="CustomShape 9"/>
          <p:cNvSpPr/>
          <p:nvPr/>
        </p:nvSpPr>
        <p:spPr>
          <a:xfrm>
            <a:off x="217440" y="6483240"/>
            <a:ext cx="23760" cy="63720"/>
          </a:xfrm>
          <a:custGeom>
            <a:avLst/>
            <a:gdLst/>
            <a:ahLst/>
            <a:rect l="l" t="t" r="r" b="b"/>
            <a:pathLst>
              <a:path w="28" h="67">
                <a:moveTo>
                  <a:pt x="19" y="67"/>
                </a:moveTo>
                <a:lnTo>
                  <a:pt x="19" y="9"/>
                </a:lnTo>
                <a:lnTo>
                  <a:pt x="28" y="9"/>
                </a:lnTo>
                <a:lnTo>
                  <a:pt x="28" y="0"/>
                </a:lnTo>
                <a:lnTo>
                  <a:pt x="0" y="0"/>
                </a:lnTo>
                <a:lnTo>
                  <a:pt x="0" y="9"/>
                </a:lnTo>
                <a:lnTo>
                  <a:pt x="10" y="9"/>
                </a:lnTo>
                <a:lnTo>
                  <a:pt x="10" y="67"/>
                </a:lnTo>
                <a:lnTo>
                  <a:pt x="19" y="67"/>
                </a:lnTo>
              </a:path>
            </a:pathLst>
          </a:custGeom>
          <a:solidFill>
            <a:srgbClr val="ffffff"/>
          </a:solidFill>
          <a:ln>
            <a:noFill/>
          </a:ln>
        </p:spPr>
        <p:style>
          <a:lnRef idx="0"/>
          <a:fillRef idx="0"/>
          <a:effectRef idx="0"/>
          <a:fontRef idx="minor"/>
        </p:style>
      </p:sp>
      <p:sp>
        <p:nvSpPr>
          <p:cNvPr id="9" name="CustomShape 10"/>
          <p:cNvSpPr/>
          <p:nvPr/>
        </p:nvSpPr>
        <p:spPr>
          <a:xfrm>
            <a:off x="254160" y="6483240"/>
            <a:ext cx="36360" cy="63720"/>
          </a:xfrm>
          <a:custGeom>
            <a:avLst/>
            <a:gdLst/>
            <a:ahLst/>
            <a:rect l="l" t="t" r="r" b="b"/>
            <a:pathLst>
              <a:path w="40" h="67">
                <a:moveTo>
                  <a:pt x="0" y="9"/>
                </a:moveTo>
                <a:lnTo>
                  <a:pt x="0" y="0"/>
                </a:lnTo>
                <a:lnTo>
                  <a:pt x="21" y="0"/>
                </a:lnTo>
                <a:cubicBezTo>
                  <a:pt x="26" y="0"/>
                  <a:pt x="30" y="4"/>
                  <a:pt x="31" y="8"/>
                </a:cubicBezTo>
                <a:lnTo>
                  <a:pt x="40" y="67"/>
                </a:lnTo>
                <a:lnTo>
                  <a:pt x="31" y="67"/>
                </a:lnTo>
                <a:lnTo>
                  <a:pt x="27" y="39"/>
                </a:lnTo>
                <a:lnTo>
                  <a:pt x="13" y="39"/>
                </a:lnTo>
                <a:lnTo>
                  <a:pt x="9" y="67"/>
                </a:lnTo>
                <a:lnTo>
                  <a:pt x="0" y="67"/>
                </a:lnTo>
                <a:lnTo>
                  <a:pt x="9" y="9"/>
                </a:lnTo>
                <a:lnTo>
                  <a:pt x="0" y="9"/>
                </a:lnTo>
                <a:moveTo>
                  <a:pt x="18" y="9"/>
                </a:moveTo>
                <a:lnTo>
                  <a:pt x="15" y="30"/>
                </a:lnTo>
                <a:lnTo>
                  <a:pt x="25" y="30"/>
                </a:lnTo>
                <a:lnTo>
                  <a:pt x="22" y="10"/>
                </a:lnTo>
                <a:cubicBezTo>
                  <a:pt x="22" y="10"/>
                  <a:pt x="22" y="9"/>
                  <a:pt x="21" y="9"/>
                </a:cubicBezTo>
                <a:lnTo>
                  <a:pt x="18" y="9"/>
                </a:lnTo>
              </a:path>
            </a:pathLst>
          </a:custGeom>
          <a:solidFill>
            <a:srgbClr val="ffffff"/>
          </a:solidFill>
          <a:ln>
            <a:noFill/>
          </a:ln>
        </p:spPr>
        <p:style>
          <a:lnRef idx="0"/>
          <a:fillRef idx="0"/>
          <a:effectRef idx="0"/>
          <a:fontRef idx="minor"/>
        </p:style>
      </p:sp>
      <p:sp>
        <p:nvSpPr>
          <p:cNvPr id="10" name="CustomShape 11"/>
          <p:cNvSpPr/>
          <p:nvPr/>
        </p:nvSpPr>
        <p:spPr>
          <a:xfrm>
            <a:off x="379440" y="6483240"/>
            <a:ext cx="31680" cy="63720"/>
          </a:xfrm>
          <a:custGeom>
            <a:avLst/>
            <a:gdLst/>
            <a:ahLst/>
            <a:rect l="l" t="t" r="r" b="b"/>
            <a:pathLst>
              <a:path w="36" h="67">
                <a:moveTo>
                  <a:pt x="0" y="0"/>
                </a:moveTo>
                <a:lnTo>
                  <a:pt x="0" y="9"/>
                </a:lnTo>
                <a:lnTo>
                  <a:pt x="7" y="9"/>
                </a:lnTo>
                <a:lnTo>
                  <a:pt x="7" y="67"/>
                </a:lnTo>
                <a:lnTo>
                  <a:pt x="36" y="67"/>
                </a:lnTo>
                <a:lnTo>
                  <a:pt x="34" y="58"/>
                </a:lnTo>
                <a:lnTo>
                  <a:pt x="16" y="58"/>
                </a:lnTo>
                <a:lnTo>
                  <a:pt x="16" y="39"/>
                </a:lnTo>
                <a:lnTo>
                  <a:pt x="25" y="39"/>
                </a:lnTo>
                <a:lnTo>
                  <a:pt x="25" y="30"/>
                </a:lnTo>
                <a:lnTo>
                  <a:pt x="16" y="30"/>
                </a:lnTo>
                <a:lnTo>
                  <a:pt x="16" y="9"/>
                </a:lnTo>
                <a:lnTo>
                  <a:pt x="34" y="9"/>
                </a:lnTo>
                <a:lnTo>
                  <a:pt x="34" y="0"/>
                </a:lnTo>
                <a:lnTo>
                  <a:pt x="0" y="0"/>
                </a:lnTo>
              </a:path>
            </a:pathLst>
          </a:custGeom>
          <a:solidFill>
            <a:srgbClr val="ffffff"/>
          </a:solidFill>
          <a:ln>
            <a:noFill/>
          </a:ln>
        </p:spPr>
        <p:style>
          <a:lnRef idx="0"/>
          <a:fillRef idx="0"/>
          <a:effectRef idx="0"/>
          <a:fontRef idx="minor"/>
        </p:style>
      </p:sp>
      <p:sp>
        <p:nvSpPr>
          <p:cNvPr id="11" name="CustomShape 12"/>
          <p:cNvSpPr/>
          <p:nvPr/>
        </p:nvSpPr>
        <p:spPr>
          <a:xfrm>
            <a:off x="334800" y="6483240"/>
            <a:ext cx="36720" cy="63720"/>
          </a:xfrm>
          <a:custGeom>
            <a:avLst/>
            <a:gdLst/>
            <a:ahLst/>
            <a:rect l="l" t="t" r="r" b="b"/>
            <a:pathLst>
              <a:path w="40" h="67">
                <a:moveTo>
                  <a:pt x="16" y="58"/>
                </a:moveTo>
                <a:lnTo>
                  <a:pt x="16" y="9"/>
                </a:lnTo>
                <a:lnTo>
                  <a:pt x="24" y="9"/>
                </a:lnTo>
                <a:cubicBezTo>
                  <a:pt x="27" y="9"/>
                  <a:pt x="31" y="12"/>
                  <a:pt x="31" y="16"/>
                </a:cubicBezTo>
                <a:lnTo>
                  <a:pt x="31" y="51"/>
                </a:lnTo>
                <a:cubicBezTo>
                  <a:pt x="31" y="55"/>
                  <a:pt x="27" y="58"/>
                  <a:pt x="24" y="58"/>
                </a:cubicBezTo>
                <a:lnTo>
                  <a:pt x="16" y="58"/>
                </a:lnTo>
                <a:moveTo>
                  <a:pt x="24" y="67"/>
                </a:moveTo>
                <a:cubicBezTo>
                  <a:pt x="33" y="67"/>
                  <a:pt x="40" y="60"/>
                  <a:pt x="40" y="51"/>
                </a:cubicBezTo>
                <a:lnTo>
                  <a:pt x="40" y="16"/>
                </a:lnTo>
                <a:cubicBezTo>
                  <a:pt x="40" y="7"/>
                  <a:pt x="33" y="0"/>
                  <a:pt x="24" y="0"/>
                </a:cubicBezTo>
                <a:lnTo>
                  <a:pt x="0" y="0"/>
                </a:lnTo>
                <a:lnTo>
                  <a:pt x="0" y="9"/>
                </a:lnTo>
                <a:lnTo>
                  <a:pt x="8" y="9"/>
                </a:lnTo>
                <a:lnTo>
                  <a:pt x="8" y="67"/>
                </a:lnTo>
                <a:lnTo>
                  <a:pt x="24" y="67"/>
                </a:lnTo>
              </a:path>
            </a:pathLst>
          </a:custGeom>
          <a:solidFill>
            <a:srgbClr val="ffffff"/>
          </a:solidFill>
          <a:ln>
            <a:noFill/>
          </a:ln>
        </p:spPr>
        <p:style>
          <a:lnRef idx="0"/>
          <a:fillRef idx="0"/>
          <a:effectRef idx="0"/>
          <a:fontRef idx="minor"/>
        </p:style>
      </p:sp>
      <p:sp>
        <p:nvSpPr>
          <p:cNvPr id="12" name="CustomShape 13"/>
          <p:cNvSpPr/>
          <p:nvPr/>
        </p:nvSpPr>
        <p:spPr>
          <a:xfrm>
            <a:off x="785880" y="6483240"/>
            <a:ext cx="34920" cy="63720"/>
          </a:xfrm>
          <a:custGeom>
            <a:avLst/>
            <a:gdLst/>
            <a:ahLst/>
            <a:rect l="l" t="t" r="r" b="b"/>
            <a:pathLst>
              <a:path w="40" h="67">
                <a:moveTo>
                  <a:pt x="0" y="9"/>
                </a:moveTo>
                <a:lnTo>
                  <a:pt x="0" y="0"/>
                </a:lnTo>
                <a:lnTo>
                  <a:pt x="21" y="0"/>
                </a:lnTo>
                <a:cubicBezTo>
                  <a:pt x="26" y="0"/>
                  <a:pt x="30" y="4"/>
                  <a:pt x="31" y="8"/>
                </a:cubicBezTo>
                <a:lnTo>
                  <a:pt x="40" y="67"/>
                </a:lnTo>
                <a:lnTo>
                  <a:pt x="31" y="67"/>
                </a:lnTo>
                <a:lnTo>
                  <a:pt x="27" y="39"/>
                </a:lnTo>
                <a:lnTo>
                  <a:pt x="13" y="39"/>
                </a:lnTo>
                <a:lnTo>
                  <a:pt x="9" y="67"/>
                </a:lnTo>
                <a:lnTo>
                  <a:pt x="0" y="67"/>
                </a:lnTo>
                <a:lnTo>
                  <a:pt x="9" y="9"/>
                </a:lnTo>
                <a:lnTo>
                  <a:pt x="0" y="9"/>
                </a:lnTo>
                <a:moveTo>
                  <a:pt x="18" y="9"/>
                </a:moveTo>
                <a:lnTo>
                  <a:pt x="15" y="30"/>
                </a:lnTo>
                <a:lnTo>
                  <a:pt x="25" y="30"/>
                </a:lnTo>
                <a:lnTo>
                  <a:pt x="22" y="10"/>
                </a:lnTo>
                <a:cubicBezTo>
                  <a:pt x="22" y="10"/>
                  <a:pt x="21" y="9"/>
                  <a:pt x="20" y="9"/>
                </a:cubicBezTo>
                <a:lnTo>
                  <a:pt x="18" y="9"/>
                </a:lnTo>
              </a:path>
            </a:pathLst>
          </a:custGeom>
          <a:solidFill>
            <a:srgbClr val="ffffff"/>
          </a:solidFill>
          <a:ln>
            <a:noFill/>
          </a:ln>
        </p:spPr>
        <p:style>
          <a:lnRef idx="0"/>
          <a:fillRef idx="0"/>
          <a:effectRef idx="0"/>
          <a:fontRef idx="minor"/>
        </p:style>
      </p:sp>
      <p:sp>
        <p:nvSpPr>
          <p:cNvPr id="13" name="CustomShape 14"/>
          <p:cNvSpPr/>
          <p:nvPr/>
        </p:nvSpPr>
        <p:spPr>
          <a:xfrm>
            <a:off x="500040" y="6483240"/>
            <a:ext cx="36360" cy="63720"/>
          </a:xfrm>
          <a:custGeom>
            <a:avLst/>
            <a:gdLst/>
            <a:ahLst/>
            <a:rect l="l" t="t" r="r" b="b"/>
            <a:pathLst>
              <a:path w="40" h="67">
                <a:moveTo>
                  <a:pt x="30" y="32"/>
                </a:moveTo>
                <a:lnTo>
                  <a:pt x="16" y="14"/>
                </a:lnTo>
                <a:lnTo>
                  <a:pt x="16" y="67"/>
                </a:lnTo>
                <a:lnTo>
                  <a:pt x="7" y="67"/>
                </a:lnTo>
                <a:lnTo>
                  <a:pt x="7" y="9"/>
                </a:lnTo>
                <a:lnTo>
                  <a:pt x="0" y="9"/>
                </a:lnTo>
                <a:lnTo>
                  <a:pt x="0" y="0"/>
                </a:lnTo>
                <a:lnTo>
                  <a:pt x="16" y="0"/>
                </a:lnTo>
                <a:lnTo>
                  <a:pt x="30" y="17"/>
                </a:lnTo>
                <a:lnTo>
                  <a:pt x="30" y="0"/>
                </a:lnTo>
                <a:lnTo>
                  <a:pt x="40" y="0"/>
                </a:lnTo>
                <a:lnTo>
                  <a:pt x="40" y="67"/>
                </a:lnTo>
                <a:lnTo>
                  <a:pt x="30" y="67"/>
                </a:lnTo>
                <a:lnTo>
                  <a:pt x="30" y="32"/>
                </a:lnTo>
              </a:path>
            </a:pathLst>
          </a:custGeom>
          <a:solidFill>
            <a:srgbClr val="ffffff"/>
          </a:solidFill>
          <a:ln>
            <a:noFill/>
          </a:ln>
        </p:spPr>
        <p:style>
          <a:lnRef idx="0"/>
          <a:fillRef idx="0"/>
          <a:effectRef idx="0"/>
          <a:fontRef idx="minor"/>
        </p:style>
      </p:sp>
      <p:sp>
        <p:nvSpPr>
          <p:cNvPr id="14" name="CustomShape 15"/>
          <p:cNvSpPr/>
          <p:nvPr/>
        </p:nvSpPr>
        <p:spPr>
          <a:xfrm>
            <a:off x="455760" y="6483240"/>
            <a:ext cx="36360" cy="63720"/>
          </a:xfrm>
          <a:custGeom>
            <a:avLst/>
            <a:gdLst/>
            <a:ahLst/>
            <a:rect l="l" t="t" r="r" b="b"/>
            <a:pathLst>
              <a:path w="41" h="67">
                <a:moveTo>
                  <a:pt x="0" y="9"/>
                </a:moveTo>
                <a:lnTo>
                  <a:pt x="0" y="0"/>
                </a:lnTo>
                <a:lnTo>
                  <a:pt x="21" y="0"/>
                </a:lnTo>
                <a:cubicBezTo>
                  <a:pt x="27" y="0"/>
                  <a:pt x="31" y="4"/>
                  <a:pt x="32" y="8"/>
                </a:cubicBezTo>
                <a:lnTo>
                  <a:pt x="41" y="67"/>
                </a:lnTo>
                <a:lnTo>
                  <a:pt x="32" y="67"/>
                </a:lnTo>
                <a:lnTo>
                  <a:pt x="27" y="39"/>
                </a:lnTo>
                <a:lnTo>
                  <a:pt x="14" y="39"/>
                </a:lnTo>
                <a:lnTo>
                  <a:pt x="10" y="67"/>
                </a:lnTo>
                <a:lnTo>
                  <a:pt x="0" y="67"/>
                </a:lnTo>
                <a:lnTo>
                  <a:pt x="9" y="9"/>
                </a:lnTo>
                <a:lnTo>
                  <a:pt x="0" y="9"/>
                </a:lnTo>
                <a:moveTo>
                  <a:pt x="19" y="9"/>
                </a:moveTo>
                <a:lnTo>
                  <a:pt x="15" y="30"/>
                </a:lnTo>
                <a:lnTo>
                  <a:pt x="26" y="30"/>
                </a:lnTo>
                <a:lnTo>
                  <a:pt x="23" y="10"/>
                </a:lnTo>
                <a:cubicBezTo>
                  <a:pt x="23" y="10"/>
                  <a:pt x="22" y="9"/>
                  <a:pt x="21" y="9"/>
                </a:cubicBezTo>
                <a:lnTo>
                  <a:pt x="19" y="9"/>
                </a:lnTo>
              </a:path>
            </a:pathLst>
          </a:custGeom>
          <a:solidFill>
            <a:srgbClr val="ffffff"/>
          </a:solidFill>
          <a:ln>
            <a:noFill/>
          </a:ln>
        </p:spPr>
        <p:style>
          <a:lnRef idx="0"/>
          <a:fillRef idx="0"/>
          <a:effectRef idx="0"/>
          <a:fontRef idx="minor"/>
        </p:style>
      </p:sp>
      <p:sp>
        <p:nvSpPr>
          <p:cNvPr id="15" name="CustomShape 16"/>
          <p:cNvSpPr/>
          <p:nvPr/>
        </p:nvSpPr>
        <p:spPr>
          <a:xfrm>
            <a:off x="549360" y="6483240"/>
            <a:ext cx="34920" cy="63720"/>
          </a:xfrm>
          <a:custGeom>
            <a:avLst/>
            <a:gdLst/>
            <a:ahLst/>
            <a:rect l="l" t="t" r="r" b="b"/>
            <a:pathLst>
              <a:path w="40" h="67">
                <a:moveTo>
                  <a:pt x="24" y="67"/>
                </a:moveTo>
                <a:cubicBezTo>
                  <a:pt x="33" y="67"/>
                  <a:pt x="40" y="60"/>
                  <a:pt x="40" y="51"/>
                </a:cubicBezTo>
                <a:lnTo>
                  <a:pt x="40" y="16"/>
                </a:lnTo>
                <a:cubicBezTo>
                  <a:pt x="40" y="7"/>
                  <a:pt x="33" y="0"/>
                  <a:pt x="24" y="0"/>
                </a:cubicBezTo>
                <a:lnTo>
                  <a:pt x="0" y="0"/>
                </a:lnTo>
                <a:lnTo>
                  <a:pt x="0" y="9"/>
                </a:lnTo>
                <a:lnTo>
                  <a:pt x="8" y="9"/>
                </a:lnTo>
                <a:lnTo>
                  <a:pt x="8" y="67"/>
                </a:lnTo>
                <a:lnTo>
                  <a:pt x="24" y="67"/>
                </a:lnTo>
                <a:moveTo>
                  <a:pt x="16" y="58"/>
                </a:moveTo>
                <a:lnTo>
                  <a:pt x="16" y="9"/>
                </a:lnTo>
                <a:lnTo>
                  <a:pt x="24" y="9"/>
                </a:lnTo>
                <a:cubicBezTo>
                  <a:pt x="28" y="9"/>
                  <a:pt x="30" y="12"/>
                  <a:pt x="30" y="16"/>
                </a:cubicBezTo>
                <a:lnTo>
                  <a:pt x="30" y="51"/>
                </a:lnTo>
                <a:cubicBezTo>
                  <a:pt x="30" y="55"/>
                  <a:pt x="27" y="58"/>
                  <a:pt x="24" y="58"/>
                </a:cubicBezTo>
                <a:lnTo>
                  <a:pt x="16" y="58"/>
                </a:lnTo>
              </a:path>
            </a:pathLst>
          </a:custGeom>
          <a:solidFill>
            <a:srgbClr val="ffffff"/>
          </a:solidFill>
          <a:ln>
            <a:noFill/>
          </a:ln>
        </p:spPr>
        <p:style>
          <a:lnRef idx="0"/>
          <a:fillRef idx="0"/>
          <a:effectRef idx="0"/>
          <a:fontRef idx="minor"/>
        </p:style>
      </p:sp>
      <p:sp>
        <p:nvSpPr>
          <p:cNvPr id="16" name="CustomShape 17"/>
          <p:cNvSpPr/>
          <p:nvPr/>
        </p:nvSpPr>
        <p:spPr>
          <a:xfrm>
            <a:off x="600120" y="6483240"/>
            <a:ext cx="36360" cy="63720"/>
          </a:xfrm>
          <a:custGeom>
            <a:avLst/>
            <a:gdLst/>
            <a:ahLst/>
            <a:rect l="l" t="t" r="r" b="b"/>
            <a:pathLst>
              <a:path w="41" h="67">
                <a:moveTo>
                  <a:pt x="0" y="9"/>
                </a:moveTo>
                <a:lnTo>
                  <a:pt x="0" y="0"/>
                </a:lnTo>
                <a:lnTo>
                  <a:pt x="22" y="0"/>
                </a:lnTo>
                <a:cubicBezTo>
                  <a:pt x="27" y="0"/>
                  <a:pt x="31" y="4"/>
                  <a:pt x="31" y="8"/>
                </a:cubicBezTo>
                <a:lnTo>
                  <a:pt x="41" y="67"/>
                </a:lnTo>
                <a:lnTo>
                  <a:pt x="32" y="67"/>
                </a:lnTo>
                <a:lnTo>
                  <a:pt x="27" y="39"/>
                </a:lnTo>
                <a:lnTo>
                  <a:pt x="14" y="39"/>
                </a:lnTo>
                <a:lnTo>
                  <a:pt x="10" y="67"/>
                </a:lnTo>
                <a:lnTo>
                  <a:pt x="0" y="67"/>
                </a:lnTo>
                <a:lnTo>
                  <a:pt x="10" y="9"/>
                </a:lnTo>
                <a:lnTo>
                  <a:pt x="0" y="9"/>
                </a:lnTo>
                <a:moveTo>
                  <a:pt x="19" y="9"/>
                </a:moveTo>
                <a:lnTo>
                  <a:pt x="15" y="30"/>
                </a:lnTo>
                <a:lnTo>
                  <a:pt x="26" y="30"/>
                </a:lnTo>
                <a:lnTo>
                  <a:pt x="23" y="10"/>
                </a:lnTo>
                <a:cubicBezTo>
                  <a:pt x="23" y="10"/>
                  <a:pt x="22" y="9"/>
                  <a:pt x="22" y="9"/>
                </a:cubicBezTo>
                <a:lnTo>
                  <a:pt x="19" y="9"/>
                </a:lnTo>
              </a:path>
            </a:pathLst>
          </a:custGeom>
          <a:solidFill>
            <a:srgbClr val="ffffff"/>
          </a:solidFill>
          <a:ln>
            <a:noFill/>
          </a:ln>
        </p:spPr>
        <p:style>
          <a:lnRef idx="0"/>
          <a:fillRef idx="0"/>
          <a:effectRef idx="0"/>
          <a:fontRef idx="minor"/>
        </p:style>
      </p:sp>
      <p:sp>
        <p:nvSpPr>
          <p:cNvPr id="17" name="CustomShape 18"/>
          <p:cNvSpPr/>
          <p:nvPr/>
        </p:nvSpPr>
        <p:spPr>
          <a:xfrm>
            <a:off x="677880" y="6483240"/>
            <a:ext cx="33480" cy="63720"/>
          </a:xfrm>
          <a:custGeom>
            <a:avLst/>
            <a:gdLst/>
            <a:ahLst/>
            <a:rect l="l" t="t" r="r" b="b"/>
            <a:pathLst>
              <a:path w="39" h="67">
                <a:moveTo>
                  <a:pt x="30" y="0"/>
                </a:moveTo>
                <a:lnTo>
                  <a:pt x="30" y="51"/>
                </a:lnTo>
                <a:cubicBezTo>
                  <a:pt x="30" y="55"/>
                  <a:pt x="27" y="58"/>
                  <a:pt x="22" y="58"/>
                </a:cubicBezTo>
                <a:cubicBezTo>
                  <a:pt x="19" y="58"/>
                  <a:pt x="16" y="55"/>
                  <a:pt x="16" y="51"/>
                </a:cubicBezTo>
                <a:lnTo>
                  <a:pt x="16" y="0"/>
                </a:lnTo>
                <a:lnTo>
                  <a:pt x="0" y="0"/>
                </a:lnTo>
                <a:lnTo>
                  <a:pt x="0" y="9"/>
                </a:lnTo>
                <a:lnTo>
                  <a:pt x="7" y="9"/>
                </a:lnTo>
                <a:lnTo>
                  <a:pt x="7" y="51"/>
                </a:lnTo>
                <a:cubicBezTo>
                  <a:pt x="7" y="60"/>
                  <a:pt x="14" y="67"/>
                  <a:pt x="22" y="67"/>
                </a:cubicBezTo>
                <a:cubicBezTo>
                  <a:pt x="31" y="67"/>
                  <a:pt x="39" y="60"/>
                  <a:pt x="39" y="51"/>
                </a:cubicBezTo>
                <a:lnTo>
                  <a:pt x="39" y="0"/>
                </a:lnTo>
                <a:lnTo>
                  <a:pt x="30" y="0"/>
                </a:lnTo>
              </a:path>
            </a:pathLst>
          </a:custGeom>
          <a:solidFill>
            <a:srgbClr val="ffffff"/>
          </a:solidFill>
          <a:ln>
            <a:noFill/>
          </a:ln>
        </p:spPr>
        <p:style>
          <a:lnRef idx="0"/>
          <a:fillRef idx="0"/>
          <a:effectRef idx="0"/>
          <a:fontRef idx="minor"/>
        </p:style>
      </p:sp>
      <p:sp>
        <p:nvSpPr>
          <p:cNvPr id="18" name="CustomShape 19"/>
          <p:cNvSpPr/>
          <p:nvPr/>
        </p:nvSpPr>
        <p:spPr>
          <a:xfrm>
            <a:off x="725400" y="6483240"/>
            <a:ext cx="20880" cy="63720"/>
          </a:xfrm>
          <a:custGeom>
            <a:avLst/>
            <a:gdLst/>
            <a:ahLst/>
            <a:rect l="l" t="t" r="r" b="b"/>
            <a:pathLst>
              <a:path w="26" h="67">
                <a:moveTo>
                  <a:pt x="24" y="9"/>
                </a:moveTo>
                <a:lnTo>
                  <a:pt x="17" y="9"/>
                </a:lnTo>
                <a:cubicBezTo>
                  <a:pt x="13" y="9"/>
                  <a:pt x="10" y="12"/>
                  <a:pt x="10" y="16"/>
                </a:cubicBezTo>
                <a:lnTo>
                  <a:pt x="10" y="51"/>
                </a:lnTo>
                <a:cubicBezTo>
                  <a:pt x="10" y="55"/>
                  <a:pt x="13" y="58"/>
                  <a:pt x="17" y="58"/>
                </a:cubicBezTo>
                <a:lnTo>
                  <a:pt x="24" y="58"/>
                </a:lnTo>
                <a:lnTo>
                  <a:pt x="26" y="67"/>
                </a:lnTo>
                <a:lnTo>
                  <a:pt x="17" y="67"/>
                </a:lnTo>
                <a:cubicBezTo>
                  <a:pt x="8" y="67"/>
                  <a:pt x="0" y="60"/>
                  <a:pt x="0" y="51"/>
                </a:cubicBezTo>
                <a:lnTo>
                  <a:pt x="0" y="16"/>
                </a:lnTo>
                <a:cubicBezTo>
                  <a:pt x="0" y="7"/>
                  <a:pt x="8" y="0"/>
                  <a:pt x="17" y="0"/>
                </a:cubicBezTo>
                <a:lnTo>
                  <a:pt x="24" y="0"/>
                </a:lnTo>
                <a:lnTo>
                  <a:pt x="24" y="9"/>
                </a:lnTo>
              </a:path>
            </a:pathLst>
          </a:custGeom>
          <a:solidFill>
            <a:srgbClr val="ffffff"/>
          </a:solidFill>
          <a:ln>
            <a:noFill/>
          </a:ln>
        </p:spPr>
        <p:style>
          <a:lnRef idx="0"/>
          <a:fillRef idx="0"/>
          <a:effectRef idx="0"/>
          <a:fontRef idx="minor"/>
        </p:style>
      </p:sp>
      <p:sp>
        <p:nvSpPr>
          <p:cNvPr id="19" name="CustomShape 20"/>
          <p:cNvSpPr/>
          <p:nvPr/>
        </p:nvSpPr>
        <p:spPr>
          <a:xfrm>
            <a:off x="757080" y="6483240"/>
            <a:ext cx="11160" cy="63720"/>
          </a:xfrm>
          <a:custGeom>
            <a:avLst/>
            <a:gdLst/>
            <a:ahLst/>
            <a:rect l="l" t="t" r="r" b="b"/>
            <a:pathLst>
              <a:path w="16" h="67">
                <a:moveTo>
                  <a:pt x="16" y="67"/>
                </a:moveTo>
                <a:lnTo>
                  <a:pt x="16" y="0"/>
                </a:lnTo>
                <a:lnTo>
                  <a:pt x="0" y="0"/>
                </a:lnTo>
                <a:lnTo>
                  <a:pt x="0" y="9"/>
                </a:lnTo>
                <a:lnTo>
                  <a:pt x="7" y="9"/>
                </a:lnTo>
                <a:lnTo>
                  <a:pt x="7" y="67"/>
                </a:lnTo>
                <a:lnTo>
                  <a:pt x="16" y="67"/>
                </a:lnTo>
              </a:path>
            </a:pathLst>
          </a:custGeom>
          <a:solidFill>
            <a:srgbClr val="ffffff"/>
          </a:solidFill>
          <a:ln>
            <a:noFill/>
          </a:ln>
        </p:spPr>
        <p:style>
          <a:lnRef idx="0"/>
          <a:fillRef idx="0"/>
          <a:effectRef idx="0"/>
          <a:fontRef idx="minor"/>
        </p:style>
      </p:sp>
      <p:sp>
        <p:nvSpPr>
          <p:cNvPr id="20" name="CustomShape 21"/>
          <p:cNvSpPr/>
          <p:nvPr/>
        </p:nvSpPr>
        <p:spPr>
          <a:xfrm>
            <a:off x="644400" y="6483240"/>
            <a:ext cx="32040" cy="63720"/>
          </a:xfrm>
          <a:custGeom>
            <a:avLst/>
            <a:gdLst/>
            <a:ahLst/>
            <a:rect l="l" t="t" r="r" b="b"/>
            <a:pathLst>
              <a:path w="36" h="67">
                <a:moveTo>
                  <a:pt x="0" y="0"/>
                </a:moveTo>
                <a:lnTo>
                  <a:pt x="0" y="9"/>
                </a:lnTo>
                <a:lnTo>
                  <a:pt x="7" y="9"/>
                </a:lnTo>
                <a:lnTo>
                  <a:pt x="7" y="67"/>
                </a:lnTo>
                <a:lnTo>
                  <a:pt x="36" y="67"/>
                </a:lnTo>
                <a:lnTo>
                  <a:pt x="34" y="58"/>
                </a:lnTo>
                <a:lnTo>
                  <a:pt x="16" y="58"/>
                </a:lnTo>
                <a:lnTo>
                  <a:pt x="16" y="9"/>
                </a:lnTo>
                <a:lnTo>
                  <a:pt x="16" y="0"/>
                </a:lnTo>
                <a:lnTo>
                  <a:pt x="0" y="0"/>
                </a:lnTo>
              </a:path>
            </a:pathLst>
          </a:custGeom>
          <a:solidFill>
            <a:srgbClr val="ffffff"/>
          </a:solidFill>
          <a:ln>
            <a:noFill/>
          </a:ln>
        </p:spPr>
        <p:style>
          <a:lnRef idx="0"/>
          <a:fillRef idx="0"/>
          <a:effectRef idx="0"/>
          <a:fontRef idx="minor"/>
        </p:style>
      </p:sp>
      <p:sp>
        <p:nvSpPr>
          <p:cNvPr id="21" name="CustomShape 22"/>
          <p:cNvSpPr/>
          <p:nvPr/>
        </p:nvSpPr>
        <p:spPr>
          <a:xfrm>
            <a:off x="84240" y="6033960"/>
            <a:ext cx="736560" cy="246240"/>
          </a:xfrm>
          <a:custGeom>
            <a:avLst/>
            <a:gdLst/>
            <a:ahLst/>
            <a:rect l="l" t="t" r="r" b="b"/>
            <a:pathLst>
              <a:path w="710" h="242">
                <a:moveTo>
                  <a:pt x="355" y="54"/>
                </a:moveTo>
                <a:cubicBezTo>
                  <a:pt x="465" y="54"/>
                  <a:pt x="574" y="96"/>
                  <a:pt x="658" y="180"/>
                </a:cubicBezTo>
                <a:cubicBezTo>
                  <a:pt x="678" y="199"/>
                  <a:pt x="695" y="220"/>
                  <a:pt x="710" y="242"/>
                </a:cubicBezTo>
                <a:cubicBezTo>
                  <a:pt x="691" y="194"/>
                  <a:pt x="663" y="150"/>
                  <a:pt x="624" y="112"/>
                </a:cubicBezTo>
                <a:cubicBezTo>
                  <a:pt x="550" y="37"/>
                  <a:pt x="453" y="0"/>
                  <a:pt x="355" y="0"/>
                </a:cubicBezTo>
                <a:cubicBezTo>
                  <a:pt x="257" y="0"/>
                  <a:pt x="160" y="37"/>
                  <a:pt x="86" y="112"/>
                </a:cubicBezTo>
                <a:cubicBezTo>
                  <a:pt x="48" y="150"/>
                  <a:pt x="19" y="194"/>
                  <a:pt x="0" y="242"/>
                </a:cubicBezTo>
                <a:cubicBezTo>
                  <a:pt x="16" y="220"/>
                  <a:pt x="33" y="199"/>
                  <a:pt x="52" y="180"/>
                </a:cubicBezTo>
                <a:cubicBezTo>
                  <a:pt x="136" y="96"/>
                  <a:pt x="246" y="54"/>
                  <a:pt x="355" y="54"/>
                </a:cubicBezTo>
              </a:path>
            </a:pathLst>
          </a:custGeom>
          <a:solidFill>
            <a:srgbClr val="ffffff"/>
          </a:solidFill>
          <a:ln>
            <a:noFill/>
          </a:ln>
        </p:spPr>
        <p:style>
          <a:lnRef idx="0"/>
          <a:fillRef idx="0"/>
          <a:effectRef idx="0"/>
          <a:fontRef idx="minor"/>
        </p:style>
      </p:sp>
      <p:sp>
        <p:nvSpPr>
          <p:cNvPr id="22" name="CustomShape 23"/>
          <p:cNvSpPr/>
          <p:nvPr/>
        </p:nvSpPr>
        <p:spPr>
          <a:xfrm>
            <a:off x="404640" y="6257880"/>
            <a:ext cx="96840" cy="163440"/>
          </a:xfrm>
          <a:custGeom>
            <a:avLst/>
            <a:gdLst/>
            <a:ahLst/>
            <a:rect l="l" t="t" r="r" b="b"/>
            <a:pathLst>
              <a:path w="99" h="162">
                <a:moveTo>
                  <a:pt x="99" y="162"/>
                </a:moveTo>
                <a:lnTo>
                  <a:pt x="0" y="162"/>
                </a:lnTo>
                <a:lnTo>
                  <a:pt x="49" y="0"/>
                </a:lnTo>
                <a:lnTo>
                  <a:pt x="99" y="162"/>
                </a:lnTo>
              </a:path>
            </a:pathLst>
          </a:custGeom>
          <a:solidFill>
            <a:srgbClr val="ffffff"/>
          </a:solidFill>
          <a:ln>
            <a:noFill/>
          </a:ln>
        </p:spPr>
        <p:style>
          <a:lnRef idx="0"/>
          <a:fillRef idx="0"/>
          <a:effectRef idx="0"/>
          <a:fontRef idx="minor"/>
        </p:style>
      </p:sp>
      <p:sp>
        <p:nvSpPr>
          <p:cNvPr id="23" name="CustomShape 24"/>
          <p:cNvSpPr/>
          <p:nvPr/>
        </p:nvSpPr>
        <p:spPr>
          <a:xfrm>
            <a:off x="174600" y="6145200"/>
            <a:ext cx="555480" cy="193680"/>
          </a:xfrm>
          <a:custGeom>
            <a:avLst/>
            <a:gdLst/>
            <a:ahLst/>
            <a:rect l="l" t="t" r="r" b="b"/>
            <a:pathLst>
              <a:path w="538" h="191">
                <a:moveTo>
                  <a:pt x="269" y="54"/>
                </a:moveTo>
                <a:cubicBezTo>
                  <a:pt x="355" y="54"/>
                  <a:pt x="440" y="87"/>
                  <a:pt x="505" y="152"/>
                </a:cubicBezTo>
                <a:cubicBezTo>
                  <a:pt x="517" y="165"/>
                  <a:pt x="528" y="177"/>
                  <a:pt x="538" y="191"/>
                </a:cubicBezTo>
                <a:cubicBezTo>
                  <a:pt x="524" y="152"/>
                  <a:pt x="502" y="115"/>
                  <a:pt x="471" y="84"/>
                </a:cubicBezTo>
                <a:cubicBezTo>
                  <a:pt x="416" y="28"/>
                  <a:pt x="342" y="0"/>
                  <a:pt x="269" y="0"/>
                </a:cubicBezTo>
                <a:cubicBezTo>
                  <a:pt x="196" y="0"/>
                  <a:pt x="123" y="28"/>
                  <a:pt x="67" y="84"/>
                </a:cubicBezTo>
                <a:cubicBezTo>
                  <a:pt x="36" y="115"/>
                  <a:pt x="14" y="152"/>
                  <a:pt x="0" y="191"/>
                </a:cubicBezTo>
                <a:cubicBezTo>
                  <a:pt x="10" y="177"/>
                  <a:pt x="22" y="165"/>
                  <a:pt x="34" y="152"/>
                </a:cubicBezTo>
                <a:cubicBezTo>
                  <a:pt x="99" y="87"/>
                  <a:pt x="184" y="54"/>
                  <a:pt x="269" y="54"/>
                </a:cubicBezTo>
              </a:path>
            </a:pathLst>
          </a:custGeom>
          <a:solidFill>
            <a:srgbClr val="ffffff"/>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slideLayout" Target="../slideLayouts/slideLayout2.xml"/><Relationship Id="rId11"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png"/><Relationship Id="rId10" Type="http://schemas.openxmlformats.org/officeDocument/2006/relationships/slideLayout" Target="../slideLayouts/slideLayout1.xml"/><Relationship Id="rId11"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slideLayout" Target="../slideLayouts/slideLayout1.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 name="Picture 3" descr=""/>
          <p:cNvPicPr/>
          <p:nvPr/>
        </p:nvPicPr>
        <p:blipFill>
          <a:blip r:embed="rId1"/>
          <a:stretch/>
        </p:blipFill>
        <p:spPr>
          <a:xfrm>
            <a:off x="3657600" y="1660680"/>
            <a:ext cx="2190600" cy="1458720"/>
          </a:xfrm>
          <a:prstGeom prst="rect">
            <a:avLst/>
          </a:prstGeom>
          <a:ln>
            <a:noFill/>
          </a:ln>
        </p:spPr>
      </p:pic>
      <p:pic>
        <p:nvPicPr>
          <p:cNvPr id="69" name="Picture 4" descr=""/>
          <p:cNvPicPr/>
          <p:nvPr/>
        </p:nvPicPr>
        <p:blipFill>
          <a:blip r:embed="rId2"/>
          <a:stretch/>
        </p:blipFill>
        <p:spPr>
          <a:xfrm>
            <a:off x="6916680" y="3065400"/>
            <a:ext cx="2129040" cy="2185920"/>
          </a:xfrm>
          <a:prstGeom prst="rect">
            <a:avLst/>
          </a:prstGeom>
          <a:ln>
            <a:noFill/>
          </a:ln>
        </p:spPr>
      </p:pic>
      <p:pic>
        <p:nvPicPr>
          <p:cNvPr id="70" name="Picture 5" descr=""/>
          <p:cNvPicPr/>
          <p:nvPr/>
        </p:nvPicPr>
        <p:blipFill>
          <a:blip r:embed="rId3"/>
          <a:stretch/>
        </p:blipFill>
        <p:spPr>
          <a:xfrm>
            <a:off x="5854680" y="3641760"/>
            <a:ext cx="1994040" cy="2009880"/>
          </a:xfrm>
          <a:prstGeom prst="rect">
            <a:avLst/>
          </a:prstGeom>
          <a:ln>
            <a:noFill/>
          </a:ln>
        </p:spPr>
      </p:pic>
      <p:pic>
        <p:nvPicPr>
          <p:cNvPr id="71" name="Picture 6" descr=""/>
          <p:cNvPicPr/>
          <p:nvPr/>
        </p:nvPicPr>
        <p:blipFill>
          <a:blip r:embed="rId4"/>
          <a:stretch/>
        </p:blipFill>
        <p:spPr>
          <a:xfrm>
            <a:off x="968400" y="2124000"/>
            <a:ext cx="2689200" cy="2158920"/>
          </a:xfrm>
          <a:prstGeom prst="rect">
            <a:avLst/>
          </a:prstGeom>
          <a:ln>
            <a:noFill/>
          </a:ln>
        </p:spPr>
      </p:pic>
      <p:pic>
        <p:nvPicPr>
          <p:cNvPr id="72" name="Picture 7" descr=""/>
          <p:cNvPicPr/>
          <p:nvPr/>
        </p:nvPicPr>
        <p:blipFill>
          <a:blip r:embed="rId5"/>
          <a:stretch/>
        </p:blipFill>
        <p:spPr>
          <a:xfrm>
            <a:off x="5857920" y="1892160"/>
            <a:ext cx="2421000" cy="1814760"/>
          </a:xfrm>
          <a:prstGeom prst="rect">
            <a:avLst/>
          </a:prstGeom>
          <a:ln>
            <a:noFill/>
          </a:ln>
        </p:spPr>
      </p:pic>
      <p:pic>
        <p:nvPicPr>
          <p:cNvPr id="73" name="Picture 8" descr=""/>
          <p:cNvPicPr/>
          <p:nvPr/>
        </p:nvPicPr>
        <p:blipFill>
          <a:blip r:embed="rId6"/>
          <a:stretch/>
        </p:blipFill>
        <p:spPr>
          <a:xfrm>
            <a:off x="3281400" y="4611600"/>
            <a:ext cx="2566800" cy="1924200"/>
          </a:xfrm>
          <a:prstGeom prst="rect">
            <a:avLst/>
          </a:prstGeom>
          <a:ln>
            <a:noFill/>
          </a:ln>
        </p:spPr>
      </p:pic>
      <p:pic>
        <p:nvPicPr>
          <p:cNvPr id="74" name="Picture 9" descr=""/>
          <p:cNvPicPr/>
          <p:nvPr/>
        </p:nvPicPr>
        <p:blipFill>
          <a:blip r:embed="rId7"/>
          <a:stretch/>
        </p:blipFill>
        <p:spPr>
          <a:xfrm>
            <a:off x="1000080" y="4280040"/>
            <a:ext cx="2657520" cy="2139840"/>
          </a:xfrm>
          <a:prstGeom prst="rect">
            <a:avLst/>
          </a:prstGeom>
          <a:ln>
            <a:noFill/>
          </a:ln>
        </p:spPr>
      </p:pic>
      <p:pic>
        <p:nvPicPr>
          <p:cNvPr id="75" name="Picture 10" descr=""/>
          <p:cNvPicPr/>
          <p:nvPr/>
        </p:nvPicPr>
        <p:blipFill>
          <a:blip r:embed="rId8"/>
          <a:stretch/>
        </p:blipFill>
        <p:spPr>
          <a:xfrm>
            <a:off x="3657600" y="3124080"/>
            <a:ext cx="2220840" cy="1481400"/>
          </a:xfrm>
          <a:prstGeom prst="rect">
            <a:avLst/>
          </a:prstGeom>
          <a:ln>
            <a:noFill/>
          </a:ln>
        </p:spPr>
      </p:pic>
      <p:pic>
        <p:nvPicPr>
          <p:cNvPr id="76" name="Picture 11" descr=""/>
          <p:cNvPicPr/>
          <p:nvPr/>
        </p:nvPicPr>
        <p:blipFill>
          <a:blip r:embed="rId9"/>
          <a:stretch/>
        </p:blipFill>
        <p:spPr>
          <a:xfrm>
            <a:off x="936720" y="1660680"/>
            <a:ext cx="8189640" cy="4867200"/>
          </a:xfrm>
          <a:prstGeom prst="rect">
            <a:avLst/>
          </a:prstGeom>
          <a:ln>
            <a:noFill/>
          </a:ln>
        </p:spPr>
      </p:pic>
      <p:sp>
        <p:nvSpPr>
          <p:cNvPr id="77" name="CustomShape 1"/>
          <p:cNvSpPr/>
          <p:nvPr/>
        </p:nvSpPr>
        <p:spPr>
          <a:xfrm>
            <a:off x="3192480" y="6485040"/>
            <a:ext cx="2873520" cy="207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fillRef idx="0"/>
          <a:effectRef idx="0"/>
          <a:fontRef idx="minor"/>
        </p:style>
      </p:sp>
      <p:sp>
        <p:nvSpPr>
          <p:cNvPr id="78" name="CustomShape 2"/>
          <p:cNvSpPr/>
          <p:nvPr/>
        </p:nvSpPr>
        <p:spPr>
          <a:xfrm>
            <a:off x="6877080" y="6308640"/>
            <a:ext cx="212400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s-ES" sz="2000" spc="-1" strike="noStrike">
                <a:solidFill>
                  <a:srgbClr val="808080"/>
                </a:solidFill>
                <a:uFill>
                  <a:solidFill>
                    <a:srgbClr val="ffffff"/>
                  </a:solidFill>
                </a:uFill>
                <a:latin typeface="Calibri"/>
                <a:ea typeface="SimSun"/>
              </a:rPr>
              <a:t>Octubre – 2017 </a:t>
            </a:r>
            <a:endParaRPr b="0" lang="es-ES" sz="1800" spc="-1" strike="noStrike">
              <a:solidFill>
                <a:srgbClr val="ffffff"/>
              </a:solidFill>
              <a:uFill>
                <a:solidFill>
                  <a:srgbClr val="ffffff"/>
                </a:solidFill>
              </a:uFill>
              <a:latin typeface="Arial"/>
            </a:endParaRPr>
          </a:p>
        </p:txBody>
      </p:sp>
      <p:sp>
        <p:nvSpPr>
          <p:cNvPr id="79" name="CustomShape 3"/>
          <p:cNvSpPr/>
          <p:nvPr/>
        </p:nvSpPr>
        <p:spPr>
          <a:xfrm>
            <a:off x="1187280" y="260280"/>
            <a:ext cx="7812360" cy="1312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s-ES" sz="3000" spc="-1" strike="noStrike">
                <a:solidFill>
                  <a:srgbClr val="808080"/>
                </a:solidFill>
                <a:uFill>
                  <a:solidFill>
                    <a:srgbClr val="ffffff"/>
                  </a:solidFill>
                </a:uFill>
                <a:latin typeface="Calibri"/>
                <a:ea typeface="SimSun"/>
              </a:rPr>
              <a:t>Anteproyecto de</a:t>
            </a:r>
            <a:r>
              <a:rPr b="1" lang="es-ES" sz="4000" spc="-1" strike="noStrike">
                <a:solidFill>
                  <a:srgbClr val="808080"/>
                </a:solidFill>
                <a:uFill>
                  <a:solidFill>
                    <a:srgbClr val="ffffff"/>
                  </a:solidFill>
                </a:uFill>
                <a:latin typeface="Calibri"/>
                <a:ea typeface="SimSun"/>
              </a:rPr>
              <a:t> LEY DE AGRICULTURA Y GANADERÍA DE ANDALUCÍA</a:t>
            </a:r>
            <a:endParaRPr b="0" lang="es-ES" sz="1800" spc="-1" strike="noStrike">
              <a:solidFill>
                <a:srgbClr val="ffffff"/>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4977A46B-FC25-48A1-8B9A-75A5CCB551B7}"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43"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VII: Producción agrícola, ganadera y agroindustrial</a:t>
            </a:r>
            <a:endParaRPr b="0" lang="es-ES" sz="1800" spc="-1" strike="noStrike">
              <a:solidFill>
                <a:srgbClr val="ffffff"/>
              </a:solidFill>
              <a:uFill>
                <a:solidFill>
                  <a:srgbClr val="ffffff"/>
                </a:solidFill>
              </a:uFill>
              <a:latin typeface="Arial"/>
            </a:endParaRPr>
          </a:p>
        </p:txBody>
      </p:sp>
      <p:sp>
        <p:nvSpPr>
          <p:cNvPr id="144" name="CustomShape 3"/>
          <p:cNvSpPr/>
          <p:nvPr/>
        </p:nvSpPr>
        <p:spPr>
          <a:xfrm>
            <a:off x="1116000" y="112536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crea una </a:t>
            </a:r>
            <a:r>
              <a:rPr b="1" lang="es-ES" sz="1900" spc="-1" strike="noStrike">
                <a:solidFill>
                  <a:srgbClr val="006600"/>
                </a:solidFill>
                <a:uFill>
                  <a:solidFill>
                    <a:srgbClr val="ffffff"/>
                  </a:solidFill>
                </a:uFill>
                <a:latin typeface="Arial"/>
                <a:ea typeface="SimSun"/>
              </a:rPr>
              <a:t>Red de Vigilancia Epidemiológica</a:t>
            </a:r>
            <a:r>
              <a:rPr b="0" lang="es-ES" sz="1900" spc="-1" strike="noStrike">
                <a:solidFill>
                  <a:srgbClr val="006600"/>
                </a:solidFill>
                <a:uFill>
                  <a:solidFill>
                    <a:srgbClr val="ffffff"/>
                  </a:solidFill>
                </a:uFill>
                <a:latin typeface="Arial"/>
                <a:ea typeface="SimSun"/>
              </a:rPr>
              <a:t> de las enfermedades ganaderas que afecten a la salud pública o la sanidad animal.</a:t>
            </a:r>
            <a:endParaRPr b="0" lang="es-ES" sz="1800" spc="-1" strike="noStrike">
              <a:solidFill>
                <a:srgbClr val="ffffff"/>
              </a:solidFill>
              <a:uFill>
                <a:solidFill>
                  <a:srgbClr val="ffffff"/>
                </a:solidFill>
              </a:uFill>
              <a:latin typeface="Arial"/>
            </a:endParaRPr>
          </a:p>
        </p:txBody>
      </p:sp>
      <p:sp>
        <p:nvSpPr>
          <p:cNvPr id="145" name="CustomShape 4"/>
          <p:cNvSpPr/>
          <p:nvPr/>
        </p:nvSpPr>
        <p:spPr>
          <a:xfrm>
            <a:off x="1128600" y="256536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En la </a:t>
            </a:r>
            <a:r>
              <a:rPr b="1" lang="es-ES" sz="1900" spc="-1" strike="noStrike">
                <a:solidFill>
                  <a:srgbClr val="006600"/>
                </a:solidFill>
                <a:uFill>
                  <a:solidFill>
                    <a:srgbClr val="ffffff"/>
                  </a:solidFill>
                </a:uFill>
                <a:latin typeface="Arial"/>
                <a:ea typeface="SimSun"/>
              </a:rPr>
              <a:t>ganadería extensiva </a:t>
            </a:r>
            <a:r>
              <a:rPr b="0" lang="es-ES" sz="1900" spc="-1" strike="noStrike">
                <a:solidFill>
                  <a:srgbClr val="006600"/>
                </a:solidFill>
                <a:uFill>
                  <a:solidFill>
                    <a:srgbClr val="ffffff"/>
                  </a:solidFill>
                </a:uFill>
                <a:latin typeface="Arial"/>
                <a:ea typeface="SimSun"/>
              </a:rPr>
              <a:t>se fomentará un mayor grado de autosuficiencia alimentaria: mejor aprovechamiento de los </a:t>
            </a:r>
            <a:r>
              <a:rPr b="1" lang="es-ES" sz="1900" spc="-1" strike="noStrike">
                <a:solidFill>
                  <a:srgbClr val="006600"/>
                </a:solidFill>
                <a:uFill>
                  <a:solidFill>
                    <a:srgbClr val="ffffff"/>
                  </a:solidFill>
                </a:uFill>
                <a:latin typeface="Arial"/>
                <a:ea typeface="SimSun"/>
              </a:rPr>
              <a:t>recursos naturales</a:t>
            </a:r>
            <a:r>
              <a:rPr b="0" lang="es-ES" sz="1900" spc="-1" strike="noStrike">
                <a:solidFill>
                  <a:srgbClr val="006600"/>
                </a:solidFill>
                <a:uFill>
                  <a:solidFill>
                    <a:srgbClr val="ffffff"/>
                  </a:solidFill>
                </a:uFill>
                <a:latin typeface="Arial"/>
                <a:ea typeface="SimSun"/>
              </a:rPr>
              <a:t>, fomento de </a:t>
            </a:r>
            <a:r>
              <a:rPr b="1" lang="es-ES" sz="1900" spc="-1" strike="noStrike">
                <a:solidFill>
                  <a:srgbClr val="006600"/>
                </a:solidFill>
                <a:uFill>
                  <a:solidFill>
                    <a:srgbClr val="ffffff"/>
                  </a:solidFill>
                </a:uFill>
                <a:latin typeface="Arial"/>
                <a:ea typeface="SimSun"/>
              </a:rPr>
              <a:t>cultivos proteicos y forrajeros</a:t>
            </a:r>
            <a:r>
              <a:rPr b="0" lang="es-ES" sz="19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146" name="CustomShape 5"/>
          <p:cNvSpPr/>
          <p:nvPr/>
        </p:nvSpPr>
        <p:spPr>
          <a:xfrm>
            <a:off x="1130400" y="353628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Conservación de </a:t>
            </a:r>
            <a:r>
              <a:rPr b="1" lang="es-ES" sz="1900" spc="-1" strike="noStrike">
                <a:solidFill>
                  <a:srgbClr val="006600"/>
                </a:solidFill>
                <a:uFill>
                  <a:solidFill>
                    <a:srgbClr val="ffffff"/>
                  </a:solidFill>
                </a:uFill>
                <a:latin typeface="Arial"/>
                <a:ea typeface="SimSun"/>
              </a:rPr>
              <a:t>recursos genéticos</a:t>
            </a:r>
            <a:r>
              <a:rPr b="0" lang="es-ES" sz="1900" spc="-1" strike="noStrike">
                <a:solidFill>
                  <a:srgbClr val="006600"/>
                </a:solidFill>
                <a:uFill>
                  <a:solidFill>
                    <a:srgbClr val="ffffff"/>
                  </a:solidFill>
                </a:uFill>
                <a:latin typeface="Arial"/>
                <a:ea typeface="SimSun"/>
              </a:rPr>
              <a:t> (mejorar variedades locales e incluirlas en proyectos de investigación, bancos de semillas, razas autóctonas, fauna polinizadora…).</a:t>
            </a:r>
            <a:endParaRPr b="0" lang="es-ES" sz="1800" spc="-1" strike="noStrike">
              <a:solidFill>
                <a:srgbClr val="ffffff"/>
              </a:solidFill>
              <a:uFill>
                <a:solidFill>
                  <a:srgbClr val="ffffff"/>
                </a:solidFill>
              </a:uFill>
              <a:latin typeface="Arial"/>
            </a:endParaRPr>
          </a:p>
        </p:txBody>
      </p:sp>
      <p:sp>
        <p:nvSpPr>
          <p:cNvPr id="147" name="CustomShape 6"/>
          <p:cNvSpPr/>
          <p:nvPr/>
        </p:nvSpPr>
        <p:spPr>
          <a:xfrm>
            <a:off x="1116000" y="184464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establecen </a:t>
            </a:r>
            <a:r>
              <a:rPr b="1" lang="es-ES" sz="1900" spc="-1" strike="noStrike">
                <a:solidFill>
                  <a:srgbClr val="006600"/>
                </a:solidFill>
                <a:uFill>
                  <a:solidFill>
                    <a:srgbClr val="ffffff"/>
                  </a:solidFill>
                </a:uFill>
                <a:latin typeface="Arial"/>
                <a:ea typeface="SimSun"/>
              </a:rPr>
              <a:t>mecanismos para la actuación urgente en casos de emergencia</a:t>
            </a:r>
            <a:r>
              <a:rPr b="0" lang="es-ES" sz="19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(compra de vacunas o kits de diagnóstico).</a:t>
            </a:r>
            <a:endParaRPr b="0" lang="es-ES" sz="1800" spc="-1" strike="noStrike">
              <a:solidFill>
                <a:srgbClr val="ffffff"/>
              </a:solidFill>
              <a:uFill>
                <a:solidFill>
                  <a:srgbClr val="ffffff"/>
                </a:solidFill>
              </a:uFill>
              <a:latin typeface="Arial"/>
            </a:endParaRPr>
          </a:p>
        </p:txBody>
      </p:sp>
      <p:sp>
        <p:nvSpPr>
          <p:cNvPr id="148" name="CustomShape 7"/>
          <p:cNvSpPr/>
          <p:nvPr/>
        </p:nvSpPr>
        <p:spPr>
          <a:xfrm>
            <a:off x="1128600" y="551700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Desarrollo tecnológico </a:t>
            </a:r>
            <a:r>
              <a:rPr b="0" lang="es-ES" sz="1900" spc="-1" strike="noStrike">
                <a:solidFill>
                  <a:srgbClr val="006600"/>
                </a:solidFill>
                <a:uFill>
                  <a:solidFill>
                    <a:srgbClr val="ffffff"/>
                  </a:solidFill>
                </a:uFill>
                <a:latin typeface="Arial"/>
                <a:ea typeface="SimSun"/>
              </a:rPr>
              <a:t>y su aplicación en la mejora de explotaciones e industrias (trazabilidad, análisis de datos, modelos, etc.).</a:t>
            </a:r>
            <a:endParaRPr b="0" lang="es-ES" sz="1800" spc="-1" strike="noStrike">
              <a:solidFill>
                <a:srgbClr val="ffffff"/>
              </a:solidFill>
              <a:uFill>
                <a:solidFill>
                  <a:srgbClr val="ffffff"/>
                </a:solidFill>
              </a:uFill>
              <a:latin typeface="Arial"/>
            </a:endParaRPr>
          </a:p>
        </p:txBody>
      </p:sp>
      <p:sp>
        <p:nvSpPr>
          <p:cNvPr id="149" name="CustomShape 8"/>
          <p:cNvSpPr/>
          <p:nvPr/>
        </p:nvSpPr>
        <p:spPr>
          <a:xfrm>
            <a:off x="1128600" y="452556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Fomento de eficiencia energética, </a:t>
            </a:r>
            <a:r>
              <a:rPr b="0" lang="es-ES" sz="1900" spc="-1" strike="noStrike">
                <a:solidFill>
                  <a:srgbClr val="006600"/>
                </a:solidFill>
                <a:uFill>
                  <a:solidFill>
                    <a:srgbClr val="ffffff"/>
                  </a:solidFill>
                </a:uFill>
                <a:latin typeface="Arial"/>
                <a:ea typeface="SimSun"/>
              </a:rPr>
              <a:t>optimización de la </a:t>
            </a:r>
            <a:r>
              <a:rPr b="1" lang="es-ES" sz="1900" spc="-1" strike="noStrike">
                <a:solidFill>
                  <a:srgbClr val="006600"/>
                </a:solidFill>
                <a:uFill>
                  <a:solidFill>
                    <a:srgbClr val="ffffff"/>
                  </a:solidFill>
                </a:uFill>
                <a:latin typeface="Arial"/>
                <a:ea typeface="SimSun"/>
              </a:rPr>
              <a:t>gestión de restos vegetales, subproductos y residuos agrarios y agroalimentarios.</a:t>
            </a:r>
            <a:endParaRPr b="0" lang="es-ES" sz="1800" spc="-1" strike="noStrike">
              <a:solidFill>
                <a:srgbClr val="ffffff"/>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E9BFB237-8E9E-4424-AF62-7F09C4CA27DA}"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51"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VIII: Prevención y gestión de riesgos</a:t>
            </a:r>
            <a:endParaRPr b="0" lang="es-ES" sz="1800" spc="-1" strike="noStrike">
              <a:solidFill>
                <a:srgbClr val="ffffff"/>
              </a:solidFill>
              <a:uFill>
                <a:solidFill>
                  <a:srgbClr val="ffffff"/>
                </a:solidFill>
              </a:uFill>
              <a:latin typeface="Arial"/>
            </a:endParaRPr>
          </a:p>
        </p:txBody>
      </p:sp>
      <p:sp>
        <p:nvSpPr>
          <p:cNvPr id="152" name="CustomShape 3"/>
          <p:cNvSpPr/>
          <p:nvPr/>
        </p:nvSpPr>
        <p:spPr>
          <a:xfrm>
            <a:off x="1116000" y="112536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establecen las condiciones para declarar </a:t>
            </a:r>
            <a:r>
              <a:rPr b="1" lang="es-ES" sz="1900" spc="-1" strike="noStrike">
                <a:solidFill>
                  <a:srgbClr val="006600"/>
                </a:solidFill>
                <a:uFill>
                  <a:solidFill>
                    <a:srgbClr val="ffffff"/>
                  </a:solidFill>
                </a:uFill>
                <a:latin typeface="Arial"/>
                <a:ea typeface="SimSun"/>
              </a:rPr>
              <a:t>zonas afectadas por catástrofes </a:t>
            </a:r>
            <a:r>
              <a:rPr b="0" lang="es-ES" sz="1900" spc="-1" strike="noStrike">
                <a:solidFill>
                  <a:srgbClr val="006600"/>
                </a:solidFill>
                <a:uFill>
                  <a:solidFill>
                    <a:srgbClr val="ffffff"/>
                  </a:solidFill>
                </a:uFill>
                <a:latin typeface="Arial"/>
                <a:ea typeface="SimSun"/>
              </a:rPr>
              <a:t>y posibles medidas paliativas.</a:t>
            </a:r>
            <a:endParaRPr b="0" lang="es-ES" sz="1800" spc="-1" strike="noStrike">
              <a:solidFill>
                <a:srgbClr val="ffffff"/>
              </a:solidFill>
              <a:uFill>
                <a:solidFill>
                  <a:srgbClr val="ffffff"/>
                </a:solidFill>
              </a:uFill>
              <a:latin typeface="Arial"/>
            </a:endParaRPr>
          </a:p>
        </p:txBody>
      </p:sp>
      <p:sp>
        <p:nvSpPr>
          <p:cNvPr id="153" name="CustomShape 4"/>
          <p:cNvSpPr/>
          <p:nvPr/>
        </p:nvSpPr>
        <p:spPr>
          <a:xfrm>
            <a:off x="1116000" y="2060640"/>
            <a:ext cx="7775640" cy="12049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La prioridad es siempre la prevención y el aseguramiento:</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Sistemas de alerta frente a adversidades</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Facilitar la contratación de seguros agrarios y otros mecanismos.</a:t>
            </a:r>
            <a:endParaRPr b="0" lang="es-ES" sz="1800" spc="-1" strike="noStrike">
              <a:solidFill>
                <a:srgbClr val="ffffff"/>
              </a:solidFill>
              <a:uFill>
                <a:solidFill>
                  <a:srgbClr val="ffffff"/>
                </a:solidFill>
              </a:uFill>
              <a:latin typeface="Arial"/>
            </a:endParaRPr>
          </a:p>
        </p:txBody>
      </p:sp>
      <p:sp>
        <p:nvSpPr>
          <p:cNvPr id="154" name="CustomShape 5"/>
          <p:cNvSpPr/>
          <p:nvPr/>
        </p:nvSpPr>
        <p:spPr>
          <a:xfrm>
            <a:off x="1116000" y="3594240"/>
            <a:ext cx="7775640" cy="3834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Como norma general, los daños asegurables no son indemnizables.</a:t>
            </a:r>
            <a:endParaRPr b="0" lang="es-ES" sz="1800" spc="-1" strike="noStrike">
              <a:solidFill>
                <a:srgbClr val="ffffff"/>
              </a:solidFill>
              <a:uFill>
                <a:solidFill>
                  <a:srgbClr val="ffffff"/>
                </a:solidFill>
              </a:uFill>
              <a:latin typeface="Arial"/>
            </a:endParaRPr>
          </a:p>
        </p:txBody>
      </p:sp>
      <p:pic>
        <p:nvPicPr>
          <p:cNvPr id="155" name="Picture 6" descr=""/>
          <p:cNvPicPr/>
          <p:nvPr/>
        </p:nvPicPr>
        <p:blipFill>
          <a:blip r:embed="rId1"/>
          <a:stretch/>
        </p:blipFill>
        <p:spPr>
          <a:xfrm>
            <a:off x="2254320" y="4035600"/>
            <a:ext cx="5580000" cy="27367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5B53C32C-F491-4D5A-8B12-60D1DBED616D}"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57"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IX: Seguridad y Calidad Agroalimentaria</a:t>
            </a:r>
            <a:endParaRPr b="0" lang="es-ES" sz="1800" spc="-1" strike="noStrike">
              <a:solidFill>
                <a:srgbClr val="ffffff"/>
              </a:solidFill>
              <a:uFill>
                <a:solidFill>
                  <a:srgbClr val="ffffff"/>
                </a:solidFill>
              </a:uFill>
              <a:latin typeface="Arial"/>
            </a:endParaRPr>
          </a:p>
        </p:txBody>
      </p:sp>
      <p:sp>
        <p:nvSpPr>
          <p:cNvPr id="158" name="CustomShape 3"/>
          <p:cNvSpPr/>
          <p:nvPr/>
        </p:nvSpPr>
        <p:spPr>
          <a:xfrm>
            <a:off x="1116000" y="981000"/>
            <a:ext cx="7775640" cy="10530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Los productos agroalimentarios deberán llevar un </a:t>
            </a:r>
            <a:r>
              <a:rPr b="1" lang="es-ES" sz="1700" spc="-1" strike="noStrike">
                <a:solidFill>
                  <a:srgbClr val="006600"/>
                </a:solidFill>
                <a:uFill>
                  <a:solidFill>
                    <a:srgbClr val="ffffff"/>
                  </a:solidFill>
                </a:uFill>
                <a:latin typeface="Arial"/>
                <a:ea typeface="SimSun"/>
              </a:rPr>
              <a:t>Documento de Acompañamiento </a:t>
            </a:r>
            <a:r>
              <a:rPr b="0" lang="es-ES" sz="1700" spc="-1" strike="noStrike">
                <a:solidFill>
                  <a:srgbClr val="006600"/>
                </a:solidFill>
                <a:uFill>
                  <a:solidFill>
                    <a:srgbClr val="ffffff"/>
                  </a:solidFill>
                </a:uFill>
                <a:latin typeface="Arial"/>
                <a:ea typeface="SimSun"/>
              </a:rPr>
              <a:t>durante su transporte, emitido por las explotaciones, para facilitar su seguimiento y control de trazabilidad. De esta forma se contribuye a evitar los robos de productos y el fraude.</a:t>
            </a:r>
            <a:endParaRPr b="0" lang="es-ES" sz="1800" spc="-1" strike="noStrike">
              <a:solidFill>
                <a:srgbClr val="ffffff"/>
              </a:solidFill>
              <a:uFill>
                <a:solidFill>
                  <a:srgbClr val="ffffff"/>
                </a:solidFill>
              </a:uFill>
              <a:latin typeface="Arial"/>
            </a:endParaRPr>
          </a:p>
        </p:txBody>
      </p:sp>
      <p:sp>
        <p:nvSpPr>
          <p:cNvPr id="159" name="CustomShape 4"/>
          <p:cNvSpPr/>
          <p:nvPr/>
        </p:nvSpPr>
        <p:spPr>
          <a:xfrm>
            <a:off x="1116000" y="2143080"/>
            <a:ext cx="7775640" cy="58644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Se designarán </a:t>
            </a:r>
            <a:r>
              <a:rPr b="1" lang="es-ES" sz="1700" spc="-1" strike="noStrike">
                <a:solidFill>
                  <a:srgbClr val="006600"/>
                </a:solidFill>
                <a:uFill>
                  <a:solidFill>
                    <a:srgbClr val="ffffff"/>
                  </a:solidFill>
                </a:uFill>
                <a:latin typeface="Arial"/>
                <a:ea typeface="SimSun"/>
              </a:rPr>
              <a:t>laboratorios públicos y privados</a:t>
            </a:r>
            <a:r>
              <a:rPr b="0" lang="es-ES" sz="1700" spc="-1" strike="noStrike">
                <a:solidFill>
                  <a:srgbClr val="006600"/>
                </a:solidFill>
                <a:uFill>
                  <a:solidFill>
                    <a:srgbClr val="ffffff"/>
                  </a:solidFill>
                </a:uFill>
                <a:latin typeface="Arial"/>
                <a:ea typeface="SimSun"/>
              </a:rPr>
              <a:t> para formar parte de la </a:t>
            </a:r>
            <a:r>
              <a:rPr b="1" lang="es-ES" sz="1700" spc="-1" strike="noStrike">
                <a:solidFill>
                  <a:srgbClr val="006600"/>
                </a:solidFill>
                <a:uFill>
                  <a:solidFill>
                    <a:srgbClr val="ffffff"/>
                  </a:solidFill>
                </a:uFill>
                <a:latin typeface="Arial"/>
                <a:ea typeface="SimSun"/>
              </a:rPr>
              <a:t>Red de Laboratorios de Control Oficial</a:t>
            </a:r>
            <a:r>
              <a:rPr b="0" lang="es-ES" sz="17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160" name="CustomShape 5"/>
          <p:cNvSpPr/>
          <p:nvPr/>
        </p:nvSpPr>
        <p:spPr>
          <a:xfrm>
            <a:off x="1116000" y="2862360"/>
            <a:ext cx="7775640" cy="58644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Se desarrollará un </a:t>
            </a:r>
            <a:r>
              <a:rPr b="1" lang="es-ES" sz="1700" spc="-1" strike="noStrike">
                <a:solidFill>
                  <a:srgbClr val="006600"/>
                </a:solidFill>
                <a:uFill>
                  <a:solidFill>
                    <a:srgbClr val="ffffff"/>
                  </a:solidFill>
                </a:uFill>
                <a:latin typeface="Arial"/>
                <a:ea typeface="SimSun"/>
              </a:rPr>
              <a:t>Plan de Calidad de la Cadena Agroalimentaria para Andalucía</a:t>
            </a:r>
            <a:r>
              <a:rPr b="0" lang="es-ES" sz="1700" spc="-1" strike="noStrike">
                <a:solidFill>
                  <a:srgbClr val="006600"/>
                </a:solidFill>
                <a:uFill>
                  <a:solidFill>
                    <a:srgbClr val="ffffff"/>
                  </a:solidFill>
                </a:uFill>
                <a:latin typeface="Arial"/>
                <a:ea typeface="SimSun"/>
              </a:rPr>
              <a:t>. </a:t>
            </a:r>
            <a:endParaRPr b="0" lang="es-ES" sz="1800" spc="-1" strike="noStrike">
              <a:solidFill>
                <a:srgbClr val="ffffff"/>
              </a:solidFill>
              <a:uFill>
                <a:solidFill>
                  <a:srgbClr val="ffffff"/>
                </a:solidFill>
              </a:uFill>
              <a:latin typeface="Arial"/>
            </a:endParaRPr>
          </a:p>
        </p:txBody>
      </p:sp>
      <p:sp>
        <p:nvSpPr>
          <p:cNvPr id="161" name="CustomShape 6"/>
          <p:cNvSpPr/>
          <p:nvPr/>
        </p:nvSpPr>
        <p:spPr>
          <a:xfrm>
            <a:off x="1116000" y="3548160"/>
            <a:ext cx="7775640" cy="19033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Los </a:t>
            </a:r>
            <a:r>
              <a:rPr b="1" lang="es-ES" sz="1700" spc="-1" strike="noStrike">
                <a:solidFill>
                  <a:srgbClr val="006600"/>
                </a:solidFill>
                <a:uFill>
                  <a:solidFill>
                    <a:srgbClr val="ffffff"/>
                  </a:solidFill>
                </a:uFill>
                <a:latin typeface="Arial"/>
                <a:ea typeface="SimSun"/>
              </a:rPr>
              <a:t>operadores</a:t>
            </a:r>
            <a:r>
              <a:rPr b="0" lang="es-ES" sz="1700" spc="-1" strike="noStrike">
                <a:solidFill>
                  <a:srgbClr val="006600"/>
                </a:solidFill>
                <a:uFill>
                  <a:solidFill>
                    <a:srgbClr val="ffffff"/>
                  </a:solidFill>
                </a:uFill>
                <a:latin typeface="Arial"/>
                <a:ea typeface="SimSun"/>
              </a:rPr>
              <a:t> (productores, transformadores y comercializadores) también deberán </a:t>
            </a:r>
            <a:r>
              <a:rPr b="1" lang="es-ES" sz="1700" spc="-1" strike="noStrike">
                <a:solidFill>
                  <a:srgbClr val="006600"/>
                </a:solidFill>
                <a:uFill>
                  <a:solidFill>
                    <a:srgbClr val="ffffff"/>
                  </a:solidFill>
                </a:uFill>
                <a:latin typeface="Arial"/>
                <a:ea typeface="SimSun"/>
              </a:rPr>
              <a:t>informar</a:t>
            </a:r>
            <a:r>
              <a:rPr b="0" lang="es-ES" sz="1700" spc="-1" strike="noStrike">
                <a:solidFill>
                  <a:srgbClr val="006600"/>
                </a:solidFill>
                <a:uFill>
                  <a:solidFill>
                    <a:srgbClr val="ffffff"/>
                  </a:solidFill>
                </a:uFill>
                <a:latin typeface="Arial"/>
                <a:ea typeface="SimSun"/>
              </a:rPr>
              <a:t> a la Administración con respecto a aquellos elementos, materias y productos que comercialicen que, a su juicio, </a:t>
            </a:r>
            <a:r>
              <a:rPr b="1" lang="es-ES" sz="1700" spc="-1" strike="noStrike">
                <a:solidFill>
                  <a:srgbClr val="006600"/>
                </a:solidFill>
                <a:uFill>
                  <a:solidFill>
                    <a:srgbClr val="ffffff"/>
                  </a:solidFill>
                </a:uFill>
                <a:latin typeface="Arial"/>
                <a:ea typeface="SimSun"/>
              </a:rPr>
              <a:t>no cumplan con la legislación vigente </a:t>
            </a:r>
            <a:r>
              <a:rPr b="0" lang="es-ES" sz="1700" spc="-1" strike="noStrike">
                <a:solidFill>
                  <a:srgbClr val="006600"/>
                </a:solidFill>
                <a:uFill>
                  <a:solidFill>
                    <a:srgbClr val="ffffff"/>
                  </a:solidFill>
                </a:uFill>
                <a:latin typeface="Arial"/>
                <a:ea typeface="SimSun"/>
              </a:rPr>
              <a:t>en materia de calidad y evaluación de la conformidad.</a:t>
            </a:r>
            <a:endParaRPr b="0" lang="es-ES" sz="1800" spc="-1" strike="noStrike">
              <a:solidFill>
                <a:srgbClr val="ffffff"/>
              </a:solidFill>
              <a:uFill>
                <a:solidFill>
                  <a:srgbClr val="ffffff"/>
                </a:solidFill>
              </a:uFill>
              <a:latin typeface="Arial"/>
            </a:endParaRPr>
          </a:p>
          <a:p>
            <a:pPr algn="just">
              <a:lnSpc>
                <a:spcPct val="90000"/>
              </a:lnSpc>
            </a:pPr>
            <a:r>
              <a:rPr b="0" lang="es-ES" sz="1700" spc="-1" strike="noStrike">
                <a:solidFill>
                  <a:srgbClr val="006600"/>
                </a:solidFill>
                <a:uFill>
                  <a:solidFill>
                    <a:srgbClr val="ffffff"/>
                  </a:solidFill>
                </a:uFill>
                <a:latin typeface="Arial"/>
                <a:ea typeface="SimSun"/>
              </a:rPr>
              <a:t>Cuando el </a:t>
            </a:r>
            <a:r>
              <a:rPr b="1" lang="es-ES" sz="1700" spc="-1" strike="noStrike">
                <a:solidFill>
                  <a:srgbClr val="006600"/>
                </a:solidFill>
                <a:uFill>
                  <a:solidFill>
                    <a:srgbClr val="ffffff"/>
                  </a:solidFill>
                </a:uFill>
                <a:latin typeface="Arial"/>
                <a:ea typeface="SimSun"/>
              </a:rPr>
              <a:t>producto </a:t>
            </a:r>
            <a:r>
              <a:rPr b="0" lang="es-ES" sz="1700" spc="-1" strike="noStrike">
                <a:solidFill>
                  <a:srgbClr val="006600"/>
                </a:solidFill>
                <a:uFill>
                  <a:solidFill>
                    <a:srgbClr val="ffffff"/>
                  </a:solidFill>
                </a:uFill>
                <a:latin typeface="Arial"/>
                <a:ea typeface="SimSun"/>
              </a:rPr>
              <a:t>de que se trate </a:t>
            </a:r>
            <a:r>
              <a:rPr b="1" lang="es-ES" sz="1700" spc="-1" strike="noStrike">
                <a:solidFill>
                  <a:srgbClr val="006600"/>
                </a:solidFill>
                <a:uFill>
                  <a:solidFill>
                    <a:srgbClr val="ffffff"/>
                  </a:solidFill>
                </a:uFill>
                <a:latin typeface="Arial"/>
                <a:ea typeface="SimSun"/>
              </a:rPr>
              <a:t>no reúna las condiciones </a:t>
            </a:r>
            <a:r>
              <a:rPr b="0" lang="es-ES" sz="1700" spc="-1" strike="noStrike">
                <a:solidFill>
                  <a:srgbClr val="006600"/>
                </a:solidFill>
                <a:uFill>
                  <a:solidFill>
                    <a:srgbClr val="ffffff"/>
                  </a:solidFill>
                </a:uFill>
                <a:latin typeface="Arial"/>
                <a:ea typeface="SimSun"/>
              </a:rPr>
              <a:t>para utilizarse ni comercializarse, y no sea susceptible de regularización, deberá ser </a:t>
            </a:r>
            <a:r>
              <a:rPr b="1" lang="es-ES" sz="1700" spc="-1" strike="noStrike">
                <a:solidFill>
                  <a:srgbClr val="006600"/>
                </a:solidFill>
                <a:uFill>
                  <a:solidFill>
                    <a:srgbClr val="ffffff"/>
                  </a:solidFill>
                </a:uFill>
                <a:latin typeface="Arial"/>
                <a:ea typeface="SimSun"/>
              </a:rPr>
              <a:t>retirado del circuito de la cadena alimentaria por los propios operadores</a:t>
            </a:r>
            <a:r>
              <a:rPr b="0" lang="es-ES" sz="17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pic>
        <p:nvPicPr>
          <p:cNvPr id="162" name="Picture 8" descr=""/>
          <p:cNvPicPr/>
          <p:nvPr/>
        </p:nvPicPr>
        <p:blipFill>
          <a:blip r:embed="rId1"/>
          <a:stretch/>
        </p:blipFill>
        <p:spPr>
          <a:xfrm>
            <a:off x="2124000" y="5581800"/>
            <a:ext cx="1763640" cy="1174680"/>
          </a:xfrm>
          <a:prstGeom prst="rect">
            <a:avLst/>
          </a:prstGeom>
          <a:ln>
            <a:noFill/>
          </a:ln>
        </p:spPr>
      </p:pic>
      <p:pic>
        <p:nvPicPr>
          <p:cNvPr id="163" name="Picture 9" descr=""/>
          <p:cNvPicPr/>
          <p:nvPr/>
        </p:nvPicPr>
        <p:blipFill>
          <a:blip r:embed="rId2"/>
          <a:stretch/>
        </p:blipFill>
        <p:spPr>
          <a:xfrm>
            <a:off x="3852720" y="5572080"/>
            <a:ext cx="1795680" cy="1195560"/>
          </a:xfrm>
          <a:prstGeom prst="rect">
            <a:avLst/>
          </a:prstGeom>
          <a:ln>
            <a:noFill/>
          </a:ln>
        </p:spPr>
      </p:pic>
      <p:pic>
        <p:nvPicPr>
          <p:cNvPr id="164" name="Picture 10" descr=""/>
          <p:cNvPicPr/>
          <p:nvPr/>
        </p:nvPicPr>
        <p:blipFill>
          <a:blip r:embed="rId3"/>
          <a:stretch/>
        </p:blipFill>
        <p:spPr>
          <a:xfrm>
            <a:off x="5653080" y="5576760"/>
            <a:ext cx="1731960" cy="11509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F171D149-22CF-4253-86C1-1AC43C4692D9}"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66"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X: Comercialización y cadena alimentaria</a:t>
            </a:r>
            <a:endParaRPr b="0" lang="es-ES" sz="1800" spc="-1" strike="noStrike">
              <a:solidFill>
                <a:srgbClr val="ffffff"/>
              </a:solidFill>
              <a:uFill>
                <a:solidFill>
                  <a:srgbClr val="ffffff"/>
                </a:solidFill>
              </a:uFill>
              <a:latin typeface="Arial"/>
            </a:endParaRPr>
          </a:p>
        </p:txBody>
      </p:sp>
      <p:sp>
        <p:nvSpPr>
          <p:cNvPr id="167" name="CustomShape 3"/>
          <p:cNvSpPr/>
          <p:nvPr/>
        </p:nvSpPr>
        <p:spPr>
          <a:xfrm>
            <a:off x="1116000" y="907920"/>
            <a:ext cx="7775640" cy="11080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800" spc="-1" strike="noStrike">
                <a:solidFill>
                  <a:srgbClr val="006600"/>
                </a:solidFill>
                <a:uFill>
                  <a:solidFill>
                    <a:srgbClr val="ffffff"/>
                  </a:solidFill>
                </a:uFill>
                <a:latin typeface="Arial"/>
                <a:ea typeface="SimSun"/>
              </a:rPr>
              <a:t>Impulso a la promoción agroalimentaria</a:t>
            </a:r>
            <a:r>
              <a:rPr b="0" lang="es-ES" sz="1800" spc="-1" strike="noStrike">
                <a:solidFill>
                  <a:srgbClr val="006600"/>
                </a:solidFill>
                <a:uFill>
                  <a:solidFill>
                    <a:srgbClr val="ffffff"/>
                  </a:solidFill>
                </a:uFill>
                <a:latin typeface="Arial"/>
                <a:ea typeface="SimSun"/>
              </a:rPr>
              <a:t>: productos de calidad, canales cortos y mercados locales, productos de temporada, comercialización conjunta, mercados exteriores, alimentos ecológicos y valores de la </a:t>
            </a:r>
            <a:r>
              <a:rPr b="1" lang="es-ES" sz="1800" spc="-1" strike="noStrike">
                <a:solidFill>
                  <a:srgbClr val="006600"/>
                </a:solidFill>
                <a:uFill>
                  <a:solidFill>
                    <a:srgbClr val="ffffff"/>
                  </a:solidFill>
                </a:uFill>
                <a:latin typeface="Arial"/>
                <a:ea typeface="SimSun"/>
              </a:rPr>
              <a:t>Dieta Mediterránea</a:t>
            </a:r>
            <a:r>
              <a:rPr b="0" lang="es-ES" sz="18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168" name="CustomShape 4"/>
          <p:cNvSpPr/>
          <p:nvPr/>
        </p:nvSpPr>
        <p:spPr>
          <a:xfrm>
            <a:off x="1116000" y="2114640"/>
            <a:ext cx="7775640" cy="6148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800" spc="-1" strike="noStrike">
                <a:solidFill>
                  <a:srgbClr val="006600"/>
                </a:solidFill>
                <a:uFill>
                  <a:solidFill>
                    <a:srgbClr val="ffffff"/>
                  </a:solidFill>
                </a:uFill>
                <a:latin typeface="Arial"/>
                <a:ea typeface="SimSun"/>
              </a:rPr>
              <a:t>Se crea la </a:t>
            </a:r>
            <a:r>
              <a:rPr b="1" lang="es-ES" sz="1800" spc="-1" strike="noStrike">
                <a:solidFill>
                  <a:srgbClr val="006600"/>
                </a:solidFill>
                <a:uFill>
                  <a:solidFill>
                    <a:srgbClr val="ffffff"/>
                  </a:solidFill>
                </a:uFill>
                <a:latin typeface="Arial"/>
                <a:ea typeface="SimSun"/>
              </a:rPr>
              <a:t>Comisión para la Internacionalización del Sector Agroalimentario</a:t>
            </a:r>
            <a:r>
              <a:rPr b="0" lang="es-ES" sz="18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169" name="CustomShape 5"/>
          <p:cNvSpPr/>
          <p:nvPr/>
        </p:nvSpPr>
        <p:spPr>
          <a:xfrm>
            <a:off x="1116000" y="2781360"/>
            <a:ext cx="7775640" cy="1354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800" spc="-1" strike="noStrike">
                <a:solidFill>
                  <a:srgbClr val="006600"/>
                </a:solidFill>
                <a:uFill>
                  <a:solidFill>
                    <a:srgbClr val="ffffff"/>
                  </a:solidFill>
                </a:uFill>
                <a:latin typeface="Arial"/>
                <a:ea typeface="SimSun"/>
              </a:rPr>
              <a:t>Se crea el </a:t>
            </a:r>
            <a:r>
              <a:rPr b="1" lang="es-ES" sz="1800" spc="-1" strike="noStrike">
                <a:solidFill>
                  <a:srgbClr val="006600"/>
                </a:solidFill>
                <a:uFill>
                  <a:solidFill>
                    <a:srgbClr val="ffffff"/>
                  </a:solidFill>
                </a:uFill>
                <a:latin typeface="Arial"/>
                <a:ea typeface="SimSun"/>
              </a:rPr>
              <a:t>Foro Andaluz de la Cadena Alimentaria</a:t>
            </a:r>
            <a:r>
              <a:rPr b="0" lang="es-ES" sz="1800" spc="-1" strike="noStrike">
                <a:solidFill>
                  <a:srgbClr val="006600"/>
                </a:solidFill>
                <a:uFill>
                  <a:solidFill>
                    <a:srgbClr val="ffffff"/>
                  </a:solidFill>
                </a:uFill>
                <a:latin typeface="Arial"/>
                <a:ea typeface="SimSun"/>
              </a:rPr>
              <a:t>, como foro de estudio, seguimiento y cooperación entre los diferentes eslabones de cadena, y el </a:t>
            </a:r>
            <a:r>
              <a:rPr b="1" lang="es-ES" sz="1800" spc="-1" strike="noStrike">
                <a:solidFill>
                  <a:srgbClr val="006600"/>
                </a:solidFill>
                <a:uFill>
                  <a:solidFill>
                    <a:srgbClr val="ffffff"/>
                  </a:solidFill>
                </a:uFill>
                <a:latin typeface="Arial"/>
                <a:ea typeface="SimSun"/>
              </a:rPr>
              <a:t>Observatorio Andaluz de Precios de la Cadena Alimentaria</a:t>
            </a:r>
            <a:r>
              <a:rPr b="0" lang="es-ES" sz="1800" spc="-1" strike="noStrike">
                <a:solidFill>
                  <a:srgbClr val="006600"/>
                </a:solidFill>
                <a:uFill>
                  <a:solidFill>
                    <a:srgbClr val="ffffff"/>
                  </a:solidFill>
                </a:uFill>
                <a:latin typeface="Arial"/>
                <a:ea typeface="SimSun"/>
              </a:rPr>
              <a:t>, con funciones de análisis y seguimiento de precios y márgenes.</a:t>
            </a:r>
            <a:endParaRPr b="0" lang="es-ES" sz="1800" spc="-1" strike="noStrike">
              <a:solidFill>
                <a:srgbClr val="ffffff"/>
              </a:solidFill>
              <a:uFill>
                <a:solidFill>
                  <a:srgbClr val="ffffff"/>
                </a:solidFill>
              </a:uFill>
              <a:latin typeface="Arial"/>
            </a:endParaRPr>
          </a:p>
        </p:txBody>
      </p:sp>
      <p:sp>
        <p:nvSpPr>
          <p:cNvPr id="170" name="CustomShape 6"/>
          <p:cNvSpPr/>
          <p:nvPr/>
        </p:nvSpPr>
        <p:spPr>
          <a:xfrm>
            <a:off x="1116000" y="4205160"/>
            <a:ext cx="7775640" cy="6148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800" spc="-1" strike="noStrike">
                <a:solidFill>
                  <a:srgbClr val="006600"/>
                </a:solidFill>
                <a:uFill>
                  <a:solidFill>
                    <a:srgbClr val="ffffff"/>
                  </a:solidFill>
                </a:uFill>
                <a:latin typeface="Arial"/>
                <a:ea typeface="SimSun"/>
              </a:rPr>
              <a:t>Se incluye un apartado de </a:t>
            </a:r>
            <a:r>
              <a:rPr b="1" lang="es-ES" sz="1800" spc="-1" strike="noStrike">
                <a:solidFill>
                  <a:srgbClr val="006600"/>
                </a:solidFill>
                <a:uFill>
                  <a:solidFill>
                    <a:srgbClr val="ffffff"/>
                  </a:solidFill>
                </a:uFill>
                <a:latin typeface="Arial"/>
                <a:ea typeface="SimSun"/>
              </a:rPr>
              <a:t>arbitraje y mediación</a:t>
            </a:r>
            <a:r>
              <a:rPr b="0" lang="es-ES" sz="1800" spc="-1" strike="noStrike">
                <a:solidFill>
                  <a:srgbClr val="006600"/>
                </a:solidFill>
                <a:uFill>
                  <a:solidFill>
                    <a:srgbClr val="ffffff"/>
                  </a:solidFill>
                </a:uFill>
                <a:latin typeface="Arial"/>
                <a:ea typeface="SimSun"/>
              </a:rPr>
              <a:t>, para resolver conflictos de manera más ágil, fuera del ámbito judicial.</a:t>
            </a:r>
            <a:endParaRPr b="0" lang="es-ES" sz="1800" spc="-1" strike="noStrike">
              <a:solidFill>
                <a:srgbClr val="ffffff"/>
              </a:solidFill>
              <a:uFill>
                <a:solidFill>
                  <a:srgbClr val="ffffff"/>
                </a:solidFill>
              </a:uFill>
              <a:latin typeface="Arial"/>
            </a:endParaRPr>
          </a:p>
        </p:txBody>
      </p:sp>
      <p:sp>
        <p:nvSpPr>
          <p:cNvPr id="171" name="CustomShape 7"/>
          <p:cNvSpPr/>
          <p:nvPr/>
        </p:nvSpPr>
        <p:spPr>
          <a:xfrm>
            <a:off x="1116000" y="4871880"/>
            <a:ext cx="7775640" cy="3682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800" spc="-1" strike="noStrike">
                <a:solidFill>
                  <a:srgbClr val="006600"/>
                </a:solidFill>
                <a:uFill>
                  <a:solidFill>
                    <a:srgbClr val="ffffff"/>
                  </a:solidFill>
                </a:uFill>
                <a:latin typeface="Arial"/>
                <a:ea typeface="SimSun"/>
              </a:rPr>
              <a:t>Se regula la creación de </a:t>
            </a:r>
            <a:r>
              <a:rPr b="1" lang="es-ES" sz="1800" spc="-1" strike="noStrike">
                <a:solidFill>
                  <a:srgbClr val="006600"/>
                </a:solidFill>
                <a:uFill>
                  <a:solidFill>
                    <a:srgbClr val="ffffff"/>
                  </a:solidFill>
                </a:uFill>
                <a:latin typeface="Arial"/>
                <a:ea typeface="SimSun"/>
              </a:rPr>
              <a:t>contratos-tipo homologados</a:t>
            </a:r>
            <a:r>
              <a:rPr b="0" lang="es-ES" sz="18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172" name="CustomShape 8"/>
          <p:cNvSpPr/>
          <p:nvPr/>
        </p:nvSpPr>
        <p:spPr>
          <a:xfrm>
            <a:off x="1116000" y="5300640"/>
            <a:ext cx="7775640" cy="11080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800" spc="-1" strike="noStrike">
                <a:solidFill>
                  <a:srgbClr val="006600"/>
                </a:solidFill>
                <a:uFill>
                  <a:solidFill>
                    <a:srgbClr val="ffffff"/>
                  </a:solidFill>
                </a:uFill>
                <a:latin typeface="Arial"/>
                <a:ea typeface="SimSun"/>
              </a:rPr>
              <a:t>La</a:t>
            </a:r>
            <a:r>
              <a:rPr b="1" lang="es-ES" sz="1800" spc="-1" strike="noStrike">
                <a:solidFill>
                  <a:srgbClr val="006600"/>
                </a:solidFill>
                <a:uFill>
                  <a:solidFill>
                    <a:srgbClr val="ffffff"/>
                  </a:solidFill>
                </a:uFill>
                <a:latin typeface="Arial"/>
                <a:ea typeface="SimSun"/>
              </a:rPr>
              <a:t> función social</a:t>
            </a:r>
            <a:r>
              <a:rPr b="0" lang="es-ES" sz="1800" spc="-1" strike="noStrike">
                <a:solidFill>
                  <a:srgbClr val="006600"/>
                </a:solidFill>
                <a:uFill>
                  <a:solidFill>
                    <a:srgbClr val="ffffff"/>
                  </a:solidFill>
                </a:uFill>
                <a:latin typeface="Arial"/>
                <a:ea typeface="SimSun"/>
              </a:rPr>
              <a:t> </a:t>
            </a:r>
            <a:r>
              <a:rPr b="1" lang="es-ES" sz="1800" spc="-1" strike="noStrike">
                <a:solidFill>
                  <a:srgbClr val="006600"/>
                </a:solidFill>
                <a:uFill>
                  <a:solidFill>
                    <a:srgbClr val="ffffff"/>
                  </a:solidFill>
                </a:uFill>
                <a:latin typeface="Arial"/>
                <a:ea typeface="SimSun"/>
              </a:rPr>
              <a:t>de la cadena alimentaria</a:t>
            </a:r>
            <a:r>
              <a:rPr b="0" lang="es-ES" sz="1800" spc="-1" strike="noStrike">
                <a:solidFill>
                  <a:srgbClr val="006600"/>
                </a:solidFill>
                <a:uFill>
                  <a:solidFill>
                    <a:srgbClr val="ffffff"/>
                  </a:solidFill>
                </a:uFill>
                <a:latin typeface="Arial"/>
                <a:ea typeface="SimSun"/>
              </a:rPr>
              <a:t>, con la recuperación y donación de excedentes está presente en la ley, al igual que la </a:t>
            </a:r>
            <a:r>
              <a:rPr b="1" lang="es-ES" sz="1800" spc="-1" strike="noStrike">
                <a:solidFill>
                  <a:srgbClr val="006600"/>
                </a:solidFill>
                <a:uFill>
                  <a:solidFill>
                    <a:srgbClr val="ffffff"/>
                  </a:solidFill>
                </a:uFill>
                <a:latin typeface="Arial"/>
                <a:ea typeface="SimSun"/>
              </a:rPr>
              <a:t>reducción </a:t>
            </a:r>
            <a:r>
              <a:rPr b="0" lang="es-ES" sz="1800" spc="-1" strike="noStrike">
                <a:solidFill>
                  <a:srgbClr val="006600"/>
                </a:solidFill>
                <a:uFill>
                  <a:solidFill>
                    <a:srgbClr val="ffffff"/>
                  </a:solidFill>
                </a:uFill>
                <a:latin typeface="Arial"/>
                <a:ea typeface="SimSun"/>
              </a:rPr>
              <a:t>de desechos de productos alimenticios a través de planes elaborados por las industrias agroalimentarias.</a:t>
            </a:r>
            <a:endParaRPr b="0" lang="es-ES" sz="1800" spc="-1" strike="noStrike">
              <a:solidFill>
                <a:srgbClr val="ffffff"/>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89C58150-7A94-4331-B110-222957A2C0EC}"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74"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XI: Investigación, Desarrollo, Innovación y Formación</a:t>
            </a:r>
            <a:endParaRPr b="0" lang="es-ES" sz="1800" spc="-1" strike="noStrike">
              <a:solidFill>
                <a:srgbClr val="ffffff"/>
              </a:solidFill>
              <a:uFill>
                <a:solidFill>
                  <a:srgbClr val="ffffff"/>
                </a:solidFill>
              </a:uFill>
              <a:latin typeface="Arial"/>
            </a:endParaRPr>
          </a:p>
        </p:txBody>
      </p:sp>
      <p:sp>
        <p:nvSpPr>
          <p:cNvPr id="175" name="CustomShape 3"/>
          <p:cNvSpPr/>
          <p:nvPr/>
        </p:nvSpPr>
        <p:spPr>
          <a:xfrm>
            <a:off x="1116000" y="107172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aprobará una </a:t>
            </a:r>
            <a:r>
              <a:rPr b="1" lang="es-ES" sz="1900" spc="-1" strike="noStrike">
                <a:solidFill>
                  <a:srgbClr val="006600"/>
                </a:solidFill>
                <a:uFill>
                  <a:solidFill>
                    <a:srgbClr val="ffffff"/>
                  </a:solidFill>
                </a:uFill>
                <a:latin typeface="Arial"/>
                <a:ea typeface="SimSun"/>
              </a:rPr>
              <a:t>Estrategia Andaluza de Innovación Agroalimentaria</a:t>
            </a:r>
            <a:r>
              <a:rPr b="0" lang="es-ES" sz="1900" spc="-1" strike="noStrike">
                <a:solidFill>
                  <a:srgbClr val="006600"/>
                </a:solidFill>
                <a:uFill>
                  <a:solidFill>
                    <a:srgbClr val="ffffff"/>
                  </a:solidFill>
                </a:uFill>
                <a:latin typeface="Arial"/>
                <a:ea typeface="SimSun"/>
              </a:rPr>
              <a:t>, de carácter plurianual </a:t>
            </a:r>
            <a:r>
              <a:rPr b="0" lang="es-ES" sz="1700" spc="-1" strike="noStrike">
                <a:solidFill>
                  <a:srgbClr val="006600"/>
                </a:solidFill>
                <a:uFill>
                  <a:solidFill>
                    <a:srgbClr val="ffffff"/>
                  </a:solidFill>
                </a:uFill>
                <a:latin typeface="Arial"/>
                <a:ea typeface="SimSun"/>
              </a:rPr>
              <a:t>(en Consejo de Gobierno).</a:t>
            </a:r>
            <a:endParaRPr b="0" lang="es-ES" sz="1800" spc="-1" strike="noStrike">
              <a:solidFill>
                <a:srgbClr val="ffffff"/>
              </a:solidFill>
              <a:uFill>
                <a:solidFill>
                  <a:srgbClr val="ffffff"/>
                </a:solidFill>
              </a:uFill>
              <a:latin typeface="Arial"/>
            </a:endParaRPr>
          </a:p>
        </p:txBody>
      </p:sp>
      <p:sp>
        <p:nvSpPr>
          <p:cNvPr id="176" name="CustomShape 4"/>
          <p:cNvSpPr/>
          <p:nvPr/>
        </p:nvSpPr>
        <p:spPr>
          <a:xfrm>
            <a:off x="1116000" y="188064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crea el </a:t>
            </a:r>
            <a:r>
              <a:rPr b="1" lang="es-ES" sz="1900" spc="-1" strike="noStrike">
                <a:solidFill>
                  <a:srgbClr val="006600"/>
                </a:solidFill>
                <a:uFill>
                  <a:solidFill>
                    <a:srgbClr val="ffffff"/>
                  </a:solidFill>
                </a:uFill>
                <a:latin typeface="Arial"/>
                <a:ea typeface="SimSun"/>
              </a:rPr>
              <a:t>Foro Andaluz de Innovación Agroalimentaria</a:t>
            </a:r>
            <a:r>
              <a:rPr b="0" lang="es-ES" sz="1900" spc="-1" strike="noStrike">
                <a:solidFill>
                  <a:srgbClr val="006600"/>
                </a:solidFill>
                <a:uFill>
                  <a:solidFill>
                    <a:srgbClr val="ffffff"/>
                  </a:solidFill>
                </a:uFill>
                <a:latin typeface="Arial"/>
                <a:ea typeface="SimSun"/>
              </a:rPr>
              <a:t>, como órgano de participación y asesoramiento, que colabora en el diseño de la Estrategia </a:t>
            </a:r>
            <a:r>
              <a:rPr b="0" lang="es-ES" sz="1700" spc="-1" strike="noStrike">
                <a:solidFill>
                  <a:srgbClr val="006600"/>
                </a:solidFill>
                <a:uFill>
                  <a:solidFill>
                    <a:srgbClr val="ffffff"/>
                  </a:solidFill>
                </a:uFill>
                <a:latin typeface="Arial"/>
                <a:ea typeface="SimSun"/>
              </a:rPr>
              <a:t>(la composición se establecerá mediante Decreto).</a:t>
            </a:r>
            <a:endParaRPr b="0" lang="es-ES" sz="1800" spc="-1" strike="noStrike">
              <a:solidFill>
                <a:srgbClr val="ffffff"/>
              </a:solidFill>
              <a:uFill>
                <a:solidFill>
                  <a:srgbClr val="ffffff"/>
                </a:solidFill>
              </a:uFill>
              <a:latin typeface="Arial"/>
            </a:endParaRPr>
          </a:p>
        </p:txBody>
      </p:sp>
      <p:sp>
        <p:nvSpPr>
          <p:cNvPr id="177" name="CustomShape 5"/>
          <p:cNvSpPr/>
          <p:nvPr/>
        </p:nvSpPr>
        <p:spPr>
          <a:xfrm>
            <a:off x="1116000" y="2924280"/>
            <a:ext cx="7775640" cy="224604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u="sng">
                <a:solidFill>
                  <a:srgbClr val="006600"/>
                </a:solidFill>
                <a:uFill>
                  <a:solidFill>
                    <a:srgbClr val="ffffff"/>
                  </a:solidFill>
                </a:uFill>
                <a:latin typeface="Arial"/>
                <a:ea typeface="SimSun"/>
              </a:rPr>
              <a:t>Objetivo principal</a:t>
            </a:r>
            <a:r>
              <a:rPr b="1" lang="es-ES" sz="1900" spc="-1" strike="noStrike">
                <a:solidFill>
                  <a:srgbClr val="006600"/>
                </a:solidFill>
                <a:uFill>
                  <a:solidFill>
                    <a:srgbClr val="ffffff"/>
                  </a:solidFill>
                </a:uFill>
                <a:latin typeface="Arial"/>
                <a:ea typeface="SimSun"/>
              </a:rPr>
              <a:t>:</a:t>
            </a:r>
            <a:r>
              <a:rPr b="0" lang="es-ES" sz="1900" spc="-1" strike="noStrike">
                <a:solidFill>
                  <a:srgbClr val="006600"/>
                </a:solidFill>
                <a:uFill>
                  <a:solidFill>
                    <a:srgbClr val="ffffff"/>
                  </a:solidFill>
                </a:uFill>
                <a:latin typeface="Arial"/>
                <a:ea typeface="SimSun"/>
              </a:rPr>
              <a:t>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Ofrecer una </a:t>
            </a:r>
            <a:r>
              <a:rPr b="1" lang="es-ES" sz="1900" spc="-1" strike="noStrike">
                <a:solidFill>
                  <a:srgbClr val="006600"/>
                </a:solidFill>
                <a:uFill>
                  <a:solidFill>
                    <a:srgbClr val="ffffff"/>
                  </a:solidFill>
                </a:uFill>
                <a:latin typeface="Arial"/>
                <a:ea typeface="SimSun"/>
              </a:rPr>
              <a:t>respuesta oportuna y continua</a:t>
            </a:r>
            <a:r>
              <a:rPr b="0" lang="es-ES" sz="1900" spc="-1" strike="noStrike">
                <a:solidFill>
                  <a:srgbClr val="006600"/>
                </a:solidFill>
                <a:uFill>
                  <a:solidFill>
                    <a:srgbClr val="ffffff"/>
                  </a:solidFill>
                </a:uFill>
                <a:latin typeface="Arial"/>
                <a:ea typeface="SimSun"/>
              </a:rPr>
              <a:t> a los </a:t>
            </a:r>
            <a:r>
              <a:rPr b="1" lang="es-ES" sz="1900" spc="-1" strike="noStrike">
                <a:solidFill>
                  <a:srgbClr val="006600"/>
                </a:solidFill>
                <a:uFill>
                  <a:solidFill>
                    <a:srgbClr val="ffffff"/>
                  </a:solidFill>
                </a:uFill>
                <a:latin typeface="Arial"/>
                <a:ea typeface="SimSun"/>
              </a:rPr>
              <a:t>retos científicos, tecnológicos, ambientales y económicos</a:t>
            </a:r>
            <a:r>
              <a:rPr b="0" lang="es-ES" sz="1900" spc="-1" strike="noStrike">
                <a:solidFill>
                  <a:srgbClr val="006600"/>
                </a:solidFill>
                <a:uFill>
                  <a:solidFill>
                    <a:srgbClr val="ffffff"/>
                  </a:solidFill>
                </a:uFill>
                <a:latin typeface="Arial"/>
                <a:ea typeface="SimSun"/>
              </a:rPr>
              <a:t> a los que se enfrentan los sectores agrario y agroalimentario,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Y </a:t>
            </a:r>
            <a:r>
              <a:rPr b="1" lang="es-ES" sz="1900" spc="-1" strike="noStrike">
                <a:solidFill>
                  <a:srgbClr val="006600"/>
                </a:solidFill>
                <a:uFill>
                  <a:solidFill>
                    <a:srgbClr val="ffffff"/>
                  </a:solidFill>
                </a:uFill>
                <a:latin typeface="Arial"/>
                <a:ea typeface="SimSun"/>
              </a:rPr>
              <a:t>transferir soluciones útiles, innovadoras y eficientes</a:t>
            </a:r>
            <a:r>
              <a:rPr b="0" lang="es-ES" sz="1900" spc="-1" strike="noStrike">
                <a:solidFill>
                  <a:srgbClr val="006600"/>
                </a:solidFill>
                <a:uFill>
                  <a:solidFill>
                    <a:srgbClr val="ffffff"/>
                  </a:solidFill>
                </a:uFill>
                <a:latin typeface="Arial"/>
                <a:ea typeface="SimSun"/>
              </a:rPr>
              <a:t> al sector empresarial que tengan incidencia directa en su competitividad y contribuyan a la mejora del bienestar social. </a:t>
            </a:r>
            <a:endParaRPr b="0" lang="es-ES" sz="1800" spc="-1" strike="noStrike">
              <a:solidFill>
                <a:srgbClr val="ffffff"/>
              </a:solidFill>
              <a:uFill>
                <a:solidFill>
                  <a:srgbClr val="ffffff"/>
                </a:solidFill>
              </a:uFill>
              <a:latin typeface="Arial"/>
            </a:endParaRPr>
          </a:p>
        </p:txBody>
      </p:sp>
      <p:pic>
        <p:nvPicPr>
          <p:cNvPr id="178" name="Picture 7" descr=""/>
          <p:cNvPicPr/>
          <p:nvPr/>
        </p:nvPicPr>
        <p:blipFill>
          <a:blip r:embed="rId1"/>
          <a:stretch/>
        </p:blipFill>
        <p:spPr>
          <a:xfrm>
            <a:off x="2031840" y="5324400"/>
            <a:ext cx="2460960" cy="1525680"/>
          </a:xfrm>
          <a:prstGeom prst="rect">
            <a:avLst/>
          </a:prstGeom>
          <a:ln>
            <a:noFill/>
          </a:ln>
        </p:spPr>
      </p:pic>
      <p:pic>
        <p:nvPicPr>
          <p:cNvPr id="179" name="Picture 8" descr=""/>
          <p:cNvPicPr/>
          <p:nvPr/>
        </p:nvPicPr>
        <p:blipFill>
          <a:blip r:embed="rId2"/>
          <a:stretch/>
        </p:blipFill>
        <p:spPr>
          <a:xfrm>
            <a:off x="6848640" y="5324400"/>
            <a:ext cx="1153800" cy="1515960"/>
          </a:xfrm>
          <a:prstGeom prst="rect">
            <a:avLst/>
          </a:prstGeom>
          <a:ln>
            <a:noFill/>
          </a:ln>
        </p:spPr>
      </p:pic>
      <p:pic>
        <p:nvPicPr>
          <p:cNvPr id="180" name="Picture 9" descr=""/>
          <p:cNvPicPr/>
          <p:nvPr/>
        </p:nvPicPr>
        <p:blipFill>
          <a:blip r:embed="rId3"/>
          <a:stretch/>
        </p:blipFill>
        <p:spPr>
          <a:xfrm>
            <a:off x="4498920" y="5324400"/>
            <a:ext cx="2341440" cy="152712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3DB957BB-415A-42EC-B195-9E1531AEF94F}"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82"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XII: Organización y Gobernanza</a:t>
            </a:r>
            <a:endParaRPr b="0" lang="es-ES" sz="1800" spc="-1" strike="noStrike">
              <a:solidFill>
                <a:srgbClr val="ffffff"/>
              </a:solidFill>
              <a:uFill>
                <a:solidFill>
                  <a:srgbClr val="ffffff"/>
                </a:solidFill>
              </a:uFill>
              <a:latin typeface="Arial"/>
            </a:endParaRPr>
          </a:p>
        </p:txBody>
      </p:sp>
      <p:sp>
        <p:nvSpPr>
          <p:cNvPr id="183" name="CustomShape 3"/>
          <p:cNvSpPr/>
          <p:nvPr/>
        </p:nvSpPr>
        <p:spPr>
          <a:xfrm>
            <a:off x="1116000" y="981000"/>
            <a:ext cx="7775640" cy="14245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Una </a:t>
            </a:r>
            <a:r>
              <a:rPr b="1" lang="es-ES" sz="1900" spc="-1" strike="noStrike">
                <a:solidFill>
                  <a:srgbClr val="006600"/>
                </a:solidFill>
                <a:uFill>
                  <a:solidFill>
                    <a:srgbClr val="ffffff"/>
                  </a:solidFill>
                </a:uFill>
                <a:latin typeface="Arial"/>
                <a:ea typeface="SimSun"/>
              </a:rPr>
              <a:t>administración agraria más moderna, ágil y cercana</a:t>
            </a:r>
            <a:r>
              <a:rPr b="0" lang="es-ES" sz="1900" spc="-1" strike="noStrike">
                <a:solidFill>
                  <a:srgbClr val="006600"/>
                </a:solidFill>
                <a:uFill>
                  <a:solidFill>
                    <a:srgbClr val="ffffff"/>
                  </a:solidFill>
                </a:uFill>
                <a:latin typeface="Arial"/>
                <a:ea typeface="SimSun"/>
              </a:rPr>
              <a:t>. Aprovechando las nuevas tecnologías y la Red de Oficinas Comarcales Agrarias (OCA), como referentes comarcales para la mejora de los flujos de información en materia agraria y de desarrollo rural.</a:t>
            </a:r>
            <a:endParaRPr b="0" lang="es-ES" sz="1800" spc="-1" strike="noStrike">
              <a:solidFill>
                <a:srgbClr val="ffffff"/>
              </a:solidFill>
              <a:uFill>
                <a:solidFill>
                  <a:srgbClr val="ffffff"/>
                </a:solidFill>
              </a:uFill>
              <a:latin typeface="Arial"/>
            </a:endParaRPr>
          </a:p>
        </p:txBody>
      </p:sp>
      <p:sp>
        <p:nvSpPr>
          <p:cNvPr id="184" name="CustomShape 4"/>
          <p:cNvSpPr/>
          <p:nvPr/>
        </p:nvSpPr>
        <p:spPr>
          <a:xfrm>
            <a:off x="1116000" y="2496240"/>
            <a:ext cx="7775640" cy="17254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Simplificación administrativa:</a:t>
            </a:r>
            <a:r>
              <a:rPr b="0" lang="es-ES" sz="1900" spc="-1" strike="noStrike">
                <a:solidFill>
                  <a:srgbClr val="006600"/>
                </a:solidFill>
                <a:uFill>
                  <a:solidFill>
                    <a:srgbClr val="ffffff"/>
                  </a:solidFill>
                </a:uFill>
                <a:latin typeface="Arial"/>
                <a:ea typeface="SimSun"/>
              </a:rPr>
              <a:t>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Se pretende unificar todos los registros en un Sistema de Información de la Cadena Alimentaria.</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Se facilitan los trámites, al no tener que presentar documentación ya registrada.</a:t>
            </a:r>
            <a:endParaRPr b="0" lang="es-ES" sz="1800" spc="-1" strike="noStrike">
              <a:solidFill>
                <a:srgbClr val="ffffff"/>
              </a:solidFill>
              <a:uFill>
                <a:solidFill>
                  <a:srgbClr val="ffffff"/>
                </a:solidFill>
              </a:uFill>
              <a:latin typeface="Arial"/>
            </a:endParaRPr>
          </a:p>
        </p:txBody>
      </p:sp>
      <p:sp>
        <p:nvSpPr>
          <p:cNvPr id="185" name="CustomShape 5"/>
          <p:cNvSpPr/>
          <p:nvPr/>
        </p:nvSpPr>
        <p:spPr>
          <a:xfrm>
            <a:off x="1117440" y="431424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Gestión basada en las TIC: </a:t>
            </a:r>
            <a:r>
              <a:rPr b="0" lang="es-ES" sz="1900" spc="-1" strike="noStrike">
                <a:solidFill>
                  <a:srgbClr val="006600"/>
                </a:solidFill>
                <a:uFill>
                  <a:solidFill>
                    <a:srgbClr val="ffffff"/>
                  </a:solidFill>
                </a:uFill>
                <a:latin typeface="Arial"/>
                <a:ea typeface="SimSun"/>
              </a:rPr>
              <a:t>difusión de datos abiertos (Open Data), y datos espaciales (cartografía).</a:t>
            </a:r>
            <a:endParaRPr b="0" lang="es-ES" sz="1800" spc="-1" strike="noStrike">
              <a:solidFill>
                <a:srgbClr val="ffffff"/>
              </a:solidFill>
              <a:uFill>
                <a:solidFill>
                  <a:srgbClr val="ffffff"/>
                </a:solidFill>
              </a:uFill>
              <a:latin typeface="Arial"/>
            </a:endParaRPr>
          </a:p>
        </p:txBody>
      </p:sp>
      <p:pic>
        <p:nvPicPr>
          <p:cNvPr id="186" name="Picture 6" descr=""/>
          <p:cNvPicPr/>
          <p:nvPr/>
        </p:nvPicPr>
        <p:blipFill>
          <a:blip r:embed="rId1"/>
          <a:stretch/>
        </p:blipFill>
        <p:spPr>
          <a:xfrm>
            <a:off x="1763640" y="5157720"/>
            <a:ext cx="1513080" cy="1513080"/>
          </a:xfrm>
          <a:prstGeom prst="rect">
            <a:avLst/>
          </a:prstGeom>
          <a:ln>
            <a:noFill/>
          </a:ln>
        </p:spPr>
      </p:pic>
      <p:pic>
        <p:nvPicPr>
          <p:cNvPr id="187" name="Picture 7" descr=""/>
          <p:cNvPicPr/>
          <p:nvPr/>
        </p:nvPicPr>
        <p:blipFill>
          <a:blip r:embed="rId2"/>
          <a:stretch/>
        </p:blipFill>
        <p:spPr>
          <a:xfrm>
            <a:off x="4140360" y="5146560"/>
            <a:ext cx="3456000" cy="151452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8737F79B-51B1-4F18-A191-D07B052226C2}"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89" name="CustomShape 2"/>
          <p:cNvSpPr/>
          <p:nvPr/>
        </p:nvSpPr>
        <p:spPr>
          <a:xfrm>
            <a:off x="1042920" y="363600"/>
            <a:ext cx="7201080" cy="441360"/>
          </a:xfrm>
          <a:custGeom>
            <a:avLst/>
            <a:gdLst/>
            <a:ahLst/>
            <a:rect l="0" t="0" r="r" b="b"/>
            <a:pathLst>
              <a:path w="20004" h="1228">
                <a:moveTo>
                  <a:pt x="204" y="0"/>
                </a:moveTo>
                <a:cubicBezTo>
                  <a:pt x="102" y="0"/>
                  <a:pt x="0" y="102"/>
                  <a:pt x="0" y="204"/>
                </a:cubicBezTo>
                <a:lnTo>
                  <a:pt x="0" y="1022"/>
                </a:lnTo>
                <a:cubicBezTo>
                  <a:pt x="0" y="1124"/>
                  <a:pt x="102" y="1227"/>
                  <a:pt x="204" y="1227"/>
                </a:cubicBezTo>
                <a:lnTo>
                  <a:pt x="19799" y="1227"/>
                </a:lnTo>
                <a:cubicBezTo>
                  <a:pt x="19901" y="1227"/>
                  <a:pt x="20003" y="1124"/>
                  <a:pt x="20003" y="1022"/>
                </a:cubicBezTo>
                <a:lnTo>
                  <a:pt x="20003" y="204"/>
                </a:lnTo>
                <a:cubicBezTo>
                  <a:pt x="20003" y="102"/>
                  <a:pt x="19901" y="0"/>
                  <a:pt x="19799" y="0"/>
                </a:cubicBezTo>
                <a:lnTo>
                  <a:pt x="204"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lIns="90000" rIns="90000" tIns="46800" bIns="46800" anchor="ctr"/>
          <a:p>
            <a:pPr lvl="1" marL="179280" algn="just">
              <a:lnSpc>
                <a:spcPct val="80000"/>
              </a:lnSpc>
            </a:pPr>
            <a:r>
              <a:rPr b="1" lang="es-ES" sz="2000" spc="-1" strike="noStrike">
                <a:solidFill>
                  <a:srgbClr val="006600"/>
                </a:solidFill>
                <a:uFill>
                  <a:solidFill>
                    <a:srgbClr val="ffffff"/>
                  </a:solidFill>
                </a:uFill>
                <a:latin typeface="Arial"/>
                <a:ea typeface="SimSun"/>
              </a:rPr>
              <a:t>Títulos XIII y XIV: Inspección y Régimen Sancionador</a:t>
            </a:r>
            <a:endParaRPr b="0" lang="es-ES" sz="1800" spc="-1" strike="noStrike">
              <a:solidFill>
                <a:srgbClr val="ffffff"/>
              </a:solidFill>
              <a:uFill>
                <a:solidFill>
                  <a:srgbClr val="ffffff"/>
                </a:solidFill>
              </a:uFill>
              <a:latin typeface="Arial"/>
            </a:endParaRPr>
          </a:p>
        </p:txBody>
      </p:sp>
      <p:sp>
        <p:nvSpPr>
          <p:cNvPr id="190" name="CustomShape 3"/>
          <p:cNvSpPr/>
          <p:nvPr/>
        </p:nvSpPr>
        <p:spPr>
          <a:xfrm>
            <a:off x="1116000" y="98100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a:t>
            </a:r>
            <a:r>
              <a:rPr b="1" lang="es-ES" sz="1900" spc="-1" strike="noStrike">
                <a:solidFill>
                  <a:srgbClr val="006600"/>
                </a:solidFill>
                <a:uFill>
                  <a:solidFill>
                    <a:srgbClr val="ffffff"/>
                  </a:solidFill>
                </a:uFill>
                <a:latin typeface="Arial"/>
                <a:ea typeface="SimSun"/>
              </a:rPr>
              <a:t>refuerza el papel de los inspectores</a:t>
            </a:r>
            <a:r>
              <a:rPr b="0" lang="es-ES" sz="1900" spc="-1" strike="noStrike">
                <a:solidFill>
                  <a:srgbClr val="006600"/>
                </a:solidFill>
                <a:uFill>
                  <a:solidFill>
                    <a:srgbClr val="ffffff"/>
                  </a:solidFill>
                </a:uFill>
                <a:latin typeface="Arial"/>
                <a:ea typeface="SimSun"/>
              </a:rPr>
              <a:t>, que tendrán consideración de </a:t>
            </a:r>
            <a:r>
              <a:rPr b="1" lang="es-ES" sz="1900" spc="-1" strike="noStrike">
                <a:solidFill>
                  <a:srgbClr val="006600"/>
                </a:solidFill>
                <a:uFill>
                  <a:solidFill>
                    <a:srgbClr val="ffffff"/>
                  </a:solidFill>
                </a:uFill>
                <a:latin typeface="Arial"/>
                <a:ea typeface="SimSun"/>
              </a:rPr>
              <a:t>agente de la autoridad</a:t>
            </a:r>
            <a:r>
              <a:rPr b="0" lang="es-ES" sz="1900" spc="-1" strike="noStrike">
                <a:solidFill>
                  <a:srgbClr val="006600"/>
                </a:solidFill>
                <a:uFill>
                  <a:solidFill>
                    <a:srgbClr val="ffffff"/>
                  </a:solidFill>
                </a:uFill>
                <a:latin typeface="Arial"/>
                <a:ea typeface="SimSun"/>
              </a:rPr>
              <a:t> (en el ejercicio de sus funciones).</a:t>
            </a:r>
            <a:endParaRPr b="0" lang="es-ES" sz="1800" spc="-1" strike="noStrike">
              <a:solidFill>
                <a:srgbClr val="ffffff"/>
              </a:solidFill>
              <a:uFill>
                <a:solidFill>
                  <a:srgbClr val="ffffff"/>
                </a:solidFill>
              </a:uFill>
              <a:latin typeface="Arial"/>
            </a:endParaRPr>
          </a:p>
        </p:txBody>
      </p:sp>
      <p:sp>
        <p:nvSpPr>
          <p:cNvPr id="191" name="CustomShape 4"/>
          <p:cNvSpPr/>
          <p:nvPr/>
        </p:nvSpPr>
        <p:spPr>
          <a:xfrm>
            <a:off x="1116000" y="1700280"/>
            <a:ext cx="7775640" cy="29170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Infracciones</a:t>
            </a:r>
            <a:r>
              <a:rPr b="0" lang="es-ES" sz="1900" spc="-1" strike="noStrike">
                <a:solidFill>
                  <a:srgbClr val="006600"/>
                </a:solidFill>
                <a:uFill>
                  <a:solidFill>
                    <a:srgbClr val="ffffff"/>
                  </a:solidFill>
                </a:uFill>
                <a:latin typeface="Arial"/>
                <a:ea typeface="SimSun"/>
              </a:rPr>
              <a:t> pueden ser:</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u="sng">
                <a:solidFill>
                  <a:srgbClr val="006600"/>
                </a:solidFill>
                <a:uFill>
                  <a:solidFill>
                    <a:srgbClr val="ffffff"/>
                  </a:solidFill>
                </a:uFill>
                <a:latin typeface="Arial"/>
                <a:ea typeface="SimSun"/>
              </a:rPr>
              <a:t>Leves</a:t>
            </a:r>
            <a:r>
              <a:rPr b="0" lang="es-ES" sz="1900" spc="-1" strike="noStrike">
                <a:solidFill>
                  <a:srgbClr val="006600"/>
                </a:solidFill>
                <a:uFill>
                  <a:solidFill>
                    <a:srgbClr val="ffffff"/>
                  </a:solidFill>
                </a:uFill>
                <a:latin typeface="Arial"/>
                <a:ea typeface="SimSun"/>
              </a:rPr>
              <a:t>: falta de documentación, errores en documento de acompañamiento, etc.</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u="sng">
                <a:solidFill>
                  <a:srgbClr val="006600"/>
                </a:solidFill>
                <a:uFill>
                  <a:solidFill>
                    <a:srgbClr val="ffffff"/>
                  </a:solidFill>
                </a:uFill>
                <a:latin typeface="Arial"/>
                <a:ea typeface="SimSun"/>
              </a:rPr>
              <a:t>Graves</a:t>
            </a:r>
            <a:r>
              <a:rPr b="0" lang="es-ES" sz="1900" spc="-1" strike="noStrike">
                <a:solidFill>
                  <a:srgbClr val="006600"/>
                </a:solidFill>
                <a:uFill>
                  <a:solidFill>
                    <a:srgbClr val="ffffff"/>
                  </a:solidFill>
                </a:uFill>
                <a:latin typeface="Arial"/>
                <a:ea typeface="SimSun"/>
              </a:rPr>
              <a:t>: producción sin autorización, no notificación al registro de las modificaciones, actuaciones fraudulentas, etc.</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u="sng">
                <a:solidFill>
                  <a:srgbClr val="006600"/>
                </a:solidFill>
                <a:uFill>
                  <a:solidFill>
                    <a:srgbClr val="ffffff"/>
                  </a:solidFill>
                </a:uFill>
                <a:latin typeface="Arial"/>
                <a:ea typeface="SimSun"/>
              </a:rPr>
              <a:t>Muy graves</a:t>
            </a:r>
            <a:r>
              <a:rPr b="0" lang="es-ES" sz="1900" spc="-1" strike="noStrike">
                <a:solidFill>
                  <a:srgbClr val="006600"/>
                </a:solidFill>
                <a:uFill>
                  <a:solidFill>
                    <a:srgbClr val="ffffff"/>
                  </a:solidFill>
                </a:uFill>
                <a:latin typeface="Arial"/>
                <a:ea typeface="SimSun"/>
              </a:rPr>
              <a:t>: traslado de mercancías intervenidas, negarse a inspecciones, amenazas y agresiones al personal encargado de la inspección, actividades con riesgo para personas, animales o medio ambiente, etc.</a:t>
            </a:r>
            <a:endParaRPr b="0" lang="es-ES" sz="1800" spc="-1" strike="noStrike">
              <a:solidFill>
                <a:srgbClr val="ffffff"/>
              </a:solidFill>
              <a:uFill>
                <a:solidFill>
                  <a:srgbClr val="ffffff"/>
                </a:solidFill>
              </a:uFill>
              <a:latin typeface="Arial"/>
            </a:endParaRPr>
          </a:p>
        </p:txBody>
      </p:sp>
      <p:sp>
        <p:nvSpPr>
          <p:cNvPr id="192" name="CustomShape 5"/>
          <p:cNvSpPr/>
          <p:nvPr/>
        </p:nvSpPr>
        <p:spPr>
          <a:xfrm>
            <a:off x="1116000" y="4724280"/>
            <a:ext cx="7775640" cy="15750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Las sanciones tienen un </a:t>
            </a:r>
            <a:r>
              <a:rPr b="1" lang="es-ES" sz="1900" spc="-1" strike="noStrike">
                <a:solidFill>
                  <a:srgbClr val="006600"/>
                </a:solidFill>
                <a:uFill>
                  <a:solidFill>
                    <a:srgbClr val="ffffff"/>
                  </a:solidFill>
                </a:uFill>
                <a:latin typeface="Arial"/>
                <a:ea typeface="SimSun"/>
              </a:rPr>
              <a:t>intervalo según la gravedad</a:t>
            </a:r>
            <a:r>
              <a:rPr b="0" lang="es-ES" sz="1900" spc="-1" strike="noStrike">
                <a:solidFill>
                  <a:srgbClr val="006600"/>
                </a:solidFill>
                <a:uFill>
                  <a:solidFill>
                    <a:srgbClr val="ffffff"/>
                  </a:solidFill>
                </a:uFill>
                <a:latin typeface="Arial"/>
                <a:ea typeface="SimSun"/>
              </a:rPr>
              <a:t> de la sanción, y se incrementarán según la </a:t>
            </a:r>
            <a:r>
              <a:rPr b="1" lang="es-ES" sz="1900" spc="-1" strike="noStrike">
                <a:solidFill>
                  <a:srgbClr val="006600"/>
                </a:solidFill>
                <a:uFill>
                  <a:solidFill>
                    <a:srgbClr val="ffffff"/>
                  </a:solidFill>
                </a:uFill>
                <a:latin typeface="Arial"/>
                <a:ea typeface="SimSun"/>
              </a:rPr>
              <a:t>intencionalidad</a:t>
            </a:r>
            <a:r>
              <a:rPr b="0" lang="es-ES" sz="1900" spc="-1" strike="noStrike">
                <a:solidFill>
                  <a:srgbClr val="006600"/>
                </a:solidFill>
                <a:uFill>
                  <a:solidFill>
                    <a:srgbClr val="ffffff"/>
                  </a:solidFill>
                </a:uFill>
                <a:latin typeface="Arial"/>
                <a:ea typeface="SimSun"/>
              </a:rPr>
              <a:t>, el volumen de </a:t>
            </a:r>
            <a:r>
              <a:rPr b="1" lang="es-ES" sz="1900" spc="-1" strike="noStrike">
                <a:solidFill>
                  <a:srgbClr val="006600"/>
                </a:solidFill>
                <a:uFill>
                  <a:solidFill>
                    <a:srgbClr val="ffffff"/>
                  </a:solidFill>
                </a:uFill>
                <a:latin typeface="Arial"/>
                <a:ea typeface="SimSun"/>
              </a:rPr>
              <a:t>ventas</a:t>
            </a:r>
            <a:r>
              <a:rPr b="0" lang="es-ES" sz="1900" spc="-1" strike="noStrike">
                <a:solidFill>
                  <a:srgbClr val="006600"/>
                </a:solidFill>
                <a:uFill>
                  <a:solidFill>
                    <a:srgbClr val="ffffff"/>
                  </a:solidFill>
                </a:uFill>
                <a:latin typeface="Arial"/>
                <a:ea typeface="SimSun"/>
              </a:rPr>
              <a:t> o el </a:t>
            </a:r>
            <a:r>
              <a:rPr b="1" lang="es-ES" sz="1900" spc="-1" strike="noStrike">
                <a:solidFill>
                  <a:srgbClr val="006600"/>
                </a:solidFill>
                <a:uFill>
                  <a:solidFill>
                    <a:srgbClr val="ffffff"/>
                  </a:solidFill>
                </a:uFill>
                <a:latin typeface="Arial"/>
                <a:ea typeface="SimSun"/>
              </a:rPr>
              <a:t>beneficio</a:t>
            </a:r>
            <a:r>
              <a:rPr b="0" lang="es-ES" sz="1900" spc="-1" strike="noStrike">
                <a:solidFill>
                  <a:srgbClr val="006600"/>
                </a:solidFill>
                <a:uFill>
                  <a:solidFill>
                    <a:srgbClr val="ffffff"/>
                  </a:solidFill>
                </a:uFill>
                <a:latin typeface="Arial"/>
                <a:ea typeface="SimSun"/>
              </a:rPr>
              <a:t> ilícito obtenido, por poner algunos ejemplos.</a:t>
            </a:r>
            <a:endParaRPr b="0" lang="es-ES" sz="1800" spc="-1" strike="noStrike">
              <a:solidFill>
                <a:srgbClr val="ffffff"/>
              </a:solidFill>
              <a:uFill>
                <a:solidFill>
                  <a:srgbClr val="ffffff"/>
                </a:solidFill>
              </a:uFill>
              <a:latin typeface="Arial"/>
            </a:endParaRPr>
          </a:p>
          <a:p>
            <a:pPr algn="just">
              <a:lnSpc>
                <a:spcPct val="90000"/>
              </a:lnSpc>
            </a:pPr>
            <a:r>
              <a:rPr b="0" lang="es-ES" sz="1900" spc="-1" strike="noStrike">
                <a:solidFill>
                  <a:srgbClr val="006600"/>
                </a:solidFill>
                <a:uFill>
                  <a:solidFill>
                    <a:srgbClr val="ffffff"/>
                  </a:solidFill>
                </a:uFill>
                <a:latin typeface="Arial"/>
                <a:ea typeface="SimSun"/>
              </a:rPr>
              <a:t>Además, se podrán </a:t>
            </a:r>
            <a:r>
              <a:rPr b="1" lang="es-ES" sz="1900" spc="-1" strike="noStrike">
                <a:solidFill>
                  <a:srgbClr val="006600"/>
                </a:solidFill>
                <a:uFill>
                  <a:solidFill>
                    <a:srgbClr val="ffffff"/>
                  </a:solidFill>
                </a:uFill>
                <a:latin typeface="Arial"/>
                <a:ea typeface="SimSun"/>
              </a:rPr>
              <a:t>publicar los infractores</a:t>
            </a:r>
            <a:r>
              <a:rPr b="0" lang="es-ES" sz="1900" spc="-1" strike="noStrike">
                <a:solidFill>
                  <a:srgbClr val="006600"/>
                </a:solidFill>
                <a:uFill>
                  <a:solidFill>
                    <a:srgbClr val="ffffff"/>
                  </a:solidFill>
                </a:uFill>
                <a:latin typeface="Arial"/>
                <a:ea typeface="SimSun"/>
              </a:rPr>
              <a:t> y sus marcas en casos graves o reincidentes.</a:t>
            </a:r>
            <a:endParaRPr b="0" lang="es-ES" sz="1800" spc="-1" strike="noStrike">
              <a:solidFill>
                <a:srgbClr val="ffffff"/>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7FFDF82A-CBA4-405F-9F66-058F8539A50B}"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94"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Disposiciones finales:</a:t>
            </a:r>
            <a:endParaRPr b="0" lang="es-ES" sz="1800" spc="-1" strike="noStrike">
              <a:solidFill>
                <a:srgbClr val="ffffff"/>
              </a:solidFill>
              <a:uFill>
                <a:solidFill>
                  <a:srgbClr val="ffffff"/>
                </a:solidFill>
              </a:uFill>
              <a:latin typeface="Arial"/>
            </a:endParaRPr>
          </a:p>
        </p:txBody>
      </p:sp>
      <p:sp>
        <p:nvSpPr>
          <p:cNvPr id="195" name="CustomShape 3"/>
          <p:cNvSpPr/>
          <p:nvPr/>
        </p:nvSpPr>
        <p:spPr>
          <a:xfrm>
            <a:off x="1116000" y="112536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a:t>
            </a:r>
            <a:r>
              <a:rPr b="1" lang="es-ES" sz="1900" spc="-1" strike="noStrike">
                <a:solidFill>
                  <a:srgbClr val="006600"/>
                </a:solidFill>
                <a:uFill>
                  <a:solidFill>
                    <a:srgbClr val="ffffff"/>
                  </a:solidFill>
                </a:uFill>
                <a:latin typeface="Arial"/>
                <a:ea typeface="SimSun"/>
              </a:rPr>
              <a:t>modifica la Ley de la Calidad Agroalimentaria y Pesquera</a:t>
            </a:r>
            <a:r>
              <a:rPr b="0" lang="es-ES" sz="1900" spc="-1" strike="noStrike">
                <a:solidFill>
                  <a:srgbClr val="006600"/>
                </a:solidFill>
                <a:uFill>
                  <a:solidFill>
                    <a:srgbClr val="ffffff"/>
                  </a:solidFill>
                </a:uFill>
                <a:latin typeface="Arial"/>
                <a:ea typeface="SimSun"/>
              </a:rPr>
              <a:t> de Andalucía para </a:t>
            </a:r>
            <a:r>
              <a:rPr b="1" lang="es-ES" sz="1900" spc="-1" strike="noStrike">
                <a:solidFill>
                  <a:srgbClr val="006600"/>
                </a:solidFill>
                <a:uFill>
                  <a:solidFill>
                    <a:srgbClr val="ffffff"/>
                  </a:solidFill>
                </a:uFill>
                <a:latin typeface="Arial"/>
                <a:ea typeface="SimSun"/>
              </a:rPr>
              <a:t>poder intervenir en los Consejos Reguladores</a:t>
            </a:r>
            <a:r>
              <a:rPr b="0" lang="es-ES" sz="1900" spc="-1" strike="noStrike">
                <a:solidFill>
                  <a:srgbClr val="006600"/>
                </a:solidFill>
                <a:uFill>
                  <a:solidFill>
                    <a:srgbClr val="ffffff"/>
                  </a:solidFill>
                </a:uFill>
                <a:latin typeface="Arial"/>
                <a:ea typeface="SimSun"/>
              </a:rPr>
              <a:t> en casos graves o reiterados.</a:t>
            </a:r>
            <a:endParaRPr b="0" lang="es-ES" sz="1800" spc="-1" strike="noStrike">
              <a:solidFill>
                <a:srgbClr val="ffffff"/>
              </a:solidFill>
              <a:uFill>
                <a:solidFill>
                  <a:srgbClr val="ffffff"/>
                </a:solidFill>
              </a:uFill>
              <a:latin typeface="Arial"/>
            </a:endParaRPr>
          </a:p>
        </p:txBody>
      </p:sp>
      <p:sp>
        <p:nvSpPr>
          <p:cNvPr id="196" name="CustomShape 4"/>
          <p:cNvSpPr/>
          <p:nvPr/>
        </p:nvSpPr>
        <p:spPr>
          <a:xfrm>
            <a:off x="1116000" y="234936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a:t>
            </a:r>
            <a:r>
              <a:rPr b="1" lang="es-ES" sz="1900" spc="-1" strike="noStrike">
                <a:solidFill>
                  <a:srgbClr val="006600"/>
                </a:solidFill>
                <a:uFill>
                  <a:solidFill>
                    <a:srgbClr val="ffffff"/>
                  </a:solidFill>
                </a:uFill>
                <a:latin typeface="Arial"/>
                <a:ea typeface="SimSun"/>
              </a:rPr>
              <a:t>modifica la Ley de Interprofesionales</a:t>
            </a:r>
            <a:r>
              <a:rPr b="0" lang="es-ES" sz="1900" spc="-1" strike="noStrike">
                <a:solidFill>
                  <a:srgbClr val="006600"/>
                </a:solidFill>
                <a:uFill>
                  <a:solidFill>
                    <a:srgbClr val="ffffff"/>
                  </a:solidFill>
                </a:uFill>
                <a:latin typeface="Arial"/>
                <a:ea typeface="SimSun"/>
              </a:rPr>
              <a:t> Agroalimentarias de Andalucía, para </a:t>
            </a:r>
            <a:r>
              <a:rPr b="1" lang="es-ES" sz="1900" spc="-1" strike="noStrike">
                <a:solidFill>
                  <a:srgbClr val="006600"/>
                </a:solidFill>
                <a:uFill>
                  <a:solidFill>
                    <a:srgbClr val="ffffff"/>
                  </a:solidFill>
                </a:uFill>
                <a:latin typeface="Arial"/>
                <a:ea typeface="SimSun"/>
              </a:rPr>
              <a:t>permitir incluir a la distribución comercial</a:t>
            </a:r>
            <a:r>
              <a:rPr b="0" lang="es-ES" sz="1900" spc="-1" strike="noStrike">
                <a:solidFill>
                  <a:srgbClr val="006600"/>
                </a:solidFill>
                <a:uFill>
                  <a:solidFill>
                    <a:srgbClr val="ffffff"/>
                  </a:solidFill>
                </a:uFill>
                <a:latin typeface="Arial"/>
                <a:ea typeface="SimSun"/>
              </a:rPr>
              <a:t> en las interprofesionales, al igual que ocurre por ejemplo en Francia.</a:t>
            </a:r>
            <a:endParaRPr b="0" lang="es-ES" sz="1800" spc="-1" strike="noStrike">
              <a:solidFill>
                <a:srgbClr val="ffffff"/>
              </a:solidFill>
              <a:uFill>
                <a:solidFill>
                  <a:srgbClr val="ffffff"/>
                </a:solidFill>
              </a:uFill>
              <a:latin typeface="Arial"/>
            </a:endParaRPr>
          </a:p>
        </p:txBody>
      </p:sp>
      <p:pic>
        <p:nvPicPr>
          <p:cNvPr id="197" name="Picture 5" descr=""/>
          <p:cNvPicPr/>
          <p:nvPr/>
        </p:nvPicPr>
        <p:blipFill>
          <a:blip r:embed="rId1"/>
          <a:stretch/>
        </p:blipFill>
        <p:spPr>
          <a:xfrm>
            <a:off x="1187280" y="3500280"/>
            <a:ext cx="7632720" cy="286704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477D9D12-C245-4210-A684-70C369842CE4}"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99"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Disposiciones finales:</a:t>
            </a:r>
            <a:endParaRPr b="0" lang="es-ES" sz="1800" spc="-1" strike="noStrike">
              <a:solidFill>
                <a:srgbClr val="ffffff"/>
              </a:solidFill>
              <a:uFill>
                <a:solidFill>
                  <a:srgbClr val="ffffff"/>
                </a:solidFill>
              </a:uFill>
              <a:latin typeface="Arial"/>
            </a:endParaRPr>
          </a:p>
        </p:txBody>
      </p:sp>
      <p:sp>
        <p:nvSpPr>
          <p:cNvPr id="200" name="CustomShape 3"/>
          <p:cNvSpPr/>
          <p:nvPr/>
        </p:nvSpPr>
        <p:spPr>
          <a:xfrm>
            <a:off x="1116000" y="112536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Se </a:t>
            </a:r>
            <a:r>
              <a:rPr b="1" lang="es-ES" sz="1900" spc="-1" strike="noStrike">
                <a:solidFill>
                  <a:srgbClr val="006600"/>
                </a:solidFill>
                <a:uFill>
                  <a:solidFill>
                    <a:srgbClr val="ffffff"/>
                  </a:solidFill>
                </a:uFill>
                <a:latin typeface="Arial"/>
                <a:ea typeface="SimSun"/>
              </a:rPr>
              <a:t>modifica la Ley de Artesanía de Andalucía </a:t>
            </a:r>
            <a:r>
              <a:rPr b="0" lang="es-ES" sz="1900" spc="-1" strike="noStrike">
                <a:solidFill>
                  <a:srgbClr val="006600"/>
                </a:solidFill>
                <a:uFill>
                  <a:solidFill>
                    <a:srgbClr val="ffffff"/>
                  </a:solidFill>
                </a:uFill>
                <a:latin typeface="Arial"/>
                <a:ea typeface="SimSun"/>
              </a:rPr>
              <a:t>para clarificar la situación de los productos agroalimentarios y se habilita un </a:t>
            </a:r>
            <a:r>
              <a:rPr b="1" lang="es-ES" sz="1900" spc="-1" strike="noStrike">
                <a:solidFill>
                  <a:srgbClr val="006600"/>
                </a:solidFill>
                <a:uFill>
                  <a:solidFill>
                    <a:srgbClr val="ffffff"/>
                  </a:solidFill>
                </a:uFill>
                <a:latin typeface="Arial"/>
                <a:ea typeface="SimSun"/>
              </a:rPr>
              <a:t>Régimen transitorio.</a:t>
            </a:r>
            <a:endParaRPr b="0" lang="es-ES" sz="1800" spc="-1" strike="noStrike">
              <a:solidFill>
                <a:srgbClr val="ffffff"/>
              </a:solidFill>
              <a:uFill>
                <a:solidFill>
                  <a:srgbClr val="ffffff"/>
                </a:solidFill>
              </a:uFill>
              <a:latin typeface="Arial"/>
            </a:endParaRPr>
          </a:p>
        </p:txBody>
      </p:sp>
      <p:sp>
        <p:nvSpPr>
          <p:cNvPr id="201" name="CustomShape 4"/>
          <p:cNvSpPr/>
          <p:nvPr/>
        </p:nvSpPr>
        <p:spPr>
          <a:xfrm>
            <a:off x="1116000" y="2133720"/>
            <a:ext cx="7775640" cy="903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También se </a:t>
            </a:r>
            <a:r>
              <a:rPr b="1" lang="es-ES" sz="1900" spc="-1" strike="noStrike">
                <a:solidFill>
                  <a:srgbClr val="006600"/>
                </a:solidFill>
                <a:uFill>
                  <a:solidFill>
                    <a:srgbClr val="ffffff"/>
                  </a:solidFill>
                </a:uFill>
                <a:latin typeface="Arial"/>
                <a:ea typeface="SimSun"/>
              </a:rPr>
              <a:t>modifica la Ley de ordenación del territorio de la Comunidad Autónoma de Andalucía </a:t>
            </a:r>
            <a:r>
              <a:rPr b="0" lang="es-ES" sz="1900" spc="-1" strike="noStrike">
                <a:solidFill>
                  <a:srgbClr val="006600"/>
                </a:solidFill>
                <a:uFill>
                  <a:solidFill>
                    <a:srgbClr val="ffffff"/>
                  </a:solidFill>
                </a:uFill>
                <a:latin typeface="Arial"/>
                <a:ea typeface="SimSun"/>
              </a:rPr>
              <a:t>para incluir los </a:t>
            </a:r>
            <a:r>
              <a:rPr b="1" lang="es-ES" sz="1900" spc="-1" strike="noStrike">
                <a:solidFill>
                  <a:srgbClr val="006600"/>
                </a:solidFill>
                <a:uFill>
                  <a:solidFill>
                    <a:srgbClr val="ffffff"/>
                  </a:solidFill>
                </a:uFill>
                <a:latin typeface="Arial"/>
                <a:ea typeface="SimSun"/>
              </a:rPr>
              <a:t>Planes de Ordenación y Protección de Zonas Agrarias.</a:t>
            </a:r>
            <a:endParaRPr b="0" lang="es-ES" sz="1800" spc="-1" strike="noStrike">
              <a:solidFill>
                <a:srgbClr val="ffffff"/>
              </a:solidFill>
              <a:uFill>
                <a:solidFill>
                  <a:srgbClr val="ffffff"/>
                </a:solidFill>
              </a:uFill>
              <a:latin typeface="Arial"/>
            </a:endParaRPr>
          </a:p>
        </p:txBody>
      </p:sp>
      <p:pic>
        <p:nvPicPr>
          <p:cNvPr id="202" name="Picture 5" descr=""/>
          <p:cNvPicPr/>
          <p:nvPr/>
        </p:nvPicPr>
        <p:blipFill>
          <a:blip r:embed="rId1"/>
          <a:stretch/>
        </p:blipFill>
        <p:spPr>
          <a:xfrm>
            <a:off x="1187280" y="3500280"/>
            <a:ext cx="7632720" cy="286704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8077304A-3980-44E8-83ED-8CC1C901C9FB}"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204"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Conclusiones:</a:t>
            </a:r>
            <a:endParaRPr b="0" lang="es-ES" sz="1800" spc="-1" strike="noStrike">
              <a:solidFill>
                <a:srgbClr val="ffffff"/>
              </a:solidFill>
              <a:uFill>
                <a:solidFill>
                  <a:srgbClr val="ffffff"/>
                </a:solidFill>
              </a:uFill>
              <a:latin typeface="Arial"/>
            </a:endParaRPr>
          </a:p>
        </p:txBody>
      </p:sp>
      <p:sp>
        <p:nvSpPr>
          <p:cNvPr id="205" name="CustomShape 3"/>
          <p:cNvSpPr/>
          <p:nvPr/>
        </p:nvSpPr>
        <p:spPr>
          <a:xfrm>
            <a:off x="1116000" y="1000080"/>
            <a:ext cx="7775640" cy="43866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600" spc="-1" strike="noStrike">
                <a:solidFill>
                  <a:srgbClr val="006600"/>
                </a:solidFill>
                <a:uFill>
                  <a:solidFill>
                    <a:srgbClr val="ffffff"/>
                  </a:solidFill>
                </a:uFill>
                <a:latin typeface="Arial"/>
                <a:ea typeface="SimSun"/>
              </a:rPr>
              <a:t>Una Ley que sirve para:</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Mejorar la </a:t>
            </a:r>
            <a:r>
              <a:rPr b="1" lang="es-ES" sz="1600" spc="-1" strike="noStrike">
                <a:solidFill>
                  <a:srgbClr val="006600"/>
                </a:solidFill>
                <a:uFill>
                  <a:solidFill>
                    <a:srgbClr val="ffffff"/>
                  </a:solidFill>
                </a:uFill>
                <a:latin typeface="Arial"/>
                <a:ea typeface="SimSun"/>
              </a:rPr>
              <a:t>competitividad</a:t>
            </a:r>
            <a:r>
              <a:rPr b="0" lang="es-ES" sz="16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Subrayar el </a:t>
            </a:r>
            <a:r>
              <a:rPr b="1" lang="es-ES" sz="1600" spc="-1" strike="noStrike">
                <a:solidFill>
                  <a:srgbClr val="006600"/>
                </a:solidFill>
                <a:uFill>
                  <a:solidFill>
                    <a:srgbClr val="ffffff"/>
                  </a:solidFill>
                </a:uFill>
                <a:latin typeface="Arial"/>
                <a:ea typeface="SimSun"/>
              </a:rPr>
              <a:t>valor prioritario de la investigación y la innovación </a:t>
            </a:r>
            <a:r>
              <a:rPr b="0" lang="es-ES" sz="1600" spc="-1" strike="noStrike">
                <a:solidFill>
                  <a:srgbClr val="006600"/>
                </a:solidFill>
                <a:uFill>
                  <a:solidFill>
                    <a:srgbClr val="ffffff"/>
                  </a:solidFill>
                </a:uFill>
                <a:latin typeface="Arial"/>
                <a:ea typeface="SimSun"/>
              </a:rPr>
              <a:t>y mejorar la </a:t>
            </a:r>
            <a:r>
              <a:rPr b="1" lang="es-ES" sz="1600" spc="-1" strike="noStrike">
                <a:solidFill>
                  <a:srgbClr val="006600"/>
                </a:solidFill>
                <a:uFill>
                  <a:solidFill>
                    <a:srgbClr val="ffffff"/>
                  </a:solidFill>
                </a:uFill>
                <a:latin typeface="Arial"/>
                <a:ea typeface="SimSun"/>
              </a:rPr>
              <a:t>formación</a:t>
            </a:r>
            <a:r>
              <a:rPr b="0" lang="es-ES" sz="1600" spc="-1" strike="noStrike">
                <a:solidFill>
                  <a:srgbClr val="006600"/>
                </a:solidFill>
                <a:uFill>
                  <a:solidFill>
                    <a:srgbClr val="ffffff"/>
                  </a:solidFill>
                </a:uFill>
                <a:latin typeface="Arial"/>
                <a:ea typeface="SimSun"/>
              </a:rPr>
              <a:t> de las personas que trabajan en el sector.</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Valorar </a:t>
            </a:r>
            <a:r>
              <a:rPr b="1" lang="es-ES" sz="1600" spc="-1" strike="noStrike">
                <a:solidFill>
                  <a:srgbClr val="006600"/>
                </a:solidFill>
                <a:uFill>
                  <a:solidFill>
                    <a:srgbClr val="ffffff"/>
                  </a:solidFill>
                </a:uFill>
                <a:latin typeface="Arial"/>
                <a:ea typeface="SimSun"/>
              </a:rPr>
              <a:t>carácter multifuncional </a:t>
            </a:r>
            <a:r>
              <a:rPr b="0" lang="es-ES" sz="1600" spc="-1" strike="noStrike">
                <a:solidFill>
                  <a:srgbClr val="006600"/>
                </a:solidFill>
                <a:uFill>
                  <a:solidFill>
                    <a:srgbClr val="ffffff"/>
                  </a:solidFill>
                </a:uFill>
                <a:latin typeface="Arial"/>
                <a:ea typeface="SimSun"/>
              </a:rPr>
              <a:t>de la actividad agraria</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Establecer los instrumentos de </a:t>
            </a:r>
            <a:r>
              <a:rPr b="1" lang="es-ES" sz="1600" spc="-1" strike="noStrike">
                <a:solidFill>
                  <a:srgbClr val="006600"/>
                </a:solidFill>
                <a:uFill>
                  <a:solidFill>
                    <a:srgbClr val="ffffff"/>
                  </a:solidFill>
                </a:uFill>
                <a:latin typeface="Arial"/>
                <a:ea typeface="SimSun"/>
              </a:rPr>
              <a:t>interlocución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1" lang="es-ES" sz="1600" spc="-1" strike="noStrike">
                <a:solidFill>
                  <a:srgbClr val="006600"/>
                </a:solidFill>
                <a:uFill>
                  <a:solidFill>
                    <a:srgbClr val="ffffff"/>
                  </a:solidFill>
                </a:uFill>
                <a:latin typeface="Arial"/>
                <a:ea typeface="SimSun"/>
              </a:rPr>
              <a:t>Integrar y cohesionar la ordenación</a:t>
            </a:r>
            <a:r>
              <a:rPr b="0" lang="es-ES" sz="1600" spc="-1" strike="noStrike">
                <a:solidFill>
                  <a:srgbClr val="006600"/>
                </a:solidFill>
                <a:uFill>
                  <a:solidFill>
                    <a:srgbClr val="ffffff"/>
                  </a:solidFill>
                </a:uFill>
                <a:latin typeface="Arial"/>
                <a:ea typeface="SimSun"/>
              </a:rPr>
              <a:t> de los espacios de producción, y la realización de infraestructuras rurales de apoyo a éstos.</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Fomentar </a:t>
            </a:r>
            <a:r>
              <a:rPr b="1" lang="es-ES" sz="1600" spc="-1" strike="noStrike">
                <a:solidFill>
                  <a:srgbClr val="006600"/>
                </a:solidFill>
                <a:uFill>
                  <a:solidFill>
                    <a:srgbClr val="ffffff"/>
                  </a:solidFill>
                </a:uFill>
                <a:latin typeface="Arial"/>
                <a:ea typeface="SimSun"/>
              </a:rPr>
              <a:t>prácticas agrarias y agroindustriales más sostenibles</a:t>
            </a:r>
            <a:r>
              <a:rPr b="0" lang="es-ES" sz="1600" spc="-1" strike="noStrike">
                <a:solidFill>
                  <a:srgbClr val="006600"/>
                </a:solidFill>
                <a:uFill>
                  <a:solidFill>
                    <a:srgbClr val="ffffff"/>
                  </a:solidFill>
                </a:uFill>
                <a:latin typeface="Arial"/>
                <a:ea typeface="SimSun"/>
              </a:rPr>
              <a:t>.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Cooperar en la correcta formación y desarrollo de las </a:t>
            </a:r>
            <a:r>
              <a:rPr b="1" lang="es-ES" sz="1600" spc="-1" strike="noStrike">
                <a:solidFill>
                  <a:srgbClr val="006600"/>
                </a:solidFill>
                <a:uFill>
                  <a:solidFill>
                    <a:srgbClr val="ffffff"/>
                  </a:solidFill>
                </a:uFill>
                <a:latin typeface="Arial"/>
                <a:ea typeface="SimSun"/>
              </a:rPr>
              <a:t>relaciones comerciales </a:t>
            </a:r>
            <a:r>
              <a:rPr b="0" lang="es-ES" sz="1600" spc="-1" strike="noStrike">
                <a:solidFill>
                  <a:srgbClr val="006600"/>
                </a:solidFill>
                <a:uFill>
                  <a:solidFill>
                    <a:srgbClr val="ffffff"/>
                  </a:solidFill>
                </a:uFill>
                <a:latin typeface="Arial"/>
                <a:ea typeface="SimSun"/>
              </a:rPr>
              <a:t>entre los operadores de la cadena alimentaria.</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Impulsar una </a:t>
            </a:r>
            <a:r>
              <a:rPr b="1" lang="es-ES" sz="1600" spc="-1" strike="noStrike">
                <a:solidFill>
                  <a:srgbClr val="006600"/>
                </a:solidFill>
                <a:uFill>
                  <a:solidFill>
                    <a:srgbClr val="ffffff"/>
                  </a:solidFill>
                </a:uFill>
                <a:latin typeface="Arial"/>
                <a:ea typeface="SimSun"/>
              </a:rPr>
              <a:t>regulación estable, transparente y lo más simplificada posible</a:t>
            </a:r>
            <a:r>
              <a:rPr b="0" lang="es-ES" sz="1600" spc="-1" strike="noStrike">
                <a:solidFill>
                  <a:srgbClr val="006600"/>
                </a:solidFill>
                <a:uFill>
                  <a:solidFill>
                    <a:srgbClr val="ffffff"/>
                  </a:solidFill>
                </a:uFill>
                <a:latin typeface="Arial"/>
                <a:ea typeface="SimSun"/>
              </a:rPr>
              <a:t>, que posibilite el conocimiento rápido de la normativa vigente, fomentando el acceso a la información pública y la participación ciudadana.</a:t>
            </a:r>
            <a:endParaRPr b="0" lang="es-ES" sz="1800" spc="-1" strike="noStrike">
              <a:solidFill>
                <a:srgbClr val="ffffff"/>
              </a:solidFill>
              <a:uFill>
                <a:solidFill>
                  <a:srgbClr val="ffffff"/>
                </a:solidFill>
              </a:uFill>
              <a:latin typeface="Arial"/>
            </a:endParaRPr>
          </a:p>
        </p:txBody>
      </p:sp>
      <p:sp>
        <p:nvSpPr>
          <p:cNvPr id="206" name="CustomShape 4"/>
          <p:cNvSpPr/>
          <p:nvPr/>
        </p:nvSpPr>
        <p:spPr>
          <a:xfrm>
            <a:off x="2786040" y="5643720"/>
            <a:ext cx="5614920" cy="1128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i="1" lang="es-ES" sz="1700" spc="-1" strike="noStrike">
                <a:solidFill>
                  <a:srgbClr val="006600"/>
                </a:solidFill>
                <a:uFill>
                  <a:solidFill>
                    <a:srgbClr val="ffffff"/>
                  </a:solidFill>
                </a:uFill>
                <a:latin typeface="Arial"/>
                <a:ea typeface="SimSun"/>
              </a:rPr>
              <a:t>"la agricultura es la profesión propia del sabio, la más adecuada al sencillo y la ocupación más digna para todo hombre libre"</a:t>
            </a:r>
            <a:endParaRPr b="0" lang="es-ES" sz="1800" spc="-1" strike="noStrike">
              <a:solidFill>
                <a:srgbClr val="ffffff"/>
              </a:solidFill>
              <a:uFill>
                <a:solidFill>
                  <a:srgbClr val="ffffff"/>
                </a:solidFill>
              </a:uFill>
              <a:latin typeface="Arial"/>
            </a:endParaRPr>
          </a:p>
          <a:p>
            <a:pPr algn="r">
              <a:lnSpc>
                <a:spcPct val="90000"/>
              </a:lnSpc>
            </a:pPr>
            <a:r>
              <a:rPr b="0" lang="es-ES" sz="1700" spc="-1" strike="noStrike">
                <a:solidFill>
                  <a:srgbClr val="006600"/>
                </a:solidFill>
                <a:uFill>
                  <a:solidFill>
                    <a:srgbClr val="ffffff"/>
                  </a:solidFill>
                </a:uFill>
                <a:latin typeface="Arial"/>
                <a:ea typeface="SimSun"/>
              </a:rPr>
              <a:t>Cicerón</a:t>
            </a:r>
            <a:endParaRPr b="0" lang="es-ES" sz="1800" spc="-1" strike="noStrike">
              <a:solidFill>
                <a:srgbClr val="ffffff"/>
              </a:solidFill>
              <a:uFill>
                <a:solidFill>
                  <a:srgbClr val="ffffff"/>
                </a:solidFill>
              </a:uFill>
              <a:latin typeface="Arial"/>
            </a:endParaRPr>
          </a:p>
        </p:txBody>
      </p:sp>
      <p:pic>
        <p:nvPicPr>
          <p:cNvPr id="207" name="Picture 5" descr=""/>
          <p:cNvPicPr/>
          <p:nvPr/>
        </p:nvPicPr>
        <p:blipFill>
          <a:blip r:embed="rId1"/>
          <a:stretch/>
        </p:blipFill>
        <p:spPr>
          <a:xfrm>
            <a:off x="1785960" y="5643720"/>
            <a:ext cx="807840" cy="10857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5850C9D8-96FE-4195-86E3-A425FA277212}"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81" name="CustomShape 2"/>
          <p:cNvSpPr/>
          <p:nvPr/>
        </p:nvSpPr>
        <p:spPr>
          <a:xfrm>
            <a:off x="1116000" y="1052640"/>
            <a:ext cx="7775640" cy="18352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900" spc="-1" strike="noStrike">
                <a:solidFill>
                  <a:srgbClr val="006600"/>
                </a:solidFill>
                <a:uFill>
                  <a:solidFill>
                    <a:srgbClr val="ffffff"/>
                  </a:solidFill>
                </a:uFill>
                <a:latin typeface="Arial"/>
                <a:ea typeface="SimSun"/>
              </a:rPr>
              <a:t>Una Ley que sienta las </a:t>
            </a:r>
            <a:r>
              <a:rPr b="1" lang="es-ES" sz="1900" spc="-1" strike="noStrike">
                <a:solidFill>
                  <a:srgbClr val="006600"/>
                </a:solidFill>
                <a:uFill>
                  <a:solidFill>
                    <a:srgbClr val="ffffff"/>
                  </a:solidFill>
                </a:uFill>
                <a:latin typeface="Arial"/>
                <a:ea typeface="SimSun"/>
              </a:rPr>
              <a:t>bases</a:t>
            </a:r>
            <a:r>
              <a:rPr b="0" lang="es-ES" sz="1900" spc="-1" strike="noStrike">
                <a:solidFill>
                  <a:srgbClr val="006600"/>
                </a:solidFill>
                <a:uFill>
                  <a:solidFill>
                    <a:srgbClr val="ffffff"/>
                  </a:solidFill>
                </a:uFill>
                <a:latin typeface="Arial"/>
                <a:ea typeface="SimSun"/>
              </a:rPr>
              <a:t> de ordenación y fomento del sector agrario y agroindustrial que queremos </a:t>
            </a:r>
            <a:r>
              <a:rPr b="1" lang="es-ES" sz="1900" spc="-1" strike="noStrike">
                <a:solidFill>
                  <a:srgbClr val="006600"/>
                </a:solidFill>
                <a:uFill>
                  <a:solidFill>
                    <a:srgbClr val="ffffff"/>
                  </a:solidFill>
                </a:uFill>
                <a:latin typeface="Arial"/>
                <a:ea typeface="SimSun"/>
              </a:rPr>
              <a:t>para el futuro</a:t>
            </a:r>
            <a:r>
              <a:rPr b="0" lang="es-ES" sz="1900" spc="-1" strike="noStrike">
                <a:solidFill>
                  <a:srgbClr val="006600"/>
                </a:solidFill>
                <a:uFill>
                  <a:solidFill>
                    <a:srgbClr val="ffffff"/>
                  </a:solidFill>
                </a:uFill>
                <a:latin typeface="Arial"/>
                <a:ea typeface="SimSun"/>
              </a:rPr>
              <a:t>. </a:t>
            </a:r>
            <a:endParaRPr b="0" lang="es-ES" sz="1800" spc="-1" strike="noStrike">
              <a:solidFill>
                <a:srgbClr val="ffffff"/>
              </a:solidFill>
              <a:uFill>
                <a:solidFill>
                  <a:srgbClr val="ffffff"/>
                </a:solidFill>
              </a:uFill>
              <a:latin typeface="Arial"/>
            </a:endParaRPr>
          </a:p>
          <a:p>
            <a:pPr algn="just">
              <a:lnSpc>
                <a:spcPct val="90000"/>
              </a:lnSpc>
            </a:pPr>
            <a:r>
              <a:rPr b="0" lang="es-ES" sz="1900" spc="-1" strike="noStrike">
                <a:solidFill>
                  <a:srgbClr val="006600"/>
                </a:solidFill>
                <a:uFill>
                  <a:solidFill>
                    <a:srgbClr val="ffffff"/>
                  </a:solidFill>
                </a:uFill>
                <a:latin typeface="Arial"/>
                <a:ea typeface="SimSun"/>
              </a:rPr>
              <a:t>Un </a:t>
            </a:r>
            <a:r>
              <a:rPr b="1" lang="es-ES" sz="1900" spc="-1" strike="noStrike">
                <a:solidFill>
                  <a:srgbClr val="006600"/>
                </a:solidFill>
                <a:uFill>
                  <a:solidFill>
                    <a:srgbClr val="ffffff"/>
                  </a:solidFill>
                </a:uFill>
                <a:latin typeface="Arial"/>
                <a:ea typeface="SimSun"/>
              </a:rPr>
              <a:t>sector profesional, dinámico y competitivo</a:t>
            </a:r>
            <a:r>
              <a:rPr b="0" lang="es-ES" sz="1900" spc="-1" strike="noStrike">
                <a:solidFill>
                  <a:srgbClr val="006600"/>
                </a:solidFill>
                <a:uFill>
                  <a:solidFill>
                    <a:srgbClr val="ffffff"/>
                  </a:solidFill>
                </a:uFill>
                <a:latin typeface="Arial"/>
                <a:ea typeface="SimSun"/>
              </a:rPr>
              <a:t>, que apueste por la </a:t>
            </a:r>
            <a:r>
              <a:rPr b="1" lang="es-ES" sz="1900" spc="-1" strike="noStrike">
                <a:solidFill>
                  <a:srgbClr val="006600"/>
                </a:solidFill>
                <a:uFill>
                  <a:solidFill>
                    <a:srgbClr val="ffffff"/>
                  </a:solidFill>
                </a:uFill>
                <a:latin typeface="Arial"/>
                <a:ea typeface="SimSun"/>
              </a:rPr>
              <a:t>calidad y la sostenibilidad</a:t>
            </a:r>
            <a:r>
              <a:rPr b="0" lang="es-ES" sz="1900" spc="-1" strike="noStrike">
                <a:solidFill>
                  <a:srgbClr val="006600"/>
                </a:solidFill>
                <a:uFill>
                  <a:solidFill>
                    <a:srgbClr val="ffffff"/>
                  </a:solidFill>
                </a:uFill>
                <a:latin typeface="Arial"/>
                <a:ea typeface="SimSun"/>
              </a:rPr>
              <a:t> y que genere mayor </a:t>
            </a:r>
            <a:r>
              <a:rPr b="1" lang="es-ES" sz="1900" spc="-1" strike="noStrike">
                <a:solidFill>
                  <a:srgbClr val="006600"/>
                </a:solidFill>
                <a:uFill>
                  <a:solidFill>
                    <a:srgbClr val="ffffff"/>
                  </a:solidFill>
                </a:uFill>
                <a:latin typeface="Arial"/>
                <a:ea typeface="SimSun"/>
              </a:rPr>
              <a:t>valor añadido</a:t>
            </a:r>
            <a:r>
              <a:rPr b="0" lang="es-ES" sz="1900" spc="-1" strike="noStrike">
                <a:solidFill>
                  <a:srgbClr val="006600"/>
                </a:solidFill>
                <a:uFill>
                  <a:solidFill>
                    <a:srgbClr val="ffffff"/>
                  </a:solidFill>
                </a:uFill>
                <a:latin typeface="Arial"/>
                <a:ea typeface="SimSun"/>
              </a:rPr>
              <a:t> y </a:t>
            </a:r>
            <a:r>
              <a:rPr b="1" lang="es-ES" sz="1900" spc="-1" strike="noStrike">
                <a:solidFill>
                  <a:srgbClr val="006600"/>
                </a:solidFill>
                <a:uFill>
                  <a:solidFill>
                    <a:srgbClr val="ffffff"/>
                  </a:solidFill>
                </a:uFill>
                <a:latin typeface="Arial"/>
                <a:ea typeface="SimSun"/>
              </a:rPr>
              <a:t>empleo</a:t>
            </a:r>
            <a:r>
              <a:rPr b="0" lang="es-ES" sz="1900" spc="-1" strike="noStrike">
                <a:solidFill>
                  <a:srgbClr val="006600"/>
                </a:solidFill>
                <a:uFill>
                  <a:solidFill>
                    <a:srgbClr val="ffffff"/>
                  </a:solidFill>
                </a:uFill>
                <a:latin typeface="Arial"/>
                <a:ea typeface="SimSun"/>
              </a:rPr>
              <a:t> a través de una mejor transformación y comercialización, con un </a:t>
            </a:r>
            <a:r>
              <a:rPr b="1" lang="es-ES" sz="1900" spc="-1" strike="noStrike">
                <a:solidFill>
                  <a:srgbClr val="006600"/>
                </a:solidFill>
                <a:uFill>
                  <a:solidFill>
                    <a:srgbClr val="ffffff"/>
                  </a:solidFill>
                </a:uFill>
                <a:latin typeface="Arial"/>
                <a:ea typeface="SimSun"/>
              </a:rPr>
              <a:t>tejido productivo moderno e innovador</a:t>
            </a:r>
            <a:r>
              <a:rPr b="0" lang="es-ES" sz="19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82" name="CustomShape 3"/>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457200">
              <a:lnSpc>
                <a:spcPct val="80000"/>
              </a:lnSpc>
            </a:pPr>
            <a:r>
              <a:rPr b="1" lang="es-ES" sz="2400" spc="-1" strike="noStrike">
                <a:solidFill>
                  <a:srgbClr val="006600"/>
                </a:solidFill>
                <a:uFill>
                  <a:solidFill>
                    <a:srgbClr val="ffffff"/>
                  </a:solidFill>
                </a:uFill>
                <a:latin typeface="Arial"/>
                <a:ea typeface="SimSun"/>
              </a:rPr>
              <a:t>Una Ley de futuro </a:t>
            </a:r>
            <a:endParaRPr b="0" lang="es-ES" sz="1800" spc="-1" strike="noStrike">
              <a:solidFill>
                <a:srgbClr val="ffffff"/>
              </a:solidFill>
              <a:uFill>
                <a:solidFill>
                  <a:srgbClr val="ffffff"/>
                </a:solidFill>
              </a:uFill>
              <a:latin typeface="Arial"/>
            </a:endParaRPr>
          </a:p>
        </p:txBody>
      </p:sp>
      <p:sp>
        <p:nvSpPr>
          <p:cNvPr id="83" name="CustomShape 4"/>
          <p:cNvSpPr/>
          <p:nvPr/>
        </p:nvSpPr>
        <p:spPr>
          <a:xfrm>
            <a:off x="1116000" y="3157560"/>
            <a:ext cx="7643880" cy="1137960"/>
          </a:xfrm>
          <a:custGeom>
            <a:avLst/>
            <a:gdLst/>
            <a:ahLst/>
            <a:rect l="l" t="t" r="r" b="b"/>
            <a:pathLst>
              <a:path w="21600" h="21600">
                <a:moveTo>
                  <a:pt x="0" y="0"/>
                </a:moveTo>
                <a:lnTo>
                  <a:pt x="21600" y="0"/>
                </a:lnTo>
                <a:lnTo>
                  <a:pt x="21600" y="21600"/>
                </a:lnTo>
                <a:lnTo>
                  <a:pt x="0" y="21600"/>
                </a:lnTo>
                <a:lnTo>
                  <a:pt x="0" y="0"/>
                </a:lnTo>
                <a:close/>
              </a:path>
            </a:pathLst>
          </a:custGeom>
          <a:solidFill>
            <a:srgbClr val="efffef"/>
          </a:solidFill>
          <a:ln w="28440">
            <a:solidFill>
              <a:srgbClr val="99cc00"/>
            </a:solidFill>
            <a:miter/>
          </a:ln>
        </p:spPr>
        <p:style>
          <a:lnRef idx="0"/>
          <a:fillRef idx="0"/>
          <a:effectRef idx="0"/>
          <a:fontRef idx="minor"/>
        </p:style>
        <p:txBody>
          <a:bodyPr lIns="90000" rIns="90000" tIns="46800" bIns="46800"/>
          <a:p>
            <a:pPr>
              <a:lnSpc>
                <a:spcPct val="90000"/>
              </a:lnSpc>
              <a:buClr>
                <a:srgbClr val="006600"/>
              </a:buClr>
              <a:buFont typeface="Arial"/>
              <a:buChar char="•"/>
            </a:pPr>
            <a:r>
              <a:rPr b="1" lang="es-ES" sz="2000" spc="-1" strike="noStrike">
                <a:solidFill>
                  <a:srgbClr val="006600"/>
                </a:solidFill>
                <a:uFill>
                  <a:solidFill>
                    <a:srgbClr val="ffffff"/>
                  </a:solidFill>
                </a:uFill>
                <a:latin typeface="Arial"/>
                <a:ea typeface="SimSun"/>
              </a:rPr>
              <a:t> </a:t>
            </a:r>
            <a:r>
              <a:rPr b="1" lang="es-ES" sz="2000" spc="-1" strike="noStrike">
                <a:solidFill>
                  <a:srgbClr val="006600"/>
                </a:solidFill>
                <a:uFill>
                  <a:solidFill>
                    <a:srgbClr val="ffffff"/>
                  </a:solidFill>
                </a:uFill>
                <a:latin typeface="Arial"/>
                <a:ea typeface="SimSun"/>
              </a:rPr>
              <a:t>Mejora del sector de forma integral</a:t>
            </a:r>
            <a:endParaRPr b="0" lang="es-ES" sz="1800" spc="-1" strike="noStrike">
              <a:solidFill>
                <a:srgbClr val="ffffff"/>
              </a:solidFill>
              <a:uFill>
                <a:solidFill>
                  <a:srgbClr val="ffffff"/>
                </a:solidFill>
              </a:uFill>
              <a:latin typeface="Arial"/>
            </a:endParaRPr>
          </a:p>
          <a:p>
            <a:pPr>
              <a:lnSpc>
                <a:spcPct val="90000"/>
              </a:lnSpc>
              <a:buClr>
                <a:srgbClr val="006600"/>
              </a:buClr>
              <a:buFont typeface="Arial"/>
              <a:buChar char="•"/>
            </a:pPr>
            <a:r>
              <a:rPr b="1" lang="es-ES" sz="2000" spc="-1" strike="noStrike">
                <a:solidFill>
                  <a:srgbClr val="006600"/>
                </a:solidFill>
                <a:uFill>
                  <a:solidFill>
                    <a:srgbClr val="ffffff"/>
                  </a:solidFill>
                </a:uFill>
                <a:latin typeface="Arial"/>
                <a:ea typeface="SimSun"/>
              </a:rPr>
              <a:t> </a:t>
            </a:r>
            <a:r>
              <a:rPr b="0" lang="es-ES" sz="2000" spc="-1" strike="noStrike">
                <a:solidFill>
                  <a:srgbClr val="006600"/>
                </a:solidFill>
                <a:uFill>
                  <a:solidFill>
                    <a:srgbClr val="ffffff"/>
                  </a:solidFill>
                </a:uFill>
                <a:latin typeface="Arial"/>
                <a:ea typeface="SimSun"/>
              </a:rPr>
              <a:t>Una Ley</a:t>
            </a:r>
            <a:r>
              <a:rPr b="1" lang="es-ES" sz="2000" spc="-1" strike="noStrike">
                <a:solidFill>
                  <a:srgbClr val="006600"/>
                </a:solidFill>
                <a:uFill>
                  <a:solidFill>
                    <a:srgbClr val="ffffff"/>
                  </a:solidFill>
                </a:uFill>
                <a:latin typeface="Arial"/>
                <a:ea typeface="SimSun"/>
              </a:rPr>
              <a:t> centrada en las personas, </a:t>
            </a:r>
            <a:r>
              <a:rPr b="0" lang="es-ES" sz="2000" spc="-1" strike="noStrike">
                <a:solidFill>
                  <a:srgbClr val="006600"/>
                </a:solidFill>
                <a:uFill>
                  <a:solidFill>
                    <a:srgbClr val="ffffff"/>
                  </a:solidFill>
                </a:uFill>
                <a:latin typeface="Arial"/>
                <a:ea typeface="SimSun"/>
              </a:rPr>
              <a:t>profesionales del campo </a:t>
            </a:r>
            <a:r>
              <a:rPr b="1" lang="es-ES" sz="2000" spc="-1" strike="noStrike">
                <a:solidFill>
                  <a:srgbClr val="006600"/>
                </a:solidFill>
                <a:uFill>
                  <a:solidFill>
                    <a:srgbClr val="ffffff"/>
                  </a:solidFill>
                </a:uFill>
                <a:latin typeface="Arial"/>
                <a:ea typeface="SimSun"/>
              </a:rPr>
              <a:t>y en las pequeñas y medianas empresas. </a:t>
            </a:r>
            <a:endParaRPr b="0" lang="es-ES" sz="1800" spc="-1" strike="noStrike">
              <a:solidFill>
                <a:srgbClr val="ffffff"/>
              </a:solidFill>
              <a:uFill>
                <a:solidFill>
                  <a:srgbClr val="ffffff"/>
                </a:solidFill>
              </a:uFill>
              <a:latin typeface="Arial"/>
            </a:endParaRPr>
          </a:p>
        </p:txBody>
      </p:sp>
      <p:sp>
        <p:nvSpPr>
          <p:cNvPr id="84" name="CustomShape 5"/>
          <p:cNvSpPr/>
          <p:nvPr/>
        </p:nvSpPr>
        <p:spPr>
          <a:xfrm>
            <a:off x="3635280" y="5445000"/>
            <a:ext cx="1944720" cy="765360"/>
          </a:xfrm>
          <a:prstGeom prst="ellipse">
            <a:avLst/>
          </a:prstGeom>
          <a:solidFill>
            <a:srgbClr val="ffcccc"/>
          </a:solidFill>
          <a:ln w="25560">
            <a:solidFill>
              <a:srgbClr val="89a4a7"/>
            </a:solidFill>
            <a:miter/>
          </a:ln>
        </p:spPr>
        <p:style>
          <a:lnRef idx="0"/>
          <a:fillRef idx="0"/>
          <a:effectRef idx="0"/>
          <a:fontRef idx="minor"/>
        </p:style>
        <p:txBody>
          <a:bodyPr lIns="90000" rIns="90000" tIns="46800" bIns="46800" anchor="ctr"/>
          <a:p>
            <a:pPr algn="ctr"/>
            <a:r>
              <a:rPr b="1" lang="es-ES" sz="2000" spc="-1" strike="noStrike">
                <a:solidFill>
                  <a:srgbClr val="006600"/>
                </a:solidFill>
                <a:uFill>
                  <a:solidFill>
                    <a:srgbClr val="ffffff"/>
                  </a:solidFill>
                </a:uFill>
                <a:latin typeface="Arial"/>
              </a:rPr>
              <a:t>5 Aspectos</a:t>
            </a:r>
            <a:endParaRPr b="0" lang="es-ES" sz="1800" spc="-1" strike="noStrike">
              <a:solidFill>
                <a:srgbClr val="ffffff"/>
              </a:solidFill>
              <a:uFill>
                <a:solidFill>
                  <a:srgbClr val="ffffff"/>
                </a:solidFill>
              </a:uFill>
              <a:latin typeface="Arial"/>
            </a:endParaRPr>
          </a:p>
        </p:txBody>
      </p:sp>
      <p:sp>
        <p:nvSpPr>
          <p:cNvPr id="85" name="CustomShape 6"/>
          <p:cNvSpPr/>
          <p:nvPr/>
        </p:nvSpPr>
        <p:spPr>
          <a:xfrm>
            <a:off x="1258920" y="4535640"/>
            <a:ext cx="3421080" cy="546120"/>
          </a:xfrm>
          <a:custGeom>
            <a:avLst/>
            <a:gdLst/>
            <a:ahLst/>
            <a:rect l="0" t="0" r="r" b="b"/>
            <a:pathLst>
              <a:path w="9504" h="1518">
                <a:moveTo>
                  <a:pt x="252" y="0"/>
                </a:moveTo>
                <a:cubicBezTo>
                  <a:pt x="126" y="0"/>
                  <a:pt x="0" y="126"/>
                  <a:pt x="0" y="252"/>
                </a:cubicBezTo>
                <a:lnTo>
                  <a:pt x="0" y="1265"/>
                </a:lnTo>
                <a:cubicBezTo>
                  <a:pt x="0" y="1391"/>
                  <a:pt x="126" y="1517"/>
                  <a:pt x="252" y="1517"/>
                </a:cubicBezTo>
                <a:lnTo>
                  <a:pt x="9250" y="1517"/>
                </a:lnTo>
                <a:cubicBezTo>
                  <a:pt x="9376" y="1517"/>
                  <a:pt x="9503" y="1391"/>
                  <a:pt x="9503" y="1265"/>
                </a:cubicBezTo>
                <a:lnTo>
                  <a:pt x="9503" y="252"/>
                </a:lnTo>
                <a:cubicBezTo>
                  <a:pt x="9503" y="126"/>
                  <a:pt x="9376" y="0"/>
                  <a:pt x="9250" y="0"/>
                </a:cubicBezTo>
                <a:lnTo>
                  <a:pt x="252" y="0"/>
                </a:lnTo>
              </a:path>
            </a:pathLst>
          </a:custGeom>
          <a:solidFill>
            <a:srgbClr val="ccffff"/>
          </a:solidFill>
          <a:ln w="25560">
            <a:solidFill>
              <a:srgbClr val="89a4a7"/>
            </a:solidFill>
            <a:miter/>
          </a:ln>
        </p:spPr>
        <p:style>
          <a:lnRef idx="0"/>
          <a:fillRef idx="0"/>
          <a:effectRef idx="0"/>
          <a:fontRef idx="minor"/>
        </p:style>
        <p:txBody>
          <a:bodyPr lIns="90000" rIns="90000" tIns="46800" bIns="46800" anchor="ctr"/>
          <a:p>
            <a:pPr algn="ctr"/>
            <a:r>
              <a:rPr b="1" lang="es-ES" sz="1800" spc="-1" strike="noStrike">
                <a:solidFill>
                  <a:srgbClr val="006600"/>
                </a:solidFill>
                <a:uFill>
                  <a:solidFill>
                    <a:srgbClr val="ffffff"/>
                  </a:solidFill>
                </a:uFill>
                <a:latin typeface="Arial"/>
              </a:rPr>
              <a:t>Acciones en la cadena alimentaria</a:t>
            </a:r>
            <a:endParaRPr b="0" lang="es-ES" sz="1800" spc="-1" strike="noStrike">
              <a:solidFill>
                <a:srgbClr val="ffffff"/>
              </a:solidFill>
              <a:uFill>
                <a:solidFill>
                  <a:srgbClr val="ffffff"/>
                </a:solidFill>
              </a:uFill>
              <a:latin typeface="Arial"/>
            </a:endParaRPr>
          </a:p>
        </p:txBody>
      </p:sp>
      <p:sp>
        <p:nvSpPr>
          <p:cNvPr id="86" name="CustomShape 7"/>
          <p:cNvSpPr/>
          <p:nvPr/>
        </p:nvSpPr>
        <p:spPr>
          <a:xfrm>
            <a:off x="5651640" y="4724280"/>
            <a:ext cx="3071520" cy="642960"/>
          </a:xfrm>
          <a:custGeom>
            <a:avLst/>
            <a:gdLst/>
            <a:ahLst/>
            <a:rect l="0" t="0" r="r" b="b"/>
            <a:pathLst>
              <a:path w="8534" h="1787">
                <a:moveTo>
                  <a:pt x="297" y="0"/>
                </a:moveTo>
                <a:cubicBezTo>
                  <a:pt x="148" y="0"/>
                  <a:pt x="0" y="148"/>
                  <a:pt x="0" y="297"/>
                </a:cubicBezTo>
                <a:lnTo>
                  <a:pt x="0" y="1489"/>
                </a:lnTo>
                <a:cubicBezTo>
                  <a:pt x="0" y="1637"/>
                  <a:pt x="148" y="1786"/>
                  <a:pt x="297" y="1786"/>
                </a:cubicBezTo>
                <a:lnTo>
                  <a:pt x="8235" y="1786"/>
                </a:lnTo>
                <a:cubicBezTo>
                  <a:pt x="8384" y="1786"/>
                  <a:pt x="8533" y="1637"/>
                  <a:pt x="8533" y="1489"/>
                </a:cubicBezTo>
                <a:lnTo>
                  <a:pt x="8533" y="297"/>
                </a:lnTo>
                <a:cubicBezTo>
                  <a:pt x="8533" y="148"/>
                  <a:pt x="8384" y="0"/>
                  <a:pt x="8235" y="0"/>
                </a:cubicBezTo>
                <a:lnTo>
                  <a:pt x="297" y="0"/>
                </a:lnTo>
              </a:path>
            </a:pathLst>
          </a:custGeom>
          <a:solidFill>
            <a:srgbClr val="ccffff"/>
          </a:solidFill>
          <a:ln w="25560">
            <a:solidFill>
              <a:srgbClr val="89a4a7"/>
            </a:solidFill>
            <a:miter/>
          </a:ln>
        </p:spPr>
        <p:style>
          <a:lnRef idx="0"/>
          <a:fillRef idx="0"/>
          <a:effectRef idx="0"/>
          <a:fontRef idx="minor"/>
        </p:style>
        <p:txBody>
          <a:bodyPr lIns="90000" rIns="90000" tIns="46800" bIns="46800" anchor="ctr"/>
          <a:p>
            <a:pPr algn="ctr"/>
            <a:r>
              <a:rPr b="1" lang="es-ES" sz="1800" spc="-1" strike="noStrike">
                <a:solidFill>
                  <a:srgbClr val="006600"/>
                </a:solidFill>
                <a:uFill>
                  <a:solidFill>
                    <a:srgbClr val="ffffff"/>
                  </a:solidFill>
                </a:uFill>
                <a:latin typeface="Arial"/>
              </a:rPr>
              <a:t>Implicaciones con el territorio y otras políticas</a:t>
            </a:r>
            <a:endParaRPr b="0" lang="es-ES" sz="1800" spc="-1" strike="noStrike">
              <a:solidFill>
                <a:srgbClr val="ffffff"/>
              </a:solidFill>
              <a:uFill>
                <a:solidFill>
                  <a:srgbClr val="ffffff"/>
                </a:solidFill>
              </a:uFill>
              <a:latin typeface="Arial"/>
            </a:endParaRPr>
          </a:p>
        </p:txBody>
      </p:sp>
      <p:sp>
        <p:nvSpPr>
          <p:cNvPr id="87" name="CustomShape 8"/>
          <p:cNvSpPr/>
          <p:nvPr/>
        </p:nvSpPr>
        <p:spPr>
          <a:xfrm>
            <a:off x="5940360" y="5805360"/>
            <a:ext cx="2643120" cy="642960"/>
          </a:xfrm>
          <a:custGeom>
            <a:avLst/>
            <a:gdLst/>
            <a:ahLst/>
            <a:rect l="0" t="0" r="r" b="b"/>
            <a:pathLst>
              <a:path w="7344" h="1787">
                <a:moveTo>
                  <a:pt x="297" y="0"/>
                </a:moveTo>
                <a:cubicBezTo>
                  <a:pt x="148" y="0"/>
                  <a:pt x="0" y="148"/>
                  <a:pt x="0" y="297"/>
                </a:cubicBezTo>
                <a:lnTo>
                  <a:pt x="0" y="1489"/>
                </a:lnTo>
                <a:cubicBezTo>
                  <a:pt x="0" y="1637"/>
                  <a:pt x="148" y="1786"/>
                  <a:pt x="297" y="1786"/>
                </a:cubicBezTo>
                <a:lnTo>
                  <a:pt x="7045" y="1786"/>
                </a:lnTo>
                <a:cubicBezTo>
                  <a:pt x="7194" y="1786"/>
                  <a:pt x="7343" y="1637"/>
                  <a:pt x="7343" y="1489"/>
                </a:cubicBezTo>
                <a:lnTo>
                  <a:pt x="7343" y="297"/>
                </a:lnTo>
                <a:cubicBezTo>
                  <a:pt x="7343" y="148"/>
                  <a:pt x="7194" y="0"/>
                  <a:pt x="7045" y="0"/>
                </a:cubicBezTo>
                <a:lnTo>
                  <a:pt x="297" y="0"/>
                </a:lnTo>
              </a:path>
            </a:pathLst>
          </a:custGeom>
          <a:solidFill>
            <a:srgbClr val="ccffff"/>
          </a:solidFill>
          <a:ln w="25560">
            <a:solidFill>
              <a:srgbClr val="89a4a7"/>
            </a:solidFill>
            <a:miter/>
          </a:ln>
        </p:spPr>
        <p:style>
          <a:lnRef idx="0"/>
          <a:fillRef idx="0"/>
          <a:effectRef idx="0"/>
          <a:fontRef idx="minor"/>
        </p:style>
        <p:txBody>
          <a:bodyPr lIns="90000" rIns="90000" tIns="46800" bIns="46800" anchor="ctr"/>
          <a:p>
            <a:pPr algn="ctr"/>
            <a:r>
              <a:rPr b="1" lang="es-ES" sz="1800" spc="-1" strike="noStrike">
                <a:solidFill>
                  <a:srgbClr val="006600"/>
                </a:solidFill>
                <a:uFill>
                  <a:solidFill>
                    <a:srgbClr val="ffffff"/>
                  </a:solidFill>
                </a:uFill>
                <a:latin typeface="Arial"/>
              </a:rPr>
              <a:t>Vocación de servicio de la administración</a:t>
            </a:r>
            <a:endParaRPr b="0" lang="es-ES" sz="1800" spc="-1" strike="noStrike">
              <a:solidFill>
                <a:srgbClr val="ffffff"/>
              </a:solidFill>
              <a:uFill>
                <a:solidFill>
                  <a:srgbClr val="ffffff"/>
                </a:solidFill>
              </a:uFill>
              <a:latin typeface="Arial"/>
            </a:endParaRPr>
          </a:p>
        </p:txBody>
      </p:sp>
      <p:sp>
        <p:nvSpPr>
          <p:cNvPr id="88" name="CustomShape 9"/>
          <p:cNvSpPr/>
          <p:nvPr/>
        </p:nvSpPr>
        <p:spPr>
          <a:xfrm>
            <a:off x="1187280" y="6237360"/>
            <a:ext cx="2664000" cy="426960"/>
          </a:xfrm>
          <a:custGeom>
            <a:avLst/>
            <a:gdLst/>
            <a:ahLst/>
            <a:rect l="0" t="0" r="r" b="b"/>
            <a:pathLst>
              <a:path w="7402" h="1188">
                <a:moveTo>
                  <a:pt x="197" y="0"/>
                </a:moveTo>
                <a:cubicBezTo>
                  <a:pt x="98" y="0"/>
                  <a:pt x="0" y="98"/>
                  <a:pt x="0" y="197"/>
                </a:cubicBezTo>
                <a:lnTo>
                  <a:pt x="0" y="989"/>
                </a:lnTo>
                <a:cubicBezTo>
                  <a:pt x="0" y="1088"/>
                  <a:pt x="98" y="1187"/>
                  <a:pt x="197" y="1187"/>
                </a:cubicBezTo>
                <a:lnTo>
                  <a:pt x="7203" y="1187"/>
                </a:lnTo>
                <a:cubicBezTo>
                  <a:pt x="7302" y="1187"/>
                  <a:pt x="7401" y="1088"/>
                  <a:pt x="7401" y="989"/>
                </a:cubicBezTo>
                <a:lnTo>
                  <a:pt x="7401" y="197"/>
                </a:lnTo>
                <a:cubicBezTo>
                  <a:pt x="7401" y="98"/>
                  <a:pt x="7302" y="0"/>
                  <a:pt x="7203" y="0"/>
                </a:cubicBezTo>
                <a:lnTo>
                  <a:pt x="197" y="0"/>
                </a:lnTo>
              </a:path>
            </a:pathLst>
          </a:custGeom>
          <a:solidFill>
            <a:srgbClr val="ccffff"/>
          </a:solidFill>
          <a:ln w="25560">
            <a:solidFill>
              <a:srgbClr val="89a4a7"/>
            </a:solidFill>
            <a:miter/>
          </a:ln>
        </p:spPr>
        <p:style>
          <a:lnRef idx="0"/>
          <a:fillRef idx="0"/>
          <a:effectRef idx="0"/>
          <a:fontRef idx="minor"/>
        </p:style>
        <p:txBody>
          <a:bodyPr lIns="90000" rIns="90000" tIns="46800" bIns="46800" anchor="ctr"/>
          <a:p>
            <a:pPr algn="ctr"/>
            <a:r>
              <a:rPr b="1" lang="es-ES" sz="1800" spc="-1" strike="noStrike">
                <a:solidFill>
                  <a:srgbClr val="006600"/>
                </a:solidFill>
                <a:uFill>
                  <a:solidFill>
                    <a:srgbClr val="ffffff"/>
                  </a:solidFill>
                </a:uFill>
                <a:latin typeface="Arial"/>
              </a:rPr>
              <a:t>I+D+i y Formación</a:t>
            </a:r>
            <a:endParaRPr b="0" lang="es-ES" sz="1800" spc="-1" strike="noStrike">
              <a:solidFill>
                <a:srgbClr val="ffffff"/>
              </a:solidFill>
              <a:uFill>
                <a:solidFill>
                  <a:srgbClr val="ffffff"/>
                </a:solidFill>
              </a:uFill>
              <a:latin typeface="Arial"/>
            </a:endParaRPr>
          </a:p>
        </p:txBody>
      </p:sp>
      <p:sp>
        <p:nvSpPr>
          <p:cNvPr id="89" name="CustomShape 10"/>
          <p:cNvSpPr/>
          <p:nvPr/>
        </p:nvSpPr>
        <p:spPr>
          <a:xfrm>
            <a:off x="1042920" y="5373720"/>
            <a:ext cx="2357640" cy="644400"/>
          </a:xfrm>
          <a:custGeom>
            <a:avLst/>
            <a:gdLst/>
            <a:ahLst/>
            <a:rect l="0" t="0" r="r" b="b"/>
            <a:pathLst>
              <a:path w="6551" h="1792">
                <a:moveTo>
                  <a:pt x="298" y="0"/>
                </a:moveTo>
                <a:cubicBezTo>
                  <a:pt x="149" y="0"/>
                  <a:pt x="0" y="149"/>
                  <a:pt x="0" y="298"/>
                </a:cubicBezTo>
                <a:lnTo>
                  <a:pt x="0" y="1492"/>
                </a:lnTo>
                <a:cubicBezTo>
                  <a:pt x="0" y="1641"/>
                  <a:pt x="149" y="1791"/>
                  <a:pt x="298" y="1791"/>
                </a:cubicBezTo>
                <a:lnTo>
                  <a:pt x="6251" y="1791"/>
                </a:lnTo>
                <a:cubicBezTo>
                  <a:pt x="6400" y="1791"/>
                  <a:pt x="6550" y="1641"/>
                  <a:pt x="6550" y="1492"/>
                </a:cubicBezTo>
                <a:lnTo>
                  <a:pt x="6550" y="298"/>
                </a:lnTo>
                <a:cubicBezTo>
                  <a:pt x="6550" y="149"/>
                  <a:pt x="6400" y="0"/>
                  <a:pt x="6251" y="0"/>
                </a:cubicBezTo>
                <a:lnTo>
                  <a:pt x="298" y="0"/>
                </a:lnTo>
              </a:path>
            </a:pathLst>
          </a:custGeom>
          <a:solidFill>
            <a:srgbClr val="ccffff"/>
          </a:solidFill>
          <a:ln w="25560">
            <a:solidFill>
              <a:srgbClr val="89a4a7"/>
            </a:solidFill>
            <a:miter/>
          </a:ln>
        </p:spPr>
        <p:style>
          <a:lnRef idx="0"/>
          <a:fillRef idx="0"/>
          <a:effectRef idx="0"/>
          <a:fontRef idx="minor"/>
        </p:style>
        <p:txBody>
          <a:bodyPr lIns="90000" rIns="90000" tIns="46800" bIns="46800" anchor="ctr"/>
          <a:p>
            <a:pPr algn="ctr"/>
            <a:r>
              <a:rPr b="1" lang="es-ES" sz="1800" spc="-1" strike="noStrike">
                <a:solidFill>
                  <a:srgbClr val="006600"/>
                </a:solidFill>
                <a:uFill>
                  <a:solidFill>
                    <a:srgbClr val="ffffff"/>
                  </a:solidFill>
                </a:uFill>
                <a:latin typeface="Arial"/>
              </a:rPr>
              <a:t>Favorecer jóvenes y mujeres</a:t>
            </a:r>
            <a:endParaRPr b="0" lang="es-ES" sz="1800" spc="-1" strike="noStrike">
              <a:solidFill>
                <a:srgbClr val="ffffff"/>
              </a:solidFill>
              <a:uFill>
                <a:solidFill>
                  <a:srgbClr val="ffffff"/>
                </a:solidFill>
              </a:uFill>
              <a:latin typeface="Arial"/>
            </a:endParaRPr>
          </a:p>
        </p:txBody>
      </p:sp>
      <p:sp>
        <p:nvSpPr>
          <p:cNvPr id="90" name="Line 11"/>
          <p:cNvSpPr/>
          <p:nvPr/>
        </p:nvSpPr>
        <p:spPr>
          <a:xfrm flipH="1" flipV="1">
            <a:off x="2944440" y="5087880"/>
            <a:ext cx="981000" cy="463680"/>
          </a:xfrm>
          <a:prstGeom prst="line">
            <a:avLst/>
          </a:prstGeom>
          <a:ln w="9360">
            <a:solidFill>
              <a:srgbClr val="b6dcdf"/>
            </a:solidFill>
            <a:miter/>
          </a:ln>
        </p:spPr>
        <p:style>
          <a:lnRef idx="0"/>
          <a:fillRef idx="0"/>
          <a:effectRef idx="0"/>
          <a:fontRef idx="minor"/>
        </p:style>
      </p:sp>
      <p:sp>
        <p:nvSpPr>
          <p:cNvPr id="91" name="Line 12"/>
          <p:cNvSpPr/>
          <p:nvPr/>
        </p:nvSpPr>
        <p:spPr>
          <a:xfrm flipH="1">
            <a:off x="3259080" y="5827680"/>
            <a:ext cx="370080" cy="71640"/>
          </a:xfrm>
          <a:prstGeom prst="line">
            <a:avLst/>
          </a:prstGeom>
          <a:ln w="9360">
            <a:solidFill>
              <a:srgbClr val="b6dcdf"/>
            </a:solidFill>
            <a:miter/>
          </a:ln>
        </p:spPr>
        <p:style>
          <a:lnRef idx="0"/>
          <a:fillRef idx="0"/>
          <a:effectRef idx="0"/>
          <a:fontRef idx="minor"/>
        </p:style>
      </p:sp>
      <p:sp>
        <p:nvSpPr>
          <p:cNvPr id="92" name="Line 13"/>
          <p:cNvSpPr/>
          <p:nvPr/>
        </p:nvSpPr>
        <p:spPr>
          <a:xfrm flipH="1">
            <a:off x="2513160" y="6110280"/>
            <a:ext cx="1412640" cy="114480"/>
          </a:xfrm>
          <a:prstGeom prst="line">
            <a:avLst/>
          </a:prstGeom>
          <a:ln w="9360">
            <a:solidFill>
              <a:srgbClr val="b6dcdf"/>
            </a:solidFill>
            <a:miter/>
          </a:ln>
        </p:spPr>
        <p:style>
          <a:lnRef idx="0"/>
          <a:fillRef idx="0"/>
          <a:effectRef idx="0"/>
          <a:fontRef idx="minor"/>
        </p:style>
      </p:sp>
      <p:sp>
        <p:nvSpPr>
          <p:cNvPr id="93" name="Line 14"/>
          <p:cNvSpPr/>
          <p:nvPr/>
        </p:nvSpPr>
        <p:spPr>
          <a:xfrm flipV="1">
            <a:off x="5295960" y="5373720"/>
            <a:ext cx="1892160" cy="177840"/>
          </a:xfrm>
          <a:prstGeom prst="line">
            <a:avLst/>
          </a:prstGeom>
          <a:ln w="9360">
            <a:solidFill>
              <a:srgbClr val="b6dcdf"/>
            </a:solidFill>
            <a:miter/>
          </a:ln>
        </p:spPr>
        <p:style>
          <a:lnRef idx="0"/>
          <a:fillRef idx="0"/>
          <a:effectRef idx="0"/>
          <a:fontRef idx="minor"/>
        </p:style>
      </p:sp>
      <p:sp>
        <p:nvSpPr>
          <p:cNvPr id="94" name="Line 15"/>
          <p:cNvSpPr/>
          <p:nvPr/>
        </p:nvSpPr>
        <p:spPr>
          <a:xfrm>
            <a:off x="5592600" y="5827680"/>
            <a:ext cx="335160" cy="300240"/>
          </a:xfrm>
          <a:prstGeom prst="line">
            <a:avLst/>
          </a:prstGeom>
          <a:ln w="9360">
            <a:solidFill>
              <a:srgbClr val="b6dcdf"/>
            </a:solidFill>
            <a:miter/>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8" name="Picture 3" descr=""/>
          <p:cNvPicPr/>
          <p:nvPr/>
        </p:nvPicPr>
        <p:blipFill>
          <a:blip r:embed="rId1"/>
          <a:stretch/>
        </p:blipFill>
        <p:spPr>
          <a:xfrm>
            <a:off x="3657600" y="1660680"/>
            <a:ext cx="2190600" cy="1458720"/>
          </a:xfrm>
          <a:prstGeom prst="rect">
            <a:avLst/>
          </a:prstGeom>
          <a:ln>
            <a:noFill/>
          </a:ln>
        </p:spPr>
      </p:pic>
      <p:pic>
        <p:nvPicPr>
          <p:cNvPr id="209" name="Picture 4" descr=""/>
          <p:cNvPicPr/>
          <p:nvPr/>
        </p:nvPicPr>
        <p:blipFill>
          <a:blip r:embed="rId2"/>
          <a:stretch/>
        </p:blipFill>
        <p:spPr>
          <a:xfrm>
            <a:off x="6916680" y="3065400"/>
            <a:ext cx="2129040" cy="2185920"/>
          </a:xfrm>
          <a:prstGeom prst="rect">
            <a:avLst/>
          </a:prstGeom>
          <a:ln>
            <a:noFill/>
          </a:ln>
        </p:spPr>
      </p:pic>
      <p:pic>
        <p:nvPicPr>
          <p:cNvPr id="210" name="Picture 5" descr=""/>
          <p:cNvPicPr/>
          <p:nvPr/>
        </p:nvPicPr>
        <p:blipFill>
          <a:blip r:embed="rId3"/>
          <a:stretch/>
        </p:blipFill>
        <p:spPr>
          <a:xfrm>
            <a:off x="5854680" y="3641760"/>
            <a:ext cx="1994040" cy="2009880"/>
          </a:xfrm>
          <a:prstGeom prst="rect">
            <a:avLst/>
          </a:prstGeom>
          <a:ln>
            <a:noFill/>
          </a:ln>
        </p:spPr>
      </p:pic>
      <p:pic>
        <p:nvPicPr>
          <p:cNvPr id="211" name="Picture 6" descr=""/>
          <p:cNvPicPr/>
          <p:nvPr/>
        </p:nvPicPr>
        <p:blipFill>
          <a:blip r:embed="rId4"/>
          <a:stretch/>
        </p:blipFill>
        <p:spPr>
          <a:xfrm>
            <a:off x="968400" y="2124000"/>
            <a:ext cx="2689200" cy="2158920"/>
          </a:xfrm>
          <a:prstGeom prst="rect">
            <a:avLst/>
          </a:prstGeom>
          <a:ln>
            <a:noFill/>
          </a:ln>
        </p:spPr>
      </p:pic>
      <p:pic>
        <p:nvPicPr>
          <p:cNvPr id="212" name="Picture 7" descr=""/>
          <p:cNvPicPr/>
          <p:nvPr/>
        </p:nvPicPr>
        <p:blipFill>
          <a:blip r:embed="rId5"/>
          <a:stretch/>
        </p:blipFill>
        <p:spPr>
          <a:xfrm>
            <a:off x="5857920" y="1892160"/>
            <a:ext cx="2421000" cy="1814760"/>
          </a:xfrm>
          <a:prstGeom prst="rect">
            <a:avLst/>
          </a:prstGeom>
          <a:ln>
            <a:noFill/>
          </a:ln>
        </p:spPr>
      </p:pic>
      <p:pic>
        <p:nvPicPr>
          <p:cNvPr id="213" name="Picture 8" descr=""/>
          <p:cNvPicPr/>
          <p:nvPr/>
        </p:nvPicPr>
        <p:blipFill>
          <a:blip r:embed="rId6"/>
          <a:stretch/>
        </p:blipFill>
        <p:spPr>
          <a:xfrm>
            <a:off x="3281400" y="4611600"/>
            <a:ext cx="2566800" cy="1924200"/>
          </a:xfrm>
          <a:prstGeom prst="rect">
            <a:avLst/>
          </a:prstGeom>
          <a:ln>
            <a:noFill/>
          </a:ln>
        </p:spPr>
      </p:pic>
      <p:pic>
        <p:nvPicPr>
          <p:cNvPr id="214" name="Picture 9" descr=""/>
          <p:cNvPicPr/>
          <p:nvPr/>
        </p:nvPicPr>
        <p:blipFill>
          <a:blip r:embed="rId7"/>
          <a:stretch/>
        </p:blipFill>
        <p:spPr>
          <a:xfrm>
            <a:off x="1000080" y="4280040"/>
            <a:ext cx="2657520" cy="2139840"/>
          </a:xfrm>
          <a:prstGeom prst="rect">
            <a:avLst/>
          </a:prstGeom>
          <a:ln>
            <a:noFill/>
          </a:ln>
        </p:spPr>
      </p:pic>
      <p:pic>
        <p:nvPicPr>
          <p:cNvPr id="215" name="Picture 10" descr=""/>
          <p:cNvPicPr/>
          <p:nvPr/>
        </p:nvPicPr>
        <p:blipFill>
          <a:blip r:embed="rId8"/>
          <a:stretch/>
        </p:blipFill>
        <p:spPr>
          <a:xfrm>
            <a:off x="3657600" y="3124080"/>
            <a:ext cx="2220840" cy="1481400"/>
          </a:xfrm>
          <a:prstGeom prst="rect">
            <a:avLst/>
          </a:prstGeom>
          <a:ln>
            <a:noFill/>
          </a:ln>
        </p:spPr>
      </p:pic>
      <p:pic>
        <p:nvPicPr>
          <p:cNvPr id="216" name="Picture 11" descr=""/>
          <p:cNvPicPr/>
          <p:nvPr/>
        </p:nvPicPr>
        <p:blipFill>
          <a:blip r:embed="rId9"/>
          <a:stretch/>
        </p:blipFill>
        <p:spPr>
          <a:xfrm>
            <a:off x="936720" y="1660680"/>
            <a:ext cx="8189640" cy="4867200"/>
          </a:xfrm>
          <a:prstGeom prst="rect">
            <a:avLst/>
          </a:prstGeom>
          <a:ln>
            <a:noFill/>
          </a:ln>
        </p:spPr>
      </p:pic>
      <p:sp>
        <p:nvSpPr>
          <p:cNvPr id="217" name="CustomShape 1"/>
          <p:cNvSpPr/>
          <p:nvPr/>
        </p:nvSpPr>
        <p:spPr>
          <a:xfrm>
            <a:off x="3192480" y="6485040"/>
            <a:ext cx="2873520" cy="207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fillRef idx="0"/>
          <a:effectRef idx="0"/>
          <a:fontRef idx="minor"/>
        </p:style>
      </p:sp>
      <p:sp>
        <p:nvSpPr>
          <p:cNvPr id="218" name="CustomShape 2"/>
          <p:cNvSpPr/>
          <p:nvPr/>
        </p:nvSpPr>
        <p:spPr>
          <a:xfrm>
            <a:off x="6877080" y="6308640"/>
            <a:ext cx="2124000" cy="398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s-ES" sz="2000" spc="-1" strike="noStrike">
                <a:solidFill>
                  <a:srgbClr val="808080"/>
                </a:solidFill>
                <a:uFill>
                  <a:solidFill>
                    <a:srgbClr val="ffffff"/>
                  </a:solidFill>
                </a:uFill>
                <a:latin typeface="Calibri"/>
                <a:ea typeface="SimSun"/>
              </a:rPr>
              <a:t>Octubre – 2017 </a:t>
            </a:r>
            <a:endParaRPr b="0" lang="es-ES" sz="1800" spc="-1" strike="noStrike">
              <a:solidFill>
                <a:srgbClr val="ffffff"/>
              </a:solidFill>
              <a:uFill>
                <a:solidFill>
                  <a:srgbClr val="ffffff"/>
                </a:solidFill>
              </a:uFill>
              <a:latin typeface="Arial"/>
            </a:endParaRPr>
          </a:p>
        </p:txBody>
      </p:sp>
      <p:sp>
        <p:nvSpPr>
          <p:cNvPr id="219" name="CustomShape 3"/>
          <p:cNvSpPr/>
          <p:nvPr/>
        </p:nvSpPr>
        <p:spPr>
          <a:xfrm>
            <a:off x="1187280" y="260280"/>
            <a:ext cx="7812360" cy="1312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b="1" lang="es-ES" sz="3000" spc="-1" strike="noStrike">
                <a:solidFill>
                  <a:srgbClr val="808080"/>
                </a:solidFill>
                <a:uFill>
                  <a:solidFill>
                    <a:srgbClr val="ffffff"/>
                  </a:solidFill>
                </a:uFill>
                <a:latin typeface="Calibri"/>
                <a:ea typeface="SimSun"/>
              </a:rPr>
              <a:t>Anteproyecto de</a:t>
            </a:r>
            <a:r>
              <a:rPr b="1" lang="es-ES" sz="4000" spc="-1" strike="noStrike">
                <a:solidFill>
                  <a:srgbClr val="808080"/>
                </a:solidFill>
                <a:uFill>
                  <a:solidFill>
                    <a:srgbClr val="ffffff"/>
                  </a:solidFill>
                </a:uFill>
                <a:latin typeface="Calibri"/>
                <a:ea typeface="SimSun"/>
              </a:rPr>
              <a:t> LEY DE AGRICULTURA Y GANADERÍA DE ANDALUCÍA</a:t>
            </a:r>
            <a:endParaRPr b="0" lang="es-ES" sz="1800" spc="-1" strike="noStrike">
              <a:solidFill>
                <a:srgbClr val="ffffff"/>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932AEC83-8D9B-499C-A0F4-419BB4B8B14C}"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96" name="CustomShape 2"/>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457200">
              <a:lnSpc>
                <a:spcPct val="80000"/>
              </a:lnSpc>
            </a:pPr>
            <a:r>
              <a:rPr b="1" lang="es-ES" sz="2400" spc="-1" strike="noStrike">
                <a:solidFill>
                  <a:srgbClr val="006600"/>
                </a:solidFill>
                <a:uFill>
                  <a:solidFill>
                    <a:srgbClr val="ffffff"/>
                  </a:solidFill>
                </a:uFill>
                <a:latin typeface="Arial"/>
                <a:ea typeface="SimSun"/>
              </a:rPr>
              <a:t>Contenidos más destacados por títulos </a:t>
            </a:r>
            <a:endParaRPr b="0" lang="es-ES" sz="1800" spc="-1" strike="noStrike">
              <a:solidFill>
                <a:srgbClr val="ffffff"/>
              </a:solidFill>
              <a:uFill>
                <a:solidFill>
                  <a:srgbClr val="ffffff"/>
                </a:solidFill>
              </a:uFill>
              <a:latin typeface="Arial"/>
            </a:endParaRPr>
          </a:p>
        </p:txBody>
      </p:sp>
      <p:sp>
        <p:nvSpPr>
          <p:cNvPr id="97" name="CustomShape 3"/>
          <p:cNvSpPr/>
          <p:nvPr/>
        </p:nvSpPr>
        <p:spPr>
          <a:xfrm>
            <a:off x="1116000" y="963720"/>
            <a:ext cx="7775640" cy="32947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600" spc="-1" strike="noStrike">
                <a:solidFill>
                  <a:srgbClr val="006600"/>
                </a:solidFill>
                <a:uFill>
                  <a:solidFill>
                    <a:srgbClr val="ffffff"/>
                  </a:solidFill>
                </a:uFill>
                <a:latin typeface="Arial"/>
                <a:ea typeface="SimSun"/>
              </a:rPr>
              <a:t>El articulado del Anteproyecto de Ley se reparte en:</a:t>
            </a:r>
            <a:endParaRPr b="0" lang="es-ES" sz="1800" spc="-1" strike="noStrike">
              <a:solidFill>
                <a:srgbClr val="ffffff"/>
              </a:solidFill>
              <a:uFill>
                <a:solidFill>
                  <a:srgbClr val="ffffff"/>
                </a:solidFill>
              </a:uFill>
              <a:latin typeface="Arial"/>
            </a:endParaRPr>
          </a:p>
          <a:p>
            <a:pPr algn="just">
              <a:lnSpc>
                <a:spcPct val="90000"/>
              </a:lnSpc>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14 títulos con un total de 121 artículos</a:t>
            </a:r>
            <a:endParaRPr b="0" lang="es-ES" sz="1800" spc="-1" strike="noStrike">
              <a:solidFill>
                <a:srgbClr val="ffffff"/>
              </a:solidFill>
              <a:uFill>
                <a:solidFill>
                  <a:srgbClr val="ffffff"/>
                </a:solidFill>
              </a:uFill>
              <a:latin typeface="Arial"/>
            </a:endParaRPr>
          </a:p>
          <a:p>
            <a:pPr algn="just">
              <a:lnSpc>
                <a:spcPct val="90000"/>
              </a:lnSpc>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8 disposiciones adicionales</a:t>
            </a:r>
            <a:endParaRPr b="0" lang="es-ES" sz="1800" spc="-1" strike="noStrike">
              <a:solidFill>
                <a:srgbClr val="ffffff"/>
              </a:solidFill>
              <a:uFill>
                <a:solidFill>
                  <a:srgbClr val="ffffff"/>
                </a:solidFill>
              </a:uFill>
              <a:latin typeface="Arial"/>
            </a:endParaRPr>
          </a:p>
          <a:p>
            <a:pPr algn="just">
              <a:lnSpc>
                <a:spcPct val="90000"/>
              </a:lnSpc>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2 disposiciones transitorias </a:t>
            </a:r>
            <a:r>
              <a:rPr b="0" lang="es-ES" sz="1300" spc="-1" strike="noStrike">
                <a:solidFill>
                  <a:srgbClr val="006600"/>
                </a:solidFill>
                <a:uFill>
                  <a:solidFill>
                    <a:srgbClr val="ffffff"/>
                  </a:solidFill>
                </a:uFill>
                <a:latin typeface="Arial"/>
                <a:ea typeface="SimSun"/>
              </a:rPr>
              <a:t>(adaptación sistemas de control DOP e IGP, vigencia y ejecutividad de planes afectados por una Declaración de Zona de Protección Agraria) </a:t>
            </a:r>
            <a:endParaRPr b="0" lang="es-ES" sz="1800" spc="-1" strike="noStrike">
              <a:solidFill>
                <a:srgbClr val="ffffff"/>
              </a:solidFill>
              <a:uFill>
                <a:solidFill>
                  <a:srgbClr val="ffffff"/>
                </a:solidFill>
              </a:uFill>
              <a:latin typeface="Arial"/>
            </a:endParaRPr>
          </a:p>
          <a:p>
            <a:pPr algn="just">
              <a:lnSpc>
                <a:spcPct val="90000"/>
              </a:lnSpc>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1 disposición derogatoria </a:t>
            </a:r>
            <a:r>
              <a:rPr b="0" lang="es-ES" sz="1300" spc="-1" strike="noStrike">
                <a:solidFill>
                  <a:srgbClr val="006600"/>
                </a:solidFill>
                <a:uFill>
                  <a:solidFill>
                    <a:srgbClr val="ffffff"/>
                  </a:solidFill>
                </a:uFill>
                <a:latin typeface="Arial"/>
                <a:ea typeface="SimSun"/>
              </a:rPr>
              <a:t>(Ley 8/1984, de 3 de julio, de Reforma Agraria)</a:t>
            </a:r>
            <a:endParaRPr b="0" lang="es-ES" sz="1800" spc="-1" strike="noStrike">
              <a:solidFill>
                <a:srgbClr val="ffffff"/>
              </a:solidFill>
              <a:uFill>
                <a:solidFill>
                  <a:srgbClr val="ffffff"/>
                </a:solidFill>
              </a:uFill>
              <a:latin typeface="Arial"/>
            </a:endParaRPr>
          </a:p>
          <a:p>
            <a:pPr algn="just">
              <a:lnSpc>
                <a:spcPct val="90000"/>
              </a:lnSpc>
            </a:pPr>
            <a:r>
              <a:rPr b="0" lang="es-ES" sz="19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10 disposiciones finales </a:t>
            </a:r>
            <a:r>
              <a:rPr b="0" lang="es-ES" sz="1300" spc="-1" strike="noStrike">
                <a:solidFill>
                  <a:srgbClr val="006600"/>
                </a:solidFill>
                <a:uFill>
                  <a:solidFill>
                    <a:srgbClr val="ffffff"/>
                  </a:solidFill>
                </a:uFill>
                <a:latin typeface="Arial"/>
                <a:ea typeface="SimSun"/>
              </a:rPr>
              <a:t>(modificación de: Ley Calidad Agroalimentaria y Pesquera de Andalucía, Ley de Calidad de los Vinos, Ley de Organizaciones Interprofesionales Agroalimentarias, Ley de Artesanía de Andalucía, Ley de Comercio Interior de Andalucía, Ley de ordenación, fomento y control de la Pesca Marítima, el Marisqueo y la Acuicultura Marina, Ley de ordenación del territorio de la Comunidad Autónoma de Andalucía; Régimen transitorio de la artesanía alimentaria; Habilitación general y entrada en vigor de la Ley)</a:t>
            </a:r>
            <a:endParaRPr b="0" lang="es-ES" sz="1800" spc="-1" strike="noStrike">
              <a:solidFill>
                <a:srgbClr val="ffffff"/>
              </a:solidFill>
              <a:uFill>
                <a:solidFill>
                  <a:srgbClr val="ffffff"/>
                </a:solidFill>
              </a:uFill>
              <a:latin typeface="Arial"/>
            </a:endParaRPr>
          </a:p>
        </p:txBody>
      </p:sp>
      <p:pic>
        <p:nvPicPr>
          <p:cNvPr id="98" name="Picture 4" descr=""/>
          <p:cNvPicPr/>
          <p:nvPr/>
        </p:nvPicPr>
        <p:blipFill>
          <a:blip r:embed="rId1"/>
          <a:srcRect l="0" t="10935" r="-1145" b="11398"/>
          <a:stretch/>
        </p:blipFill>
        <p:spPr>
          <a:xfrm>
            <a:off x="1619280" y="4208400"/>
            <a:ext cx="5400720" cy="264960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BDCF1DA9-DC25-4F18-8B61-B1AC0A1AFDEF}"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00" name="CustomShape 2"/>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457200">
              <a:lnSpc>
                <a:spcPct val="80000"/>
              </a:lnSpc>
            </a:pPr>
            <a:r>
              <a:rPr b="1" lang="es-ES" sz="2400" spc="-1" strike="noStrike">
                <a:solidFill>
                  <a:srgbClr val="006600"/>
                </a:solidFill>
                <a:uFill>
                  <a:solidFill>
                    <a:srgbClr val="ffffff"/>
                  </a:solidFill>
                </a:uFill>
                <a:latin typeface="Arial"/>
                <a:ea typeface="SimSun"/>
              </a:rPr>
              <a:t>Título I: Disposiciones generales </a:t>
            </a:r>
            <a:endParaRPr b="0" lang="es-ES" sz="1800" spc="-1" strike="noStrike">
              <a:solidFill>
                <a:srgbClr val="ffffff"/>
              </a:solidFill>
              <a:uFill>
                <a:solidFill>
                  <a:srgbClr val="ffffff"/>
                </a:solidFill>
              </a:uFill>
              <a:latin typeface="Arial"/>
            </a:endParaRPr>
          </a:p>
        </p:txBody>
      </p:sp>
      <p:sp>
        <p:nvSpPr>
          <p:cNvPr id="101" name="CustomShape 3"/>
          <p:cNvSpPr/>
          <p:nvPr/>
        </p:nvSpPr>
        <p:spPr>
          <a:xfrm>
            <a:off x="1116000" y="981000"/>
            <a:ext cx="7775640" cy="643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marL="895320" indent="-889200" algn="just">
              <a:lnSpc>
                <a:spcPct val="90000"/>
              </a:lnSpc>
            </a:pPr>
            <a:r>
              <a:rPr b="1" lang="es-ES" sz="1900" spc="-1" strike="noStrike">
                <a:solidFill>
                  <a:srgbClr val="006600"/>
                </a:solidFill>
                <a:uFill>
                  <a:solidFill>
                    <a:srgbClr val="ffffff"/>
                  </a:solidFill>
                </a:uFill>
                <a:latin typeface="Arial"/>
                <a:ea typeface="SimSun"/>
              </a:rPr>
              <a:t>Objeto:</a:t>
            </a:r>
            <a:r>
              <a:rPr b="0" lang="es-ES" sz="1900" spc="-1" strike="noStrike">
                <a:solidFill>
                  <a:srgbClr val="006600"/>
                </a:solidFill>
                <a:uFill>
                  <a:solidFill>
                    <a:srgbClr val="ffffff"/>
                  </a:solidFill>
                </a:uFill>
                <a:latin typeface="Arial"/>
                <a:ea typeface="SimSun"/>
              </a:rPr>
              <a:t> establecer las bases de ordenación y fomento del sector agrario y agroindustrial andaluz.</a:t>
            </a:r>
            <a:endParaRPr b="0" lang="es-ES" sz="1800" spc="-1" strike="noStrike">
              <a:solidFill>
                <a:srgbClr val="ffffff"/>
              </a:solidFill>
              <a:uFill>
                <a:solidFill>
                  <a:srgbClr val="ffffff"/>
                </a:solidFill>
              </a:uFill>
              <a:latin typeface="Arial"/>
            </a:endParaRPr>
          </a:p>
        </p:txBody>
      </p:sp>
      <p:sp>
        <p:nvSpPr>
          <p:cNvPr id="102" name="CustomShape 4"/>
          <p:cNvSpPr/>
          <p:nvPr/>
        </p:nvSpPr>
        <p:spPr>
          <a:xfrm>
            <a:off x="1100160" y="1711440"/>
            <a:ext cx="7775640" cy="15613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Ámbito objetivo: </a:t>
            </a:r>
            <a:r>
              <a:rPr b="0" lang="es-ES" sz="1900" spc="-1" strike="noStrike">
                <a:solidFill>
                  <a:srgbClr val="006600"/>
                </a:solidFill>
                <a:uFill>
                  <a:solidFill>
                    <a:srgbClr val="ffffff"/>
                  </a:solidFill>
                </a:uFill>
                <a:latin typeface="Arial"/>
                <a:ea typeface="SimSun"/>
              </a:rPr>
              <a:t>agricultura, ganadería y agroindustria, así como las políticas de desarrollo rural, la promoción, el fomento de la investigación, el desarrollo tecnológico y la innovación y la transferencia de resultados.  </a:t>
            </a:r>
            <a:endParaRPr b="0" lang="es-ES" sz="1800" spc="-1" strike="noStrike">
              <a:solidFill>
                <a:srgbClr val="ffffff"/>
              </a:solidFill>
              <a:uFill>
                <a:solidFill>
                  <a:srgbClr val="ffffff"/>
                </a:solidFill>
              </a:uFill>
              <a:latin typeface="Arial"/>
            </a:endParaRPr>
          </a:p>
          <a:p>
            <a:pPr algn="just">
              <a:lnSpc>
                <a:spcPct val="90000"/>
              </a:lnSpc>
            </a:pPr>
            <a:r>
              <a:rPr b="0" lang="es-ES" sz="1800" spc="-1" strike="noStrike">
                <a:solidFill>
                  <a:srgbClr val="006600"/>
                </a:solidFill>
                <a:uFill>
                  <a:solidFill>
                    <a:srgbClr val="ffffff"/>
                  </a:solidFill>
                </a:uFill>
                <a:latin typeface="Arial"/>
                <a:ea typeface="SimSun"/>
              </a:rPr>
              <a:t>(No incluye pesca en su conjunto ni forestal con destino no alimenticio)</a:t>
            </a:r>
            <a:endParaRPr b="0" lang="es-ES" sz="1800" spc="-1" strike="noStrike">
              <a:solidFill>
                <a:srgbClr val="ffffff"/>
              </a:solidFill>
              <a:uFill>
                <a:solidFill>
                  <a:srgbClr val="ffffff"/>
                </a:solidFill>
              </a:uFill>
              <a:latin typeface="Arial"/>
            </a:endParaRPr>
          </a:p>
        </p:txBody>
      </p:sp>
      <p:sp>
        <p:nvSpPr>
          <p:cNvPr id="103" name="CustomShape 5"/>
          <p:cNvSpPr/>
          <p:nvPr/>
        </p:nvSpPr>
        <p:spPr>
          <a:xfrm>
            <a:off x="1116000" y="3357720"/>
            <a:ext cx="7775640" cy="14652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Ámbito territorial: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Explotaciones, instalaciones industriales e infraestructuras ubicadas en Andalucía</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900" spc="-1" strike="noStrike">
                <a:solidFill>
                  <a:srgbClr val="006600"/>
                </a:solidFill>
                <a:uFill>
                  <a:solidFill>
                    <a:srgbClr val="ffffff"/>
                  </a:solidFill>
                </a:uFill>
                <a:latin typeface="Arial"/>
                <a:ea typeface="SimSun"/>
              </a:rPr>
              <a:t> </a:t>
            </a:r>
            <a:r>
              <a:rPr b="0" lang="es-ES" sz="1900" spc="-1" strike="noStrike">
                <a:solidFill>
                  <a:srgbClr val="006600"/>
                </a:solidFill>
                <a:uFill>
                  <a:solidFill>
                    <a:srgbClr val="ffffff"/>
                  </a:solidFill>
                </a:uFill>
                <a:latin typeface="Arial"/>
                <a:ea typeface="SimSun"/>
              </a:rPr>
              <a:t>Los productos comercializados en Andalucía. </a:t>
            </a:r>
            <a:endParaRPr b="0" lang="es-ES" sz="1800" spc="-1" strike="noStrike">
              <a:solidFill>
                <a:srgbClr val="ffffff"/>
              </a:solidFill>
              <a:uFill>
                <a:solidFill>
                  <a:srgbClr val="ffffff"/>
                </a:solidFill>
              </a:uFill>
              <a:latin typeface="Arial"/>
            </a:endParaRPr>
          </a:p>
        </p:txBody>
      </p:sp>
      <p:pic>
        <p:nvPicPr>
          <p:cNvPr id="104" name="Picture 7" descr=""/>
          <p:cNvPicPr/>
          <p:nvPr/>
        </p:nvPicPr>
        <p:blipFill>
          <a:blip r:embed="rId1"/>
          <a:stretch/>
        </p:blipFill>
        <p:spPr>
          <a:xfrm>
            <a:off x="1116000" y="5064120"/>
            <a:ext cx="1641600" cy="1311120"/>
          </a:xfrm>
          <a:prstGeom prst="rect">
            <a:avLst/>
          </a:prstGeom>
          <a:ln>
            <a:noFill/>
          </a:ln>
        </p:spPr>
      </p:pic>
      <p:pic>
        <p:nvPicPr>
          <p:cNvPr id="105" name="Picture 8" descr=""/>
          <p:cNvPicPr/>
          <p:nvPr/>
        </p:nvPicPr>
        <p:blipFill>
          <a:blip r:embed="rId2"/>
          <a:stretch/>
        </p:blipFill>
        <p:spPr>
          <a:xfrm>
            <a:off x="2630520" y="5064120"/>
            <a:ext cx="1596960" cy="1311120"/>
          </a:xfrm>
          <a:prstGeom prst="rect">
            <a:avLst/>
          </a:prstGeom>
          <a:ln>
            <a:noFill/>
          </a:ln>
        </p:spPr>
      </p:pic>
      <p:pic>
        <p:nvPicPr>
          <p:cNvPr id="106" name="Picture 9" descr=""/>
          <p:cNvPicPr/>
          <p:nvPr/>
        </p:nvPicPr>
        <p:blipFill>
          <a:blip r:embed="rId3"/>
          <a:stretch/>
        </p:blipFill>
        <p:spPr>
          <a:xfrm>
            <a:off x="4211640" y="5064120"/>
            <a:ext cx="1636560" cy="1311120"/>
          </a:xfrm>
          <a:prstGeom prst="rect">
            <a:avLst/>
          </a:prstGeom>
          <a:ln>
            <a:noFill/>
          </a:ln>
        </p:spPr>
      </p:pic>
      <p:pic>
        <p:nvPicPr>
          <p:cNvPr id="107" name="Picture 10" descr=""/>
          <p:cNvPicPr/>
          <p:nvPr/>
        </p:nvPicPr>
        <p:blipFill>
          <a:blip r:embed="rId4"/>
          <a:stretch/>
        </p:blipFill>
        <p:spPr>
          <a:xfrm>
            <a:off x="7242120" y="5064120"/>
            <a:ext cx="1582920" cy="1311120"/>
          </a:xfrm>
          <a:prstGeom prst="rect">
            <a:avLst/>
          </a:prstGeom>
          <a:ln>
            <a:noFill/>
          </a:ln>
        </p:spPr>
      </p:pic>
      <p:pic>
        <p:nvPicPr>
          <p:cNvPr id="108" name="Picture 11" descr=""/>
          <p:cNvPicPr/>
          <p:nvPr/>
        </p:nvPicPr>
        <p:blipFill>
          <a:blip r:embed="rId5"/>
          <a:stretch/>
        </p:blipFill>
        <p:spPr>
          <a:xfrm>
            <a:off x="5792760" y="5064120"/>
            <a:ext cx="1508040" cy="131112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CustomShape 1"/>
          <p:cNvSpPr/>
          <p:nvPr/>
        </p:nvSpPr>
        <p:spPr>
          <a:xfrm>
            <a:off x="7956720" y="647388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2130F4DA-FED5-401B-8B32-102339A78365}"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10" name="CustomShape 2"/>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457200">
              <a:lnSpc>
                <a:spcPct val="80000"/>
              </a:lnSpc>
            </a:pPr>
            <a:r>
              <a:rPr b="1" lang="es-ES" sz="2400" spc="-1" strike="noStrike">
                <a:solidFill>
                  <a:srgbClr val="006600"/>
                </a:solidFill>
                <a:uFill>
                  <a:solidFill>
                    <a:srgbClr val="ffffff"/>
                  </a:solidFill>
                </a:uFill>
                <a:latin typeface="Arial"/>
                <a:ea typeface="SimSun"/>
              </a:rPr>
              <a:t>Título II: Agentes del sector </a:t>
            </a:r>
            <a:endParaRPr b="0" lang="es-ES" sz="1800" spc="-1" strike="noStrike">
              <a:solidFill>
                <a:srgbClr val="ffffff"/>
              </a:solidFill>
              <a:uFill>
                <a:solidFill>
                  <a:srgbClr val="ffffff"/>
                </a:solidFill>
              </a:uFill>
              <a:latin typeface="Arial"/>
            </a:endParaRPr>
          </a:p>
        </p:txBody>
      </p:sp>
      <p:sp>
        <p:nvSpPr>
          <p:cNvPr id="111" name="CustomShape 3"/>
          <p:cNvSpPr/>
          <p:nvPr/>
        </p:nvSpPr>
        <p:spPr>
          <a:xfrm>
            <a:off x="1106640" y="885960"/>
            <a:ext cx="7869240" cy="7362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700" spc="-1" strike="noStrike">
                <a:solidFill>
                  <a:srgbClr val="006600"/>
                </a:solidFill>
                <a:uFill>
                  <a:solidFill>
                    <a:srgbClr val="ffffff"/>
                  </a:solidFill>
                </a:uFill>
                <a:latin typeface="Arial"/>
                <a:ea typeface="SimSun"/>
              </a:rPr>
              <a:t>Estatuto de las personas agricultoras y empresarias agroindustriales</a:t>
            </a:r>
            <a:r>
              <a:rPr b="1" lang="es-ES" sz="16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con sus </a:t>
            </a:r>
            <a:r>
              <a:rPr b="1" lang="es-ES" sz="1400" spc="-1" strike="noStrike">
                <a:solidFill>
                  <a:srgbClr val="006600"/>
                </a:solidFill>
                <a:uFill>
                  <a:solidFill>
                    <a:srgbClr val="ffffff"/>
                  </a:solidFill>
                </a:uFill>
                <a:latin typeface="Arial"/>
                <a:ea typeface="SimSun"/>
              </a:rPr>
              <a:t>derechos y deberes</a:t>
            </a:r>
            <a:r>
              <a:rPr b="0" lang="es-ES" sz="1400" spc="-1" strike="noStrike">
                <a:solidFill>
                  <a:srgbClr val="006600"/>
                </a:solidFill>
                <a:uFill>
                  <a:solidFill>
                    <a:srgbClr val="ffffff"/>
                  </a:solidFill>
                </a:uFill>
                <a:latin typeface="Arial"/>
                <a:ea typeface="SimSun"/>
              </a:rPr>
              <a:t>, destacando su derecho al reconocimiento social y legal de su papel como generadores de empleo y riqueza, además de promover y defender el patrimonio natural.</a:t>
            </a:r>
            <a:endParaRPr b="0" lang="es-ES" sz="1800" spc="-1" strike="noStrike">
              <a:solidFill>
                <a:srgbClr val="ffffff"/>
              </a:solidFill>
              <a:uFill>
                <a:solidFill>
                  <a:srgbClr val="ffffff"/>
                </a:solidFill>
              </a:uFill>
              <a:latin typeface="Arial"/>
            </a:endParaRPr>
          </a:p>
        </p:txBody>
      </p:sp>
      <p:sp>
        <p:nvSpPr>
          <p:cNvPr id="112" name="CustomShape 4"/>
          <p:cNvSpPr/>
          <p:nvPr/>
        </p:nvSpPr>
        <p:spPr>
          <a:xfrm>
            <a:off x="1106640" y="3573360"/>
            <a:ext cx="7869240" cy="3172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700" spc="-1" strike="noStrike">
                <a:solidFill>
                  <a:srgbClr val="006600"/>
                </a:solidFill>
                <a:uFill>
                  <a:solidFill>
                    <a:srgbClr val="ffffff"/>
                  </a:solidFill>
                </a:uFill>
                <a:latin typeface="Arial"/>
                <a:ea typeface="SimSun"/>
              </a:rPr>
              <a:t>Vertebración:</a:t>
            </a:r>
            <a:r>
              <a:rPr b="1" lang="es-ES" sz="18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articulación de asociaciones y organizaciones relacionadas con el sector agrario y agroindustrial (OPAs, interprofesionales, cooperativas y otras entidades asociativas -de sanidad, desarrollo rural, etc.-). Exigencia de funcionamiento democrático y paritario. </a:t>
            </a:r>
            <a:endParaRPr b="0" lang="es-ES" sz="1800" spc="-1" strike="noStrike">
              <a:solidFill>
                <a:srgbClr val="ffffff"/>
              </a:solidFill>
              <a:uFill>
                <a:solidFill>
                  <a:srgbClr val="ffffff"/>
                </a:solidFill>
              </a:uFill>
              <a:latin typeface="Arial"/>
            </a:endParaRPr>
          </a:p>
          <a:p>
            <a:pPr algn="just">
              <a:lnSpc>
                <a:spcPct val="90000"/>
              </a:lnSpc>
            </a:pPr>
            <a:r>
              <a:rPr b="1" lang="es-ES" sz="1600" spc="-1" strike="noStrike">
                <a:solidFill>
                  <a:srgbClr val="006600"/>
                </a:solidFill>
                <a:uFill>
                  <a:solidFill>
                    <a:srgbClr val="ffffff"/>
                  </a:solidFill>
                </a:uFill>
                <a:latin typeface="Arial"/>
                <a:ea typeface="SimSun"/>
              </a:rPr>
              <a:t>Interlocución en varios niveles: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500" spc="-1" strike="noStrike">
                <a:solidFill>
                  <a:srgbClr val="006600"/>
                </a:solidFill>
                <a:uFill>
                  <a:solidFill>
                    <a:srgbClr val="ffffff"/>
                  </a:solidFill>
                </a:uFill>
                <a:latin typeface="Arial"/>
                <a:ea typeface="SimSun"/>
              </a:rPr>
              <a:t> </a:t>
            </a:r>
            <a:r>
              <a:rPr b="1" lang="es-ES" sz="1500" spc="-1" strike="noStrike">
                <a:solidFill>
                  <a:srgbClr val="006600"/>
                </a:solidFill>
                <a:uFill>
                  <a:solidFill>
                    <a:srgbClr val="ffffff"/>
                  </a:solidFill>
                </a:uFill>
                <a:latin typeface="Arial"/>
                <a:ea typeface="SimSun"/>
              </a:rPr>
              <a:t>Consejo Asesor Agrario de Andalucía</a:t>
            </a:r>
            <a:r>
              <a:rPr b="1" lang="es-ES" sz="1600" spc="-1" strike="noStrike">
                <a:solidFill>
                  <a:srgbClr val="006600"/>
                </a:solidFill>
                <a:uFill>
                  <a:solidFill>
                    <a:srgbClr val="ffffff"/>
                  </a:solidFill>
                </a:uFill>
                <a:latin typeface="Arial"/>
                <a:ea typeface="SimSun"/>
              </a:rPr>
              <a:t>:</a:t>
            </a:r>
            <a:r>
              <a:rPr b="0" lang="es-ES" sz="16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interlocución con Organizaciones Profesionales Agrarias y la federación de Cooperativas más representativas.</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1" lang="es-ES" sz="1500" spc="-1" strike="noStrike">
                <a:solidFill>
                  <a:srgbClr val="006600"/>
                </a:solidFill>
                <a:uFill>
                  <a:solidFill>
                    <a:srgbClr val="ffffff"/>
                  </a:solidFill>
                </a:uFill>
                <a:latin typeface="Arial"/>
                <a:ea typeface="SimSun"/>
              </a:rPr>
              <a:t>Consejo Agroalimentario Andaluz</a:t>
            </a:r>
            <a:r>
              <a:rPr b="1" lang="es-ES" sz="1600" spc="-1" strike="noStrike">
                <a:solidFill>
                  <a:srgbClr val="006600"/>
                </a:solidFill>
                <a:uFill>
                  <a:solidFill>
                    <a:srgbClr val="ffffff"/>
                  </a:solidFill>
                </a:uFill>
                <a:latin typeface="Arial"/>
                <a:ea typeface="SimSun"/>
              </a:rPr>
              <a:t>:</a:t>
            </a:r>
            <a:r>
              <a:rPr b="0" lang="es-ES" sz="16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los anteriores más organizaciones empresariales y sindicatos; según el tema a tratar, también interlocutores de la distribución, ecologistas, regantes, consumidores, mujeres, agentes del sistema de I+D…</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500" spc="-1" strike="noStrike">
                <a:solidFill>
                  <a:srgbClr val="006600"/>
                </a:solidFill>
                <a:uFill>
                  <a:solidFill>
                    <a:srgbClr val="ffffff"/>
                  </a:solidFill>
                </a:uFill>
                <a:latin typeface="Arial"/>
                <a:ea typeface="SimSun"/>
              </a:rPr>
              <a:t>Comités sectoriales</a:t>
            </a:r>
            <a:r>
              <a:rPr b="0" lang="es-ES" sz="16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OPAs, federaciones de cooperativas, agentes del tema a tratar.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500" spc="-1" strike="noStrike">
                <a:solidFill>
                  <a:srgbClr val="006600"/>
                </a:solidFill>
                <a:uFill>
                  <a:solidFill>
                    <a:srgbClr val="ffffff"/>
                  </a:solidFill>
                </a:uFill>
                <a:latin typeface="Arial"/>
                <a:ea typeface="SimSun"/>
              </a:rPr>
              <a:t>Interlocución a nivel de Delegaciones Territoriales.</a:t>
            </a:r>
            <a:endParaRPr b="0" lang="es-ES" sz="1800" spc="-1" strike="noStrike">
              <a:solidFill>
                <a:srgbClr val="ffffff"/>
              </a:solidFill>
              <a:uFill>
                <a:solidFill>
                  <a:srgbClr val="ffffff"/>
                </a:solidFill>
              </a:uFill>
              <a:latin typeface="Arial"/>
            </a:endParaRPr>
          </a:p>
        </p:txBody>
      </p:sp>
      <p:sp>
        <p:nvSpPr>
          <p:cNvPr id="113" name="CustomShape 5"/>
          <p:cNvSpPr/>
          <p:nvPr/>
        </p:nvSpPr>
        <p:spPr>
          <a:xfrm>
            <a:off x="1111320" y="1657440"/>
            <a:ext cx="7864560" cy="1228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700" spc="-1" strike="noStrike">
                <a:solidFill>
                  <a:srgbClr val="006600"/>
                </a:solidFill>
                <a:uFill>
                  <a:solidFill>
                    <a:srgbClr val="ffffff"/>
                  </a:solidFill>
                </a:uFill>
                <a:latin typeface="Arial"/>
                <a:ea typeface="SimSun"/>
              </a:rPr>
              <a:t>Políticas activas para grupos de actuación preferentes: </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4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Facilitar la incorporación de </a:t>
            </a:r>
            <a:r>
              <a:rPr b="1" lang="es-ES" sz="1400" spc="-1" strike="noStrike">
                <a:solidFill>
                  <a:srgbClr val="006600"/>
                </a:solidFill>
                <a:uFill>
                  <a:solidFill>
                    <a:srgbClr val="ffffff"/>
                  </a:solidFill>
                </a:uFill>
                <a:latin typeface="Arial"/>
                <a:ea typeface="SimSun"/>
              </a:rPr>
              <a:t>jóvenes y mujeres</a:t>
            </a:r>
            <a:r>
              <a:rPr b="0" lang="es-ES" sz="1400" spc="-1" strike="noStrike">
                <a:solidFill>
                  <a:srgbClr val="006600"/>
                </a:solidFill>
                <a:uFill>
                  <a:solidFill>
                    <a:srgbClr val="ffffff"/>
                  </a:solidFill>
                </a:uFill>
                <a:latin typeface="Arial"/>
                <a:ea typeface="SimSun"/>
              </a:rPr>
              <a:t>, por cuenta propia o ajena, al sector agroalimentario.</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400" spc="-1" strike="noStrike">
                <a:solidFill>
                  <a:srgbClr val="006600"/>
                </a:solidFill>
                <a:uFill>
                  <a:solidFill>
                    <a:srgbClr val="ffffff"/>
                  </a:solidFill>
                </a:uFill>
                <a:latin typeface="Arial"/>
                <a:ea typeface="SimSun"/>
              </a:rPr>
              <a:t>  </a:t>
            </a:r>
            <a:r>
              <a:rPr b="0" lang="es-ES" sz="1400" spc="-1" strike="noStrike">
                <a:solidFill>
                  <a:srgbClr val="006600"/>
                </a:solidFill>
                <a:uFill>
                  <a:solidFill>
                    <a:srgbClr val="ffffff"/>
                  </a:solidFill>
                </a:uFill>
                <a:latin typeface="Arial"/>
                <a:ea typeface="SimSun"/>
              </a:rPr>
              <a:t>Fomentar su profesionalización.</a:t>
            </a:r>
            <a:endParaRPr b="0" lang="es-ES" sz="1800" spc="-1" strike="noStrike">
              <a:solidFill>
                <a:srgbClr val="ffffff"/>
              </a:solidFill>
              <a:uFill>
                <a:solidFill>
                  <a:srgbClr val="ffffff"/>
                </a:solidFill>
              </a:uFill>
              <a:latin typeface="Arial"/>
            </a:endParaRPr>
          </a:p>
        </p:txBody>
      </p:sp>
      <p:sp>
        <p:nvSpPr>
          <p:cNvPr id="114" name="CustomShape 6"/>
          <p:cNvSpPr/>
          <p:nvPr/>
        </p:nvSpPr>
        <p:spPr>
          <a:xfrm>
            <a:off x="1109520" y="2955960"/>
            <a:ext cx="7866360" cy="5562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600" spc="-1" strike="noStrike">
                <a:solidFill>
                  <a:srgbClr val="006600"/>
                </a:solidFill>
                <a:uFill>
                  <a:solidFill>
                    <a:srgbClr val="ffffff"/>
                  </a:solidFill>
                </a:uFill>
                <a:latin typeface="Arial"/>
                <a:ea typeface="SimSun"/>
              </a:rPr>
              <a:t>Fomentar el empleo fijo, estable y de calidad, sin discriminación</a:t>
            </a:r>
            <a:r>
              <a:rPr b="0" lang="es-ES" sz="1600" spc="-1" strike="noStrike">
                <a:solidFill>
                  <a:srgbClr val="006600"/>
                </a:solidFill>
                <a:uFill>
                  <a:solidFill>
                    <a:srgbClr val="ffffff"/>
                  </a:solidFill>
                </a:uFill>
                <a:latin typeface="Arial"/>
                <a:ea typeface="SimSun"/>
              </a:rPr>
              <a:t>. </a:t>
            </a:r>
            <a:r>
              <a:rPr b="1" lang="es-ES" sz="1600" spc="-1" strike="noStrike">
                <a:solidFill>
                  <a:srgbClr val="006600"/>
                </a:solidFill>
                <a:uFill>
                  <a:solidFill>
                    <a:srgbClr val="ffffff"/>
                  </a:solidFill>
                </a:uFill>
                <a:latin typeface="Arial"/>
                <a:ea typeface="SimSun"/>
              </a:rPr>
              <a:t>Mejorar las condiciones laborales.</a:t>
            </a:r>
            <a:endParaRPr b="0" lang="es-ES" sz="1800" spc="-1" strike="noStrike">
              <a:solidFill>
                <a:srgbClr val="ffffff"/>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62424884-56FC-433F-B0BB-905882F1BBC9}"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16" name="CustomShape 2"/>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457200">
              <a:lnSpc>
                <a:spcPct val="80000"/>
              </a:lnSpc>
            </a:pPr>
            <a:r>
              <a:rPr b="1" lang="es-ES" sz="2400" spc="-1" strike="noStrike">
                <a:solidFill>
                  <a:srgbClr val="006600"/>
                </a:solidFill>
                <a:uFill>
                  <a:solidFill>
                    <a:srgbClr val="ffffff"/>
                  </a:solidFill>
                </a:uFill>
                <a:latin typeface="Arial"/>
                <a:ea typeface="SimSun"/>
              </a:rPr>
              <a:t>Título III: Espacios de producción </a:t>
            </a:r>
            <a:endParaRPr b="0" lang="es-ES" sz="1800" spc="-1" strike="noStrike">
              <a:solidFill>
                <a:srgbClr val="ffffff"/>
              </a:solidFill>
              <a:uFill>
                <a:solidFill>
                  <a:srgbClr val="ffffff"/>
                </a:solidFill>
              </a:uFill>
              <a:latin typeface="Arial"/>
            </a:endParaRPr>
          </a:p>
        </p:txBody>
      </p:sp>
      <p:sp>
        <p:nvSpPr>
          <p:cNvPr id="117" name="CustomShape 3"/>
          <p:cNvSpPr/>
          <p:nvPr/>
        </p:nvSpPr>
        <p:spPr>
          <a:xfrm>
            <a:off x="1116000" y="885960"/>
            <a:ext cx="7775640" cy="22165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Objetivos generales:</a:t>
            </a:r>
            <a:endParaRPr b="0" lang="es-ES" sz="1800" spc="-1" strike="noStrike">
              <a:solidFill>
                <a:srgbClr val="ffffff"/>
              </a:solidFill>
              <a:uFill>
                <a:solidFill>
                  <a:srgbClr val="ffffff"/>
                </a:solidFill>
              </a:uFill>
              <a:latin typeface="Arial"/>
            </a:endParaRPr>
          </a:p>
          <a:p>
            <a:pPr algn="just">
              <a:lnSpc>
                <a:spcPct val="90000"/>
              </a:lnSpc>
              <a:buClr>
                <a:srgbClr val="000000"/>
              </a:buClr>
              <a:buSzPct val="45000"/>
              <a:buFont typeface="Wingdings" charset="2"/>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Mejorar la </a:t>
            </a:r>
            <a:r>
              <a:rPr b="1" lang="es-ES" sz="1600" spc="-1" strike="noStrike">
                <a:solidFill>
                  <a:srgbClr val="006600"/>
                </a:solidFill>
                <a:uFill>
                  <a:solidFill>
                    <a:srgbClr val="ffffff"/>
                  </a:solidFill>
                </a:uFill>
                <a:latin typeface="Arial"/>
                <a:ea typeface="SimSun"/>
              </a:rPr>
              <a:t>competitividad</a:t>
            </a:r>
            <a:r>
              <a:rPr b="0" lang="es-ES" sz="1600" spc="-1" strike="noStrike">
                <a:solidFill>
                  <a:srgbClr val="006600"/>
                </a:solidFill>
                <a:uFill>
                  <a:solidFill>
                    <a:srgbClr val="ffffff"/>
                  </a:solidFill>
                </a:uFill>
                <a:latin typeface="Arial"/>
                <a:ea typeface="SimSun"/>
              </a:rPr>
              <a:t>, a través de la innovación y la incorporación de tecnología, el acercamiento al consumidor, la cooperación en la cadena de valor y la formación de trabajadores.</a:t>
            </a:r>
            <a:endParaRPr b="0" lang="es-ES" sz="1800" spc="-1" strike="noStrike">
              <a:solidFill>
                <a:srgbClr val="ffffff"/>
              </a:solidFill>
              <a:uFill>
                <a:solidFill>
                  <a:srgbClr val="ffffff"/>
                </a:solidFill>
              </a:uFill>
              <a:latin typeface="Arial"/>
            </a:endParaRPr>
          </a:p>
          <a:p>
            <a:pPr algn="just">
              <a:lnSpc>
                <a:spcPct val="90000"/>
              </a:lnSpc>
              <a:buClr>
                <a:srgbClr val="000000"/>
              </a:buClr>
              <a:buSzPct val="45000"/>
              <a:buFont typeface="Wingdings" charset="2"/>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Mejora de la </a:t>
            </a:r>
            <a:r>
              <a:rPr b="1" lang="es-ES" sz="1600" spc="-1" strike="noStrike">
                <a:solidFill>
                  <a:srgbClr val="006600"/>
                </a:solidFill>
                <a:uFill>
                  <a:solidFill>
                    <a:srgbClr val="ffffff"/>
                  </a:solidFill>
                </a:uFill>
                <a:latin typeface="Arial"/>
                <a:ea typeface="SimSun"/>
              </a:rPr>
              <a:t>sostenibilidad</a:t>
            </a:r>
            <a:r>
              <a:rPr b="0" lang="es-ES" sz="1600" spc="-1" strike="noStrike">
                <a:solidFill>
                  <a:srgbClr val="006600"/>
                </a:solidFill>
                <a:uFill>
                  <a:solidFill>
                    <a:srgbClr val="ffffff"/>
                  </a:solidFill>
                </a:uFill>
                <a:latin typeface="Arial"/>
                <a:ea typeface="SimSun"/>
              </a:rPr>
              <a:t> ambiental, por medio de la eficiencia en los recursos de producción, la conservación de la biodiversidad, adaptación al cambio climático, el fomento de la economía circular,</a:t>
            </a:r>
            <a:r>
              <a:rPr b="0" lang="es-ES" sz="1600" spc="-1" strike="noStrike">
                <a:solidFill>
                  <a:srgbClr val="ff00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la bioeconomía, y modelos productivos bajos en emisiones (venta directa, mercados locales y productos de temporada). </a:t>
            </a:r>
            <a:endParaRPr b="0" lang="es-ES" sz="1800" spc="-1" strike="noStrike">
              <a:solidFill>
                <a:srgbClr val="ffffff"/>
              </a:solidFill>
              <a:uFill>
                <a:solidFill>
                  <a:srgbClr val="ffffff"/>
                </a:solidFill>
              </a:uFill>
              <a:latin typeface="Arial"/>
            </a:endParaRPr>
          </a:p>
        </p:txBody>
      </p:sp>
      <p:sp>
        <p:nvSpPr>
          <p:cNvPr id="118" name="CustomShape 4"/>
          <p:cNvSpPr/>
          <p:nvPr/>
        </p:nvSpPr>
        <p:spPr>
          <a:xfrm>
            <a:off x="1116000" y="3240000"/>
            <a:ext cx="7775640" cy="229860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Dimensión de las explotaciones y agroindustrias</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Promoción de la concentración y agrupación de explotaciones.</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Definición de las unidades mínimas de producción</a:t>
            </a:r>
            <a:endParaRPr b="0" lang="es-ES" sz="1800" spc="-1" strike="noStrike">
              <a:solidFill>
                <a:srgbClr val="ffffff"/>
              </a:solidFill>
              <a:uFill>
                <a:solidFill>
                  <a:srgbClr val="ffffff"/>
                </a:solidFill>
              </a:uFill>
              <a:latin typeface="Arial"/>
            </a:endParaRPr>
          </a:p>
          <a:p>
            <a:pPr algn="just">
              <a:lnSpc>
                <a:spcPct val="90000"/>
              </a:lnSpc>
              <a:buClr>
                <a:srgbClr val="000000"/>
              </a:buClr>
              <a:buFont typeface="Times New Roman"/>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No fomentar el fraccionamiento o disminución de la dimensión de las explotaciones hacia tamaños no competitivos.</a:t>
            </a:r>
            <a:endParaRPr b="0" lang="es-ES" sz="1800" spc="-1" strike="noStrike">
              <a:solidFill>
                <a:srgbClr val="ffffff"/>
              </a:solidFill>
              <a:uFill>
                <a:solidFill>
                  <a:srgbClr val="ffffff"/>
                </a:solidFill>
              </a:uFill>
              <a:latin typeface="Arial"/>
            </a:endParaRPr>
          </a:p>
          <a:p>
            <a:pPr algn="just">
              <a:lnSpc>
                <a:spcPct val="90000"/>
              </a:lnSpc>
              <a:buClr>
                <a:srgbClr val="000000"/>
              </a:buClr>
              <a:buFont typeface="Times New Roman"/>
              <a:buChar char="•"/>
            </a:pPr>
            <a:r>
              <a:rPr b="0" lang="es-ES" sz="1600" spc="-1" strike="noStrike">
                <a:solidFill>
                  <a:srgbClr val="006600"/>
                </a:solidFill>
                <a:uFill>
                  <a:solidFill>
                    <a:srgbClr val="ffffff"/>
                  </a:solidFill>
                </a:uFill>
                <a:latin typeface="Arial"/>
                <a:ea typeface="SimSun"/>
              </a:rPr>
              <a:t> </a:t>
            </a:r>
            <a:r>
              <a:rPr b="0" lang="es-ES" sz="1600" spc="-1" strike="noStrike">
                <a:solidFill>
                  <a:srgbClr val="006600"/>
                </a:solidFill>
                <a:uFill>
                  <a:solidFill>
                    <a:srgbClr val="ffffff"/>
                  </a:solidFill>
                </a:uFill>
                <a:latin typeface="Arial"/>
                <a:ea typeface="SimSun"/>
              </a:rPr>
              <a:t>Fomento de estructuras de cooperación, empresas de servicios y gestión en común.</a:t>
            </a:r>
            <a:endParaRPr b="0" lang="es-ES" sz="1800" spc="-1" strike="noStrike">
              <a:solidFill>
                <a:srgbClr val="ffffff"/>
              </a:solidFill>
              <a:uFill>
                <a:solidFill>
                  <a:srgbClr val="ffffff"/>
                </a:solidFill>
              </a:uFill>
              <a:latin typeface="Arial"/>
            </a:endParaRPr>
          </a:p>
        </p:txBody>
      </p:sp>
      <p:sp>
        <p:nvSpPr>
          <p:cNvPr id="119" name="CustomShape 5"/>
          <p:cNvSpPr/>
          <p:nvPr/>
        </p:nvSpPr>
        <p:spPr>
          <a:xfrm>
            <a:off x="1116360" y="5659560"/>
            <a:ext cx="7775640" cy="100044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Definición de explotaciones de atención preferente</a:t>
            </a:r>
            <a:endParaRPr b="0" lang="es-ES" sz="1800" spc="-1" strike="noStrike">
              <a:solidFill>
                <a:srgbClr val="ffffff"/>
              </a:solidFill>
              <a:uFill>
                <a:solidFill>
                  <a:srgbClr val="ffffff"/>
                </a:solidFill>
              </a:uFill>
              <a:latin typeface="Arial"/>
            </a:endParaRPr>
          </a:p>
          <a:p>
            <a:pPr algn="just">
              <a:lnSpc>
                <a:spcPct val="90000"/>
              </a:lnSpc>
              <a:buClr>
                <a:srgbClr val="000000"/>
              </a:buClr>
              <a:buFont typeface="Times New Roman"/>
              <a:buChar char="•"/>
            </a:pPr>
            <a:r>
              <a:rPr b="0" lang="es-ES" sz="1700" spc="-1" strike="noStrike">
                <a:solidFill>
                  <a:srgbClr val="006600"/>
                </a:solidFill>
                <a:uFill>
                  <a:solidFill>
                    <a:srgbClr val="ffffff"/>
                  </a:solidFill>
                </a:uFill>
                <a:latin typeface="Arial"/>
                <a:ea typeface="SimSun"/>
              </a:rPr>
              <a:t> </a:t>
            </a:r>
            <a:r>
              <a:rPr b="0" lang="es-ES" sz="1700" spc="-1" strike="noStrike">
                <a:solidFill>
                  <a:srgbClr val="006600"/>
                </a:solidFill>
                <a:uFill>
                  <a:solidFill>
                    <a:srgbClr val="ffffff"/>
                  </a:solidFill>
                </a:uFill>
                <a:latin typeface="Arial"/>
                <a:ea typeface="SimSun"/>
              </a:rPr>
              <a:t>Las prioritarias más las profesionales con algunos requisitos (joven, mujer, producción diferenciada, espacio natural, gestión en común...)</a:t>
            </a:r>
            <a:endParaRPr b="0" lang="es-ES" sz="1800" spc="-1" strike="noStrike">
              <a:solidFill>
                <a:srgbClr val="ffffff"/>
              </a:solidFill>
              <a:uFill>
                <a:solidFill>
                  <a:srgbClr val="ffffff"/>
                </a:solidFill>
              </a:u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3F11B9AB-82D7-4A37-B1DE-83DC5928DC30}"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21" name="CustomShape 2"/>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457200">
              <a:lnSpc>
                <a:spcPct val="80000"/>
              </a:lnSpc>
            </a:pPr>
            <a:r>
              <a:rPr b="1" lang="es-ES" sz="2400" spc="-1" strike="noStrike">
                <a:solidFill>
                  <a:srgbClr val="006600"/>
                </a:solidFill>
                <a:uFill>
                  <a:solidFill>
                    <a:srgbClr val="ffffff"/>
                  </a:solidFill>
                </a:uFill>
                <a:latin typeface="Arial"/>
                <a:ea typeface="SimSun"/>
              </a:rPr>
              <a:t>Título III: Espacios de producción (II) </a:t>
            </a:r>
            <a:endParaRPr b="0" lang="es-ES" sz="1800" spc="-1" strike="noStrike">
              <a:solidFill>
                <a:srgbClr val="ffffff"/>
              </a:solidFill>
              <a:uFill>
                <a:solidFill>
                  <a:srgbClr val="ffffff"/>
                </a:solidFill>
              </a:uFill>
              <a:latin typeface="Arial"/>
            </a:endParaRPr>
          </a:p>
        </p:txBody>
      </p:sp>
      <p:sp>
        <p:nvSpPr>
          <p:cNvPr id="122" name="CustomShape 3"/>
          <p:cNvSpPr/>
          <p:nvPr/>
        </p:nvSpPr>
        <p:spPr>
          <a:xfrm>
            <a:off x="1116000" y="1125360"/>
            <a:ext cx="7775640" cy="9046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Registro de Explotaciones Agrarias y Forestales de Andalucía: </a:t>
            </a:r>
            <a:r>
              <a:rPr b="0" lang="es-ES" sz="1700" spc="-1" strike="noStrike">
                <a:solidFill>
                  <a:srgbClr val="006600"/>
                </a:solidFill>
                <a:uFill>
                  <a:solidFill>
                    <a:srgbClr val="ffffff"/>
                  </a:solidFill>
                </a:uFill>
                <a:latin typeface="Arial"/>
                <a:ea typeface="SimSun"/>
              </a:rPr>
              <a:t>será obligatorio y  servirá para garantizar la seguridad alimentaria y la sanidad animal y vegetal, además de luchar contra el fraude.</a:t>
            </a:r>
            <a:r>
              <a:rPr b="1" lang="es-ES" sz="2100" spc="-1" strike="noStrike">
                <a:solidFill>
                  <a:srgbClr val="006600"/>
                </a:solidFill>
                <a:uFill>
                  <a:solidFill>
                    <a:srgbClr val="ffffff"/>
                  </a:solidFill>
                </a:uFill>
                <a:latin typeface="Arial"/>
                <a:ea typeface="SimSun"/>
              </a:rPr>
              <a:t> </a:t>
            </a:r>
            <a:endParaRPr b="0" lang="es-ES" sz="1800" spc="-1" strike="noStrike">
              <a:solidFill>
                <a:srgbClr val="ffffff"/>
              </a:solidFill>
              <a:uFill>
                <a:solidFill>
                  <a:srgbClr val="ffffff"/>
                </a:solidFill>
              </a:uFill>
              <a:latin typeface="Arial"/>
            </a:endParaRPr>
          </a:p>
        </p:txBody>
      </p:sp>
      <p:sp>
        <p:nvSpPr>
          <p:cNvPr id="123" name="CustomShape 4"/>
          <p:cNvSpPr/>
          <p:nvPr/>
        </p:nvSpPr>
        <p:spPr>
          <a:xfrm>
            <a:off x="1116000" y="2381400"/>
            <a:ext cx="7775640" cy="849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Mejorar el relevo en las explotaciones: </a:t>
            </a:r>
            <a:r>
              <a:rPr b="0" lang="es-ES" sz="1700" spc="-1" strike="noStrike">
                <a:solidFill>
                  <a:srgbClr val="006600"/>
                </a:solidFill>
                <a:uFill>
                  <a:solidFill>
                    <a:srgbClr val="ffffff"/>
                  </a:solidFill>
                </a:uFill>
                <a:latin typeface="Arial"/>
                <a:ea typeface="SimSun"/>
              </a:rPr>
              <a:t>se podrán promover los arrendamientos a largo plazo y favorecer las transmisiones que mejoren la dimensión.</a:t>
            </a:r>
            <a:endParaRPr b="0" lang="es-ES" sz="1800" spc="-1" strike="noStrike">
              <a:solidFill>
                <a:srgbClr val="ffffff"/>
              </a:solidFill>
              <a:uFill>
                <a:solidFill>
                  <a:srgbClr val="ffffff"/>
                </a:solidFill>
              </a:uFill>
              <a:latin typeface="Arial"/>
            </a:endParaRPr>
          </a:p>
        </p:txBody>
      </p:sp>
      <p:sp>
        <p:nvSpPr>
          <p:cNvPr id="124" name="CustomShape 5"/>
          <p:cNvSpPr/>
          <p:nvPr/>
        </p:nvSpPr>
        <p:spPr>
          <a:xfrm>
            <a:off x="1107360" y="3490920"/>
            <a:ext cx="7775640" cy="13165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Tierras públicas: </a:t>
            </a:r>
            <a:r>
              <a:rPr b="0" lang="es-ES" sz="1700" spc="-1" strike="noStrike">
                <a:solidFill>
                  <a:srgbClr val="006600"/>
                </a:solidFill>
                <a:uFill>
                  <a:solidFill>
                    <a:srgbClr val="ffffff"/>
                  </a:solidFill>
                </a:uFill>
                <a:latin typeface="Arial"/>
                <a:ea typeface="SimSun"/>
              </a:rPr>
              <a:t>podrán ser objeto de </a:t>
            </a:r>
            <a:r>
              <a:rPr b="1" lang="es-ES" sz="1700" spc="-1" strike="noStrike">
                <a:solidFill>
                  <a:srgbClr val="006600"/>
                </a:solidFill>
                <a:uFill>
                  <a:solidFill>
                    <a:srgbClr val="ffffff"/>
                  </a:solidFill>
                </a:uFill>
                <a:latin typeface="Arial"/>
                <a:ea typeface="SimSun"/>
              </a:rPr>
              <a:t>enajenación</a:t>
            </a:r>
            <a:r>
              <a:rPr b="0" lang="es-ES" sz="1700" spc="-1" strike="noStrike">
                <a:solidFill>
                  <a:srgbClr val="006600"/>
                </a:solidFill>
                <a:uFill>
                  <a:solidFill>
                    <a:srgbClr val="ffffff"/>
                  </a:solidFill>
                </a:uFill>
                <a:latin typeface="Arial"/>
                <a:ea typeface="SimSun"/>
              </a:rPr>
              <a:t> a través de un procedimiento que garantice la </a:t>
            </a:r>
            <a:r>
              <a:rPr b="1" lang="es-ES" sz="1700" spc="-1" strike="noStrike">
                <a:solidFill>
                  <a:srgbClr val="006600"/>
                </a:solidFill>
                <a:uFill>
                  <a:solidFill>
                    <a:srgbClr val="ffffff"/>
                  </a:solidFill>
                </a:uFill>
                <a:latin typeface="Arial"/>
                <a:ea typeface="SimSun"/>
              </a:rPr>
              <a:t>igualdad, concurrencia y publicidad</a:t>
            </a:r>
            <a:r>
              <a:rPr b="0" lang="es-ES" sz="1700" spc="-1" strike="noStrike">
                <a:solidFill>
                  <a:srgbClr val="006600"/>
                </a:solidFill>
                <a:uFill>
                  <a:solidFill>
                    <a:srgbClr val="ffffff"/>
                  </a:solidFill>
                </a:uFill>
                <a:latin typeface="Arial"/>
                <a:ea typeface="SimSun"/>
              </a:rPr>
              <a:t>, priorizando el acceso a personas jóvenes, colectivos de trabajadores por cuenta ajena, entidades locales y entidades sin ánimo de lucro con proyectos de economía social.</a:t>
            </a:r>
            <a:endParaRPr b="0" lang="es-ES" sz="1800" spc="-1" strike="noStrike">
              <a:solidFill>
                <a:srgbClr val="ffffff"/>
              </a:solidFill>
              <a:uFill>
                <a:solidFill>
                  <a:srgbClr val="ffffff"/>
                </a:solidFill>
              </a:uFill>
              <a:latin typeface="Arial"/>
            </a:endParaRPr>
          </a:p>
        </p:txBody>
      </p:sp>
      <p:pic>
        <p:nvPicPr>
          <p:cNvPr id="125" name="Picture 6" descr=""/>
          <p:cNvPicPr/>
          <p:nvPr/>
        </p:nvPicPr>
        <p:blipFill>
          <a:blip r:embed="rId1"/>
          <a:stretch/>
        </p:blipFill>
        <p:spPr>
          <a:xfrm>
            <a:off x="3276720" y="5013360"/>
            <a:ext cx="3528720" cy="168588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77B0B84F-4D1B-449A-8F52-7B73FA3EC913}"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27" name="CustomShape 2"/>
          <p:cNvSpPr/>
          <p:nvPr/>
        </p:nvSpPr>
        <p:spPr>
          <a:xfrm>
            <a:off x="1200240" y="152280"/>
            <a:ext cx="7619760" cy="633600"/>
          </a:xfrm>
          <a:custGeom>
            <a:avLst/>
            <a:gdLst/>
            <a:ahLst/>
            <a:rect l="0" t="0" r="r" b="b"/>
            <a:pathLst>
              <a:path w="21168" h="1762">
                <a:moveTo>
                  <a:pt x="293" y="0"/>
                </a:moveTo>
                <a:cubicBezTo>
                  <a:pt x="146" y="0"/>
                  <a:pt x="0" y="146"/>
                  <a:pt x="0" y="293"/>
                </a:cubicBezTo>
                <a:lnTo>
                  <a:pt x="0" y="1467"/>
                </a:lnTo>
                <a:cubicBezTo>
                  <a:pt x="0" y="1614"/>
                  <a:pt x="146" y="1761"/>
                  <a:pt x="293" y="1761"/>
                </a:cubicBezTo>
                <a:lnTo>
                  <a:pt x="20873" y="1761"/>
                </a:lnTo>
                <a:cubicBezTo>
                  <a:pt x="21020" y="1761"/>
                  <a:pt x="21167" y="1614"/>
                  <a:pt x="21167" y="1467"/>
                </a:cubicBezTo>
                <a:lnTo>
                  <a:pt x="21167" y="293"/>
                </a:lnTo>
                <a:cubicBezTo>
                  <a:pt x="21167" y="146"/>
                  <a:pt x="21020" y="0"/>
                  <a:pt x="20873"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IV: Planificación y gestión de espacios de producción </a:t>
            </a:r>
            <a:endParaRPr b="0" lang="es-ES" sz="1800" spc="-1" strike="noStrike">
              <a:solidFill>
                <a:srgbClr val="ffffff"/>
              </a:solidFill>
              <a:uFill>
                <a:solidFill>
                  <a:srgbClr val="ffffff"/>
                </a:solidFill>
              </a:uFill>
              <a:latin typeface="Arial"/>
            </a:endParaRPr>
          </a:p>
        </p:txBody>
      </p:sp>
      <p:sp>
        <p:nvSpPr>
          <p:cNvPr id="128" name="CustomShape 3"/>
          <p:cNvSpPr/>
          <p:nvPr/>
        </p:nvSpPr>
        <p:spPr>
          <a:xfrm>
            <a:off x="1116000" y="4956120"/>
            <a:ext cx="7775640" cy="8499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Contratos Territoriales: </a:t>
            </a:r>
            <a:r>
              <a:rPr b="0" lang="es-ES" sz="1900" spc="-1" strike="noStrike">
                <a:solidFill>
                  <a:srgbClr val="006600"/>
                </a:solidFill>
                <a:uFill>
                  <a:solidFill>
                    <a:srgbClr val="ffffff"/>
                  </a:solidFill>
                </a:uFill>
                <a:latin typeface="Arial"/>
                <a:ea typeface="SimSun"/>
              </a:rPr>
              <a:t>voluntarios</a:t>
            </a:r>
            <a:r>
              <a:rPr b="0" lang="es-ES" sz="1700" spc="-1" strike="noStrike">
                <a:solidFill>
                  <a:srgbClr val="006600"/>
                </a:solidFill>
                <a:uFill>
                  <a:solidFill>
                    <a:srgbClr val="ffffff"/>
                  </a:solidFill>
                </a:uFill>
                <a:latin typeface="Arial"/>
                <a:ea typeface="SimSun"/>
              </a:rPr>
              <a:t>. Orientan la gestión de las explotaciones para conseguir externalidades ambientales positivas y otros objetivos.</a:t>
            </a:r>
            <a:endParaRPr b="0" lang="es-ES" sz="1800" spc="-1" strike="noStrike">
              <a:solidFill>
                <a:srgbClr val="ffffff"/>
              </a:solidFill>
              <a:uFill>
                <a:solidFill>
                  <a:srgbClr val="ffffff"/>
                </a:solidFill>
              </a:uFill>
              <a:latin typeface="Arial"/>
            </a:endParaRPr>
          </a:p>
        </p:txBody>
      </p:sp>
      <p:sp>
        <p:nvSpPr>
          <p:cNvPr id="129" name="CustomShape 4"/>
          <p:cNvSpPr/>
          <p:nvPr/>
        </p:nvSpPr>
        <p:spPr>
          <a:xfrm>
            <a:off x="1116000" y="5850000"/>
            <a:ext cx="7775640" cy="8197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También se fomentará la implantación de </a:t>
            </a:r>
            <a:r>
              <a:rPr b="1" lang="es-ES" sz="1700" spc="-1" strike="noStrike">
                <a:solidFill>
                  <a:srgbClr val="006600"/>
                </a:solidFill>
                <a:uFill>
                  <a:solidFill>
                    <a:srgbClr val="ffffff"/>
                  </a:solidFill>
                </a:uFill>
                <a:latin typeface="Arial"/>
                <a:ea typeface="SimSun"/>
              </a:rPr>
              <a:t>Parques Agrarios</a:t>
            </a:r>
            <a:r>
              <a:rPr b="0" lang="es-ES" sz="1700" spc="-1" strike="noStrike">
                <a:solidFill>
                  <a:srgbClr val="006600"/>
                </a:solidFill>
                <a:uFill>
                  <a:solidFill>
                    <a:srgbClr val="ffffff"/>
                  </a:solidFill>
                </a:uFill>
                <a:latin typeface="Arial"/>
                <a:ea typeface="SimSun"/>
              </a:rPr>
              <a:t> y </a:t>
            </a:r>
            <a:r>
              <a:rPr b="1" lang="es-ES" sz="1700" spc="-1" strike="noStrike">
                <a:solidFill>
                  <a:srgbClr val="006600"/>
                </a:solidFill>
                <a:uFill>
                  <a:solidFill>
                    <a:srgbClr val="ffffff"/>
                  </a:solidFill>
                </a:uFill>
                <a:latin typeface="Arial"/>
                <a:ea typeface="SimSun"/>
              </a:rPr>
              <a:t>Huertos Urbanos</a:t>
            </a:r>
            <a:r>
              <a:rPr b="0" lang="es-ES" sz="1700" spc="-1" strike="noStrike">
                <a:solidFill>
                  <a:srgbClr val="006600"/>
                </a:solidFill>
                <a:uFill>
                  <a:solidFill>
                    <a:srgbClr val="ffffff"/>
                  </a:solidFill>
                </a:uFill>
                <a:latin typeface="Arial"/>
                <a:ea typeface="SimSun"/>
              </a:rPr>
              <a:t>, para establecer una transición ordenada entre el medio rural y el medio urbano, así como iniciativas de </a:t>
            </a:r>
            <a:r>
              <a:rPr b="1" lang="es-ES" sz="1700" spc="-1" strike="noStrike">
                <a:solidFill>
                  <a:srgbClr val="006600"/>
                </a:solidFill>
                <a:uFill>
                  <a:solidFill>
                    <a:srgbClr val="ffffff"/>
                  </a:solidFill>
                </a:uFill>
                <a:latin typeface="Arial"/>
                <a:ea typeface="SimSun"/>
              </a:rPr>
              <a:t>Custodia del Territorio</a:t>
            </a:r>
            <a:r>
              <a:rPr b="0" lang="es-ES" sz="1700" spc="-1" strike="noStrike">
                <a:solidFill>
                  <a:srgbClr val="006600"/>
                </a:solidFill>
                <a:uFill>
                  <a:solidFill>
                    <a:srgbClr val="ffffff"/>
                  </a:solidFill>
                </a:uFill>
                <a:latin typeface="Arial"/>
                <a:ea typeface="SimSun"/>
              </a:rPr>
              <a:t>.</a:t>
            </a:r>
            <a:endParaRPr b="0" lang="es-ES" sz="1800" spc="-1" strike="noStrike">
              <a:solidFill>
                <a:srgbClr val="ffffff"/>
              </a:solidFill>
              <a:uFill>
                <a:solidFill>
                  <a:srgbClr val="ffffff"/>
                </a:solidFill>
              </a:uFill>
              <a:latin typeface="Arial"/>
            </a:endParaRPr>
          </a:p>
        </p:txBody>
      </p:sp>
      <p:sp>
        <p:nvSpPr>
          <p:cNvPr id="130" name="CustomShape 5"/>
          <p:cNvSpPr/>
          <p:nvPr/>
        </p:nvSpPr>
        <p:spPr>
          <a:xfrm>
            <a:off x="1116000" y="907920"/>
            <a:ext cx="7775640" cy="38674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900" spc="-1" strike="noStrike">
                <a:solidFill>
                  <a:srgbClr val="006600"/>
                </a:solidFill>
                <a:uFill>
                  <a:solidFill>
                    <a:srgbClr val="ffffff"/>
                  </a:solidFill>
                </a:uFill>
                <a:latin typeface="Arial"/>
                <a:ea typeface="SimSun"/>
              </a:rPr>
              <a:t>Figuras para la protección de zonas y explotaciones agrarias:</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0" lang="es-ES" sz="1700" spc="-1" strike="noStrike">
                <a:solidFill>
                  <a:srgbClr val="006600"/>
                </a:solidFill>
                <a:uFill>
                  <a:solidFill>
                    <a:srgbClr val="ffffff"/>
                  </a:solidFill>
                </a:uFill>
                <a:latin typeface="Arial"/>
                <a:ea typeface="SimSun"/>
              </a:rPr>
              <a:t> </a:t>
            </a:r>
            <a:r>
              <a:rPr b="1" lang="es-ES" sz="1700" spc="-1" strike="noStrike">
                <a:solidFill>
                  <a:srgbClr val="006600"/>
                </a:solidFill>
                <a:uFill>
                  <a:solidFill>
                    <a:srgbClr val="ffffff"/>
                  </a:solidFill>
                </a:uFill>
                <a:latin typeface="Arial"/>
                <a:ea typeface="SimSun"/>
              </a:rPr>
              <a:t>Zonas de Protección Agraria:</a:t>
            </a:r>
            <a:r>
              <a:rPr b="0" lang="es-ES" sz="1700" spc="-1" strike="noStrike">
                <a:solidFill>
                  <a:srgbClr val="006600"/>
                </a:solidFill>
                <a:uFill>
                  <a:solidFill>
                    <a:srgbClr val="ffffff"/>
                  </a:solidFill>
                </a:uFill>
                <a:latin typeface="Arial"/>
                <a:ea typeface="SimSun"/>
              </a:rPr>
              <a:t> para ordenar y regular las actividades en zonas donde el mantenimiento de la actividad agraria es de gran relevancia ambiental, social o territorial. La CAPDER inicia la declaración, con audiencia a los municipios y particulares afectados. Después se aprueba en Consejo de Gobierno. Los planes y programas, así como proyectos y licencias que afecten a cambios de usos u obras en la zona requerirán informe preceptivo y vinculante de la CAPDER.</a:t>
            </a:r>
            <a:endParaRPr b="0" lang="es-ES" sz="1800" spc="-1" strike="noStrike">
              <a:solidFill>
                <a:srgbClr val="ffffff"/>
              </a:solidFill>
              <a:uFill>
                <a:solidFill>
                  <a:srgbClr val="ffffff"/>
                </a:solidFill>
              </a:uFill>
              <a:latin typeface="Arial"/>
            </a:endParaRPr>
          </a:p>
          <a:p>
            <a:pPr algn="just">
              <a:lnSpc>
                <a:spcPct val="90000"/>
              </a:lnSpc>
            </a:pPr>
            <a:r>
              <a:rPr b="0" lang="es-ES" sz="1700" spc="-1" strike="noStrike">
                <a:solidFill>
                  <a:srgbClr val="006600"/>
                </a:solidFill>
                <a:uFill>
                  <a:solidFill>
                    <a:srgbClr val="ffffff"/>
                  </a:solidFill>
                </a:uFill>
                <a:latin typeface="Arial"/>
                <a:ea typeface="SimSun"/>
              </a:rPr>
              <a:t>La Declaración podrá acordar la iniciación del procedimiento de formulación de un Plan de Ordenación y Protección de Zona Agraria.</a:t>
            </a:r>
            <a:endParaRPr b="0" lang="es-ES" sz="1800" spc="-1" strike="noStrike">
              <a:solidFill>
                <a:srgbClr val="ffffff"/>
              </a:solidFill>
              <a:uFill>
                <a:solidFill>
                  <a:srgbClr val="ffffff"/>
                </a:solidFill>
              </a:uFill>
              <a:latin typeface="Arial"/>
            </a:endParaRPr>
          </a:p>
          <a:p>
            <a:pPr algn="just">
              <a:lnSpc>
                <a:spcPct val="90000"/>
              </a:lnSpc>
              <a:buClr>
                <a:srgbClr val="006600"/>
              </a:buClr>
              <a:buFont typeface="Arial"/>
              <a:buChar char="•"/>
            </a:pPr>
            <a:r>
              <a:rPr b="1" lang="es-ES" sz="1700" spc="-1" strike="noStrike">
                <a:solidFill>
                  <a:srgbClr val="006600"/>
                </a:solidFill>
                <a:uFill>
                  <a:solidFill>
                    <a:srgbClr val="ffffff"/>
                  </a:solidFill>
                </a:uFill>
                <a:latin typeface="Arial"/>
                <a:ea typeface="SimSun"/>
              </a:rPr>
              <a:t> </a:t>
            </a:r>
            <a:r>
              <a:rPr b="1" lang="es-ES" sz="1700" spc="-1" strike="noStrike">
                <a:solidFill>
                  <a:srgbClr val="006600"/>
                </a:solidFill>
                <a:uFill>
                  <a:solidFill>
                    <a:srgbClr val="ffffff"/>
                  </a:solidFill>
                </a:uFill>
                <a:latin typeface="Arial"/>
                <a:ea typeface="SimSun"/>
              </a:rPr>
              <a:t>Planes de Ordenación de Explotaciones:</a:t>
            </a:r>
            <a:r>
              <a:rPr b="0" lang="es-ES" sz="1700" spc="-1" strike="noStrike">
                <a:solidFill>
                  <a:srgbClr val="006600"/>
                </a:solidFill>
                <a:uFill>
                  <a:solidFill>
                    <a:srgbClr val="ffffff"/>
                  </a:solidFill>
                </a:uFill>
                <a:latin typeface="Arial"/>
                <a:ea typeface="SimSun"/>
              </a:rPr>
              <a:t> para promover explotaciones de dimensión suficiente y características adecuadas o mejorar las ya existentes. Incluyen obras y actuaciones de mejora de infraestructuras (por ejemplo recogida de pluviales, caminos de acceso, etc.). Los aprueba la CAPDER.</a:t>
            </a:r>
            <a:endParaRPr b="0" lang="es-ES" sz="1800" spc="-1" strike="noStrike">
              <a:solidFill>
                <a:srgbClr val="ffffff"/>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CustomShape 1"/>
          <p:cNvSpPr/>
          <p:nvPr/>
        </p:nvSpPr>
        <p:spPr>
          <a:xfrm>
            <a:off x="7956720" y="6381720"/>
            <a:ext cx="1019160" cy="33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fld id="{90811A2D-7E3C-44D6-A7F9-01A20AE7434E}" type="slidenum">
              <a:rPr b="0" lang="es-ES" sz="1200" spc="-1" strike="noStrike">
                <a:solidFill>
                  <a:srgbClr val="000000"/>
                </a:solidFill>
                <a:uFill>
                  <a:solidFill>
                    <a:srgbClr val="ffffff"/>
                  </a:solidFill>
                </a:uFill>
                <a:latin typeface="Arial"/>
              </a:rPr>
              <a:t>&lt;número&gt;</a:t>
            </a:fld>
            <a:endParaRPr b="0" lang="es-ES" sz="1800" spc="-1" strike="noStrike">
              <a:solidFill>
                <a:srgbClr val="ffffff"/>
              </a:solidFill>
              <a:uFill>
                <a:solidFill>
                  <a:srgbClr val="ffffff"/>
                </a:solidFill>
              </a:uFill>
              <a:latin typeface="Arial"/>
            </a:endParaRPr>
          </a:p>
        </p:txBody>
      </p:sp>
      <p:sp>
        <p:nvSpPr>
          <p:cNvPr id="132" name="CustomShape 2"/>
          <p:cNvSpPr/>
          <p:nvPr/>
        </p:nvSpPr>
        <p:spPr>
          <a:xfrm>
            <a:off x="1042920" y="152280"/>
            <a:ext cx="7777080" cy="633600"/>
          </a:xfrm>
          <a:custGeom>
            <a:avLst/>
            <a:gdLst/>
            <a:ahLst/>
            <a:rect l="0" t="0" r="r" b="b"/>
            <a:pathLst>
              <a:path w="21605" h="1762">
                <a:moveTo>
                  <a:pt x="293" y="0"/>
                </a:moveTo>
                <a:cubicBezTo>
                  <a:pt x="146" y="0"/>
                  <a:pt x="0" y="146"/>
                  <a:pt x="0" y="293"/>
                </a:cubicBezTo>
                <a:lnTo>
                  <a:pt x="0" y="1467"/>
                </a:lnTo>
                <a:cubicBezTo>
                  <a:pt x="0" y="1614"/>
                  <a:pt x="146" y="1761"/>
                  <a:pt x="293" y="1761"/>
                </a:cubicBezTo>
                <a:lnTo>
                  <a:pt x="21310" y="1761"/>
                </a:lnTo>
                <a:cubicBezTo>
                  <a:pt x="21457" y="1761"/>
                  <a:pt x="21604" y="1614"/>
                  <a:pt x="21604" y="1467"/>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wrap="none"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V: Actuaciones públicas en materia de infraestructuras </a:t>
            </a:r>
            <a:endParaRPr b="0" lang="es-ES" sz="1800" spc="-1" strike="noStrike">
              <a:solidFill>
                <a:srgbClr val="ffffff"/>
              </a:solidFill>
              <a:uFill>
                <a:solidFill>
                  <a:srgbClr val="ffffff"/>
                </a:solidFill>
              </a:uFill>
              <a:latin typeface="Arial"/>
            </a:endParaRPr>
          </a:p>
        </p:txBody>
      </p:sp>
      <p:sp>
        <p:nvSpPr>
          <p:cNvPr id="133" name="CustomShape 3"/>
          <p:cNvSpPr/>
          <p:nvPr/>
        </p:nvSpPr>
        <p:spPr>
          <a:xfrm>
            <a:off x="1116000" y="981000"/>
            <a:ext cx="7775640" cy="58644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Especial énfasis en la</a:t>
            </a:r>
            <a:r>
              <a:rPr b="1" lang="es-ES" sz="1700" spc="-1" strike="noStrike">
                <a:solidFill>
                  <a:srgbClr val="006600"/>
                </a:solidFill>
                <a:uFill>
                  <a:solidFill>
                    <a:srgbClr val="ffffff"/>
                  </a:solidFill>
                </a:uFill>
                <a:latin typeface="Arial"/>
                <a:ea typeface="SimSun"/>
              </a:rPr>
              <a:t> colaboración público-privada y responsabilidad del mantenimiento </a:t>
            </a:r>
            <a:r>
              <a:rPr b="0" lang="es-ES" sz="1700" spc="-1" strike="noStrike">
                <a:solidFill>
                  <a:srgbClr val="006600"/>
                </a:solidFill>
                <a:uFill>
                  <a:solidFill>
                    <a:srgbClr val="ffffff"/>
                  </a:solidFill>
                </a:uFill>
                <a:latin typeface="Arial"/>
                <a:ea typeface="SimSun"/>
              </a:rPr>
              <a:t>por parte de los usuarios o concesionarios.</a:t>
            </a:r>
            <a:endParaRPr b="0" lang="es-ES" sz="1800" spc="-1" strike="noStrike">
              <a:solidFill>
                <a:srgbClr val="ffffff"/>
              </a:solidFill>
              <a:uFill>
                <a:solidFill>
                  <a:srgbClr val="ffffff"/>
                </a:solidFill>
              </a:uFill>
              <a:latin typeface="Arial"/>
            </a:endParaRPr>
          </a:p>
        </p:txBody>
      </p:sp>
      <p:sp>
        <p:nvSpPr>
          <p:cNvPr id="134" name="CustomShape 4"/>
          <p:cNvSpPr/>
          <p:nvPr/>
        </p:nvSpPr>
        <p:spPr>
          <a:xfrm>
            <a:off x="1122480" y="1658880"/>
            <a:ext cx="7775280" cy="3531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Se termina de derogar la Ley de la Reforma Agraria.</a:t>
            </a:r>
            <a:endParaRPr b="0" lang="es-ES" sz="1800" spc="-1" strike="noStrike">
              <a:solidFill>
                <a:srgbClr val="ffffff"/>
              </a:solidFill>
              <a:uFill>
                <a:solidFill>
                  <a:srgbClr val="ffffff"/>
                </a:solidFill>
              </a:uFill>
              <a:latin typeface="Arial"/>
            </a:endParaRPr>
          </a:p>
        </p:txBody>
      </p:sp>
      <p:sp>
        <p:nvSpPr>
          <p:cNvPr id="135" name="CustomShape 5"/>
          <p:cNvSpPr/>
          <p:nvPr/>
        </p:nvSpPr>
        <p:spPr>
          <a:xfrm>
            <a:off x="1042920" y="2098800"/>
            <a:ext cx="7777080" cy="633240"/>
          </a:xfrm>
          <a:custGeom>
            <a:avLst/>
            <a:gdLst/>
            <a:ahLst/>
            <a:rect l="0" t="0" r="r" b="b"/>
            <a:pathLst>
              <a:path w="21605" h="1761">
                <a:moveTo>
                  <a:pt x="293" y="0"/>
                </a:moveTo>
                <a:cubicBezTo>
                  <a:pt x="146" y="0"/>
                  <a:pt x="0" y="146"/>
                  <a:pt x="0" y="293"/>
                </a:cubicBezTo>
                <a:lnTo>
                  <a:pt x="0" y="1466"/>
                </a:lnTo>
                <a:cubicBezTo>
                  <a:pt x="0" y="1613"/>
                  <a:pt x="146" y="1760"/>
                  <a:pt x="293" y="1760"/>
                </a:cubicBezTo>
                <a:lnTo>
                  <a:pt x="21310" y="1760"/>
                </a:lnTo>
                <a:cubicBezTo>
                  <a:pt x="21457" y="1760"/>
                  <a:pt x="21604" y="1613"/>
                  <a:pt x="21604" y="1466"/>
                </a:cubicBezTo>
                <a:lnTo>
                  <a:pt x="21604" y="293"/>
                </a:lnTo>
                <a:cubicBezTo>
                  <a:pt x="21604" y="146"/>
                  <a:pt x="21457" y="0"/>
                  <a:pt x="21310" y="0"/>
                </a:cubicBezTo>
                <a:lnTo>
                  <a:pt x="293" y="0"/>
                </a:lnTo>
              </a:path>
            </a:pathLst>
          </a:custGeom>
          <a:solidFill>
            <a:srgbClr val="ffffcc"/>
          </a:solidFill>
          <a:ln w="9360">
            <a:solidFill>
              <a:srgbClr val="008000"/>
            </a:solidFill>
            <a:miter/>
          </a:ln>
          <a:effectLst>
            <a:outerShdw dist="107932" dir="8100000">
              <a:srgbClr val="808080">
                <a:alpha val="50000"/>
              </a:srgbClr>
            </a:outerShdw>
          </a:effectLst>
        </p:spPr>
        <p:style>
          <a:lnRef idx="0"/>
          <a:fillRef idx="0"/>
          <a:effectRef idx="0"/>
          <a:fontRef idx="minor"/>
        </p:style>
        <p:txBody>
          <a:bodyPr lIns="90000" rIns="90000" tIns="46800" bIns="46800" anchor="ctr"/>
          <a:p>
            <a:pPr lvl="1" marL="179280">
              <a:lnSpc>
                <a:spcPct val="80000"/>
              </a:lnSpc>
            </a:pPr>
            <a:r>
              <a:rPr b="1" lang="es-ES" sz="2000" spc="-1" strike="noStrike">
                <a:solidFill>
                  <a:srgbClr val="006600"/>
                </a:solidFill>
                <a:uFill>
                  <a:solidFill>
                    <a:srgbClr val="ffffff"/>
                  </a:solidFill>
                </a:uFill>
                <a:latin typeface="Arial"/>
                <a:ea typeface="SimSun"/>
              </a:rPr>
              <a:t>Título VI: Integración de actividad agraria y agroindustrial en el medio rural</a:t>
            </a:r>
            <a:endParaRPr b="0" lang="es-ES" sz="1800" spc="-1" strike="noStrike">
              <a:solidFill>
                <a:srgbClr val="ffffff"/>
              </a:solidFill>
              <a:uFill>
                <a:solidFill>
                  <a:srgbClr val="ffffff"/>
                </a:solidFill>
              </a:uFill>
              <a:latin typeface="Arial"/>
            </a:endParaRPr>
          </a:p>
        </p:txBody>
      </p:sp>
      <p:sp>
        <p:nvSpPr>
          <p:cNvPr id="136" name="CustomShape 6"/>
          <p:cNvSpPr/>
          <p:nvPr/>
        </p:nvSpPr>
        <p:spPr>
          <a:xfrm>
            <a:off x="1042920" y="3727440"/>
            <a:ext cx="7775640" cy="58644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700" spc="-1" strike="noStrike">
                <a:solidFill>
                  <a:srgbClr val="006600"/>
                </a:solidFill>
                <a:uFill>
                  <a:solidFill>
                    <a:srgbClr val="ffffff"/>
                  </a:solidFill>
                </a:uFill>
                <a:latin typeface="Arial"/>
                <a:ea typeface="SimSun"/>
              </a:rPr>
              <a:t>Exigencia de mantener buenas condiciones agrarias en todas las explotaciones</a:t>
            </a:r>
            <a:r>
              <a:rPr b="0" lang="es-ES" sz="1700" spc="-1" strike="noStrike">
                <a:solidFill>
                  <a:srgbClr val="006600"/>
                </a:solidFill>
                <a:uFill>
                  <a:solidFill>
                    <a:srgbClr val="ffffff"/>
                  </a:solidFill>
                </a:uFill>
                <a:latin typeface="Arial"/>
                <a:ea typeface="SimSun"/>
              </a:rPr>
              <a:t> </a:t>
            </a:r>
            <a:r>
              <a:rPr b="0" lang="es-ES" sz="1300" spc="-1" strike="noStrike">
                <a:solidFill>
                  <a:srgbClr val="006600"/>
                </a:solidFill>
                <a:uFill>
                  <a:solidFill>
                    <a:srgbClr val="ffffff"/>
                  </a:solidFill>
                </a:uFill>
                <a:latin typeface="Arial"/>
                <a:ea typeface="SimSun"/>
              </a:rPr>
              <a:t>(no sólo a las que reciben ayudas PAC y que ya cumplen la condicionalidad).</a:t>
            </a:r>
            <a:endParaRPr b="0" lang="es-ES" sz="1800" spc="-1" strike="noStrike">
              <a:solidFill>
                <a:srgbClr val="ffffff"/>
              </a:solidFill>
              <a:uFill>
                <a:solidFill>
                  <a:srgbClr val="ffffff"/>
                </a:solidFill>
              </a:uFill>
              <a:latin typeface="Arial"/>
            </a:endParaRPr>
          </a:p>
        </p:txBody>
      </p:sp>
      <p:sp>
        <p:nvSpPr>
          <p:cNvPr id="137" name="CustomShape 7"/>
          <p:cNvSpPr/>
          <p:nvPr/>
        </p:nvSpPr>
        <p:spPr>
          <a:xfrm>
            <a:off x="1042920" y="4764240"/>
            <a:ext cx="7777080" cy="77508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600" spc="-1" strike="noStrike">
                <a:solidFill>
                  <a:srgbClr val="006600"/>
                </a:solidFill>
                <a:uFill>
                  <a:solidFill>
                    <a:srgbClr val="ffffff"/>
                  </a:solidFill>
                </a:uFill>
                <a:latin typeface="Arial"/>
                <a:ea typeface="SimSun"/>
              </a:rPr>
              <a:t>Trata aspectos de la actividad agraria relacionados con el agua, el suelo, los gases efecto invernadero, sumideros de carbono, los ENP, la biodiversidad, el paisaje y el patrimonio cultural.</a:t>
            </a:r>
            <a:endParaRPr b="0" lang="es-ES" sz="1800" spc="-1" strike="noStrike">
              <a:solidFill>
                <a:srgbClr val="ffffff"/>
              </a:solidFill>
              <a:uFill>
                <a:solidFill>
                  <a:srgbClr val="ffffff"/>
                </a:solidFill>
              </a:uFill>
              <a:latin typeface="Arial"/>
            </a:endParaRPr>
          </a:p>
        </p:txBody>
      </p:sp>
      <p:pic>
        <p:nvPicPr>
          <p:cNvPr id="138" name="Picture 8" descr=""/>
          <p:cNvPicPr/>
          <p:nvPr/>
        </p:nvPicPr>
        <p:blipFill>
          <a:blip r:embed="rId1"/>
          <a:stretch/>
        </p:blipFill>
        <p:spPr>
          <a:xfrm>
            <a:off x="4883040" y="5599080"/>
            <a:ext cx="3360960" cy="1214640"/>
          </a:xfrm>
          <a:prstGeom prst="rect">
            <a:avLst/>
          </a:prstGeom>
          <a:ln>
            <a:noFill/>
          </a:ln>
        </p:spPr>
      </p:pic>
      <p:pic>
        <p:nvPicPr>
          <p:cNvPr id="139" name="Picture 9" descr=""/>
          <p:cNvPicPr/>
          <p:nvPr/>
        </p:nvPicPr>
        <p:blipFill>
          <a:blip r:embed="rId2"/>
          <a:stretch/>
        </p:blipFill>
        <p:spPr>
          <a:xfrm>
            <a:off x="1547640" y="5599080"/>
            <a:ext cx="2427480" cy="1214640"/>
          </a:xfrm>
          <a:prstGeom prst="rect">
            <a:avLst/>
          </a:prstGeom>
          <a:ln>
            <a:noFill/>
          </a:ln>
        </p:spPr>
      </p:pic>
      <p:sp>
        <p:nvSpPr>
          <p:cNvPr id="140" name="CustomShape 8"/>
          <p:cNvSpPr/>
          <p:nvPr/>
        </p:nvSpPr>
        <p:spPr>
          <a:xfrm>
            <a:off x="1042920" y="4365720"/>
            <a:ext cx="7777080" cy="35316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1" lang="es-ES" sz="1700" spc="-1" strike="noStrike">
                <a:solidFill>
                  <a:srgbClr val="006600"/>
                </a:solidFill>
                <a:uFill>
                  <a:solidFill>
                    <a:srgbClr val="ffffff"/>
                  </a:solidFill>
                </a:uFill>
                <a:latin typeface="Arial"/>
                <a:ea typeface="SimSun"/>
              </a:rPr>
              <a:t>Infrautilización y/o degradación de suelo agrario: </a:t>
            </a:r>
            <a:r>
              <a:rPr b="0" lang="es-ES" sz="1700" spc="-1" strike="noStrike">
                <a:solidFill>
                  <a:srgbClr val="006600"/>
                </a:solidFill>
                <a:uFill>
                  <a:solidFill>
                    <a:srgbClr val="ffffff"/>
                  </a:solidFill>
                </a:uFill>
                <a:latin typeface="Arial"/>
                <a:ea typeface="SimSun"/>
              </a:rPr>
              <a:t>se podrá sancionar.</a:t>
            </a:r>
            <a:endParaRPr b="0" lang="es-ES" sz="1800" spc="-1" strike="noStrike">
              <a:solidFill>
                <a:srgbClr val="ffffff"/>
              </a:solidFill>
              <a:uFill>
                <a:solidFill>
                  <a:srgbClr val="ffffff"/>
                </a:solidFill>
              </a:uFill>
              <a:latin typeface="Arial"/>
            </a:endParaRPr>
          </a:p>
        </p:txBody>
      </p:sp>
      <p:sp>
        <p:nvSpPr>
          <p:cNvPr id="141" name="CustomShape 9"/>
          <p:cNvSpPr/>
          <p:nvPr/>
        </p:nvSpPr>
        <p:spPr>
          <a:xfrm>
            <a:off x="1042920" y="2852640"/>
            <a:ext cx="7775640" cy="819720"/>
          </a:xfrm>
          <a:custGeom>
            <a:avLst/>
            <a:gdLst/>
            <a:ahLst/>
            <a:rect l="l" t="t" r="r" b="b"/>
            <a:pathLst>
              <a:path w="21600" h="21600">
                <a:moveTo>
                  <a:pt x="0" y="0"/>
                </a:moveTo>
                <a:lnTo>
                  <a:pt x="21600" y="0"/>
                </a:lnTo>
                <a:lnTo>
                  <a:pt x="21600" y="21600"/>
                </a:lnTo>
                <a:lnTo>
                  <a:pt x="0" y="21600"/>
                </a:lnTo>
                <a:lnTo>
                  <a:pt x="0" y="0"/>
                </a:lnTo>
                <a:close/>
              </a:path>
            </a:pathLst>
          </a:custGeom>
          <a:noFill/>
          <a:ln w="28440">
            <a:solidFill>
              <a:srgbClr val="99cc00"/>
            </a:solidFill>
            <a:miter/>
          </a:ln>
        </p:spPr>
        <p:style>
          <a:lnRef idx="0"/>
          <a:fillRef idx="0"/>
          <a:effectRef idx="0"/>
          <a:fontRef idx="minor"/>
        </p:style>
        <p:txBody>
          <a:bodyPr lIns="90000" rIns="90000" tIns="46800" bIns="46800"/>
          <a:p>
            <a:pPr algn="just">
              <a:lnSpc>
                <a:spcPct val="90000"/>
              </a:lnSpc>
            </a:pPr>
            <a:r>
              <a:rPr b="0" lang="es-ES" sz="1700" spc="-1" strike="noStrike">
                <a:solidFill>
                  <a:srgbClr val="006600"/>
                </a:solidFill>
                <a:uFill>
                  <a:solidFill>
                    <a:srgbClr val="ffffff"/>
                  </a:solidFill>
                </a:uFill>
                <a:latin typeface="Arial"/>
                <a:ea typeface="SimSun"/>
              </a:rPr>
              <a:t>Compatibilidad del ejercicio de la actividad agraria con la realización de otras </a:t>
            </a:r>
            <a:r>
              <a:rPr b="1" lang="es-ES" sz="1700" spc="-1" strike="noStrike">
                <a:solidFill>
                  <a:srgbClr val="006600"/>
                </a:solidFill>
                <a:uFill>
                  <a:solidFill>
                    <a:srgbClr val="ffffff"/>
                  </a:solidFill>
                </a:uFill>
                <a:latin typeface="Arial"/>
                <a:ea typeface="SimSun"/>
              </a:rPr>
              <a:t>actividades complementarias</a:t>
            </a:r>
            <a:r>
              <a:rPr b="0" lang="es-ES" sz="1700" spc="-1" strike="noStrike">
                <a:solidFill>
                  <a:srgbClr val="006600"/>
                </a:solidFill>
                <a:uFill>
                  <a:solidFill>
                    <a:srgbClr val="ffffff"/>
                  </a:solidFill>
                </a:uFill>
                <a:latin typeface="Arial"/>
                <a:ea typeface="SimSun"/>
              </a:rPr>
              <a:t>. Turismo agrario, venta directa, alojamiento y restauración, acciones culturales y educativas, etc.</a:t>
            </a:r>
            <a:endParaRPr b="0" lang="es-ES" sz="1800" spc="-1" strike="noStrike">
              <a:solidFill>
                <a:srgbClr val="ffffff"/>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4164</TotalTime>
  <Application>LibreOffice/5.2.2.2$Windows_x86 LibreOffice_project/8f96e87c890bf8fa77463cd4b640a2312823f3ad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2013-05-13T17:30:48Z</dcterms:created>
  <dc:creator>Alfredo Sotelo</dc:creator>
  <dc:description/>
  <dc:language>es-ES</dc:language>
  <cp:lastModifiedBy/>
  <dcterms:modified xsi:type="dcterms:W3CDTF">2017-10-18T09:24:16Z</dcterms:modified>
  <cp:revision>313</cp:revision>
  <dc:subject/>
  <dc:title>Diapositiva 1</dc:title>
</cp:coreProperties>
</file>