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281" r:id="rId3"/>
    <p:sldId id="282" r:id="rId4"/>
    <p:sldId id="283" r:id="rId5"/>
    <p:sldId id="275" r:id="rId6"/>
    <p:sldId id="290" r:id="rId7"/>
    <p:sldId id="276" r:id="rId8"/>
    <p:sldId id="289" r:id="rId9"/>
    <p:sldId id="280" r:id="rId10"/>
    <p:sldId id="279" r:id="rId11"/>
    <p:sldId id="288" r:id="rId12"/>
    <p:sldId id="284" r:id="rId13"/>
    <p:sldId id="291" r:id="rId14"/>
    <p:sldId id="286" r:id="rId15"/>
    <p:sldId id="292" r:id="rId16"/>
    <p:sldId id="287" r:id="rId17"/>
    <p:sldId id="274" r:id="rId18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114" d="100"/>
          <a:sy n="114" d="100"/>
        </p:scale>
        <p:origin x="-1260" y="198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8E1FBAEB-EBE9-419E-9E6F-89F63CABA7C4}" type="datetimeFigureOut">
              <a:rPr lang="es-ES" smtClean="0"/>
              <a:t>18/10/2017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955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70986C65-7920-4233-B273-757B1C80F9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764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866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tomasgarciaazcarat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981200"/>
          </a:xfrm>
        </p:spPr>
        <p:txBody>
          <a:bodyPr/>
          <a:lstStyle/>
          <a:p>
            <a:pPr algn="ctr"/>
            <a:r>
              <a:rPr lang="es-ES" dirty="0" smtClean="0"/>
              <a:t>La Agroindustria, motor del desarrollo económico y Social de Andalucía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091847"/>
            <a:ext cx="8991600" cy="4080353"/>
          </a:xfrm>
        </p:spPr>
        <p:txBody>
          <a:bodyPr/>
          <a:lstStyle/>
          <a:p>
            <a:pPr algn="ctr"/>
            <a:endParaRPr lang="es-ES" dirty="0" smtClean="0"/>
          </a:p>
          <a:p>
            <a:pPr marL="0" indent="0" algn="ctr">
              <a:buNone/>
            </a:pPr>
            <a:r>
              <a:rPr lang="es-ES" b="1" dirty="0" smtClean="0"/>
              <a:t>Reflexiones </a:t>
            </a:r>
            <a:r>
              <a:rPr lang="es-ES" b="1" dirty="0"/>
              <a:t>sobre el sector agroindustrial de Andalucía en el horizonte </a:t>
            </a:r>
            <a:r>
              <a:rPr lang="es-ES" b="1" dirty="0" smtClean="0"/>
              <a:t>2020</a:t>
            </a:r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Tomás </a:t>
            </a:r>
            <a:r>
              <a:rPr lang="es-ES" dirty="0"/>
              <a:t>García </a:t>
            </a:r>
            <a:r>
              <a:rPr lang="es-ES" dirty="0" smtClean="0"/>
              <a:t>Azcárate, Investigador </a:t>
            </a:r>
            <a:r>
              <a:rPr lang="es-ES" dirty="0"/>
              <a:t>del Instituto de Economía, Geografía y Demografía (IEGD-CCHS) del CSIC</a:t>
            </a:r>
            <a:br>
              <a:rPr lang="es-ES" dirty="0"/>
            </a:b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Comité Económico y Social andaluz. Sevilla, 24 de </a:t>
            </a:r>
            <a:r>
              <a:rPr lang="es-ES" sz="2000" dirty="0"/>
              <a:t>Octubre 2017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3701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208151"/>
            <a:ext cx="7315200" cy="581025"/>
          </a:xfrm>
        </p:spPr>
        <p:txBody>
          <a:bodyPr/>
          <a:lstStyle/>
          <a:p>
            <a:r>
              <a:rPr lang="es-ES" dirty="0" smtClean="0"/>
              <a:t>Amenazas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Cambio climático, agua y sequias, napas </a:t>
            </a:r>
            <a:r>
              <a:rPr lang="es-ES" dirty="0" smtClean="0"/>
              <a:t>freáticas</a:t>
            </a:r>
          </a:p>
          <a:p>
            <a:r>
              <a:rPr lang="es-ES" dirty="0"/>
              <a:t>Mayor apertura de los </a:t>
            </a:r>
            <a:r>
              <a:rPr lang="es-ES" dirty="0" smtClean="0"/>
              <a:t>mercados</a:t>
            </a:r>
            <a:endParaRPr lang="es-ES" dirty="0"/>
          </a:p>
          <a:p>
            <a:r>
              <a:rPr lang="es-ES" dirty="0"/>
              <a:t>Reducción de las ayudas </a:t>
            </a:r>
            <a:r>
              <a:rPr lang="es-ES" dirty="0" smtClean="0"/>
              <a:t>comunitarias para la agricultura y la política de cohesión a raíz del Brexit y de las nuevas prioridades anunciadas por la Unión</a:t>
            </a:r>
            <a:endParaRPr lang="es-E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074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condicionantes externos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Menos dinero y más obligaciones: Dinero </a:t>
            </a:r>
            <a:r>
              <a:rPr lang="es-ES" dirty="0" smtClean="0"/>
              <a:t>público para bienes </a:t>
            </a:r>
            <a:r>
              <a:rPr lang="es-ES" dirty="0" smtClean="0"/>
              <a:t>públicos; en base a resultados más que a medios;</a:t>
            </a:r>
            <a:endParaRPr lang="es-ES" dirty="0" smtClean="0"/>
          </a:p>
          <a:p>
            <a:r>
              <a:rPr lang="es-ES" dirty="0" smtClean="0"/>
              <a:t>Penalización y mercado del CO2</a:t>
            </a:r>
          </a:p>
          <a:p>
            <a:r>
              <a:rPr lang="es-ES" dirty="0" smtClean="0"/>
              <a:t>Bienestar de los animales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 algn="ctr">
              <a:buNone/>
            </a:pPr>
            <a:r>
              <a:rPr lang="es-ES" dirty="0" smtClean="0"/>
              <a:t> </a:t>
            </a:r>
            <a:r>
              <a:rPr lang="es-ES" b="1" dirty="0" smtClean="0"/>
              <a:t>No hay dinero </a:t>
            </a:r>
            <a:r>
              <a:rPr lang="es-ES" b="1" dirty="0" smtClean="0"/>
              <a:t>ni agua para </a:t>
            </a:r>
            <a:r>
              <a:rPr lang="es-ES" b="1" dirty="0" smtClean="0"/>
              <a:t>todo ni para </a:t>
            </a:r>
            <a:r>
              <a:rPr lang="es-ES" b="1" dirty="0" smtClean="0"/>
              <a:t>todos</a:t>
            </a:r>
          </a:p>
          <a:p>
            <a:pPr marL="0" indent="0" algn="ctr">
              <a:buNone/>
            </a:pPr>
            <a:r>
              <a:rPr lang="es-ES" b="1" dirty="0" smtClean="0"/>
              <a:t>La hora de la Política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98733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Actores prioritarios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Iniciativas colectivas agrarias y rurales: cooperativas, organizaciones de productores, interprofesiones, grupos operativos…</a:t>
            </a:r>
          </a:p>
          <a:p>
            <a:r>
              <a:rPr lang="es-ES" dirty="0" smtClean="0"/>
              <a:t>Iniciativas en zonas difíciles (criterio por ejemplo, del despoblamiento)</a:t>
            </a:r>
          </a:p>
          <a:p>
            <a:r>
              <a:rPr lang="es-ES" dirty="0" smtClean="0"/>
              <a:t>Iniciativas creadoras de empleo estable y de calidad</a:t>
            </a:r>
          </a:p>
          <a:p>
            <a:r>
              <a:rPr lang="es-ES" dirty="0" smtClean="0"/>
              <a:t>Iniciativas que valoricen los recursos locales: ganadería extensiva, valle de los Pedroches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3459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Andalucía en </a:t>
            </a:r>
            <a:r>
              <a:rPr lang="es-ES" dirty="0"/>
              <a:t>E</a:t>
            </a:r>
            <a:r>
              <a:rPr lang="es-ES" dirty="0" smtClean="0"/>
              <a:t>uropa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Andalucía en </a:t>
            </a:r>
            <a:r>
              <a:rPr lang="es-ES" dirty="0"/>
              <a:t>E</a:t>
            </a:r>
            <a:r>
              <a:rPr lang="es-ES" dirty="0" smtClean="0"/>
              <a:t>uropa es una Austria más.</a:t>
            </a:r>
          </a:p>
          <a:p>
            <a:r>
              <a:rPr lang="es-ES" dirty="0" smtClean="0"/>
              <a:t>Pasar de una política agraria a una política alimentaria</a:t>
            </a:r>
          </a:p>
          <a:p>
            <a:r>
              <a:rPr lang="es-ES" dirty="0" smtClean="0"/>
              <a:t>Socio-condicionalidad de las ayudas incorporando el respeto a la reglamentación social de cada país. Bienestar laboral al menos al mismo nivel que el bienestar animal.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6229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Posibles pistas I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Reorientación de las ayudas PAC: verdeo a tanto alzado?</a:t>
            </a:r>
          </a:p>
          <a:p>
            <a:r>
              <a:rPr lang="es-ES" dirty="0" smtClean="0"/>
              <a:t>Empoderamiento de los actores locales</a:t>
            </a:r>
          </a:p>
          <a:p>
            <a:r>
              <a:rPr lang="es-ES" dirty="0" smtClean="0"/>
              <a:t>Prioridad absoluta a las acciones colectivas</a:t>
            </a:r>
          </a:p>
          <a:p>
            <a:r>
              <a:rPr lang="es-ES" dirty="0" smtClean="0"/>
              <a:t>Circuitos cortos, productos locales, agricultura peri-urbana y urbana: creadora de empleo y de cohesión social e intergeneracional</a:t>
            </a:r>
          </a:p>
          <a:p>
            <a:r>
              <a:rPr lang="es-ES" dirty="0" smtClean="0"/>
              <a:t>El rejuvenecimiento del campo no pasa solo por los jóvenes agricultores “clásicos” sino por los neo-rurales. Revisar instrumentos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94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Posibles pistas II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Evitar el clientelismo (</a:t>
            </a:r>
            <a:r>
              <a:rPr lang="es-ES" dirty="0" err="1" smtClean="0"/>
              <a:t>ej</a:t>
            </a:r>
            <a:r>
              <a:rPr lang="es-ES" dirty="0" smtClean="0"/>
              <a:t>: el intento de denominación de origen “Campiñas de Jaén” o “valles verdes” en la sierra de Segura y el Parque de Cazorla)</a:t>
            </a:r>
          </a:p>
          <a:p>
            <a:r>
              <a:rPr lang="es-ES" dirty="0" smtClean="0"/>
              <a:t>Atreverse a priorizar. Evitar el repartir miserias a todos. </a:t>
            </a:r>
            <a:r>
              <a:rPr lang="es-ES" b="1" dirty="0"/>
              <a:t>Sinergias y valor </a:t>
            </a:r>
            <a:r>
              <a:rPr lang="es-ES" b="1" dirty="0" smtClean="0"/>
              <a:t>añadido</a:t>
            </a:r>
            <a:r>
              <a:rPr lang="es-ES" dirty="0" smtClean="0"/>
              <a:t> </a:t>
            </a:r>
            <a:endParaRPr lang="es-ES" b="1" dirty="0" smtClean="0"/>
          </a:p>
          <a:p>
            <a:r>
              <a:rPr lang="es-ES" dirty="0" smtClean="0"/>
              <a:t>Invertir en campañas de promoción externas pero en Andalucía (</a:t>
            </a:r>
            <a:r>
              <a:rPr lang="es-ES" dirty="0" err="1" smtClean="0"/>
              <a:t>tipical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holidays</a:t>
            </a:r>
            <a:r>
              <a:rPr lang="es-ES" dirty="0" smtClean="0"/>
              <a:t>!)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10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7632" y="841249"/>
            <a:ext cx="7516368" cy="1139952"/>
          </a:xfrm>
        </p:spPr>
        <p:txBody>
          <a:bodyPr/>
          <a:lstStyle/>
          <a:p>
            <a:r>
              <a:rPr lang="es-ES" dirty="0"/>
              <a:t>Posibles </a:t>
            </a:r>
            <a:r>
              <a:rPr lang="es-ES" dirty="0" smtClean="0"/>
              <a:t>pistas III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apoyo a las autopistas del mar</a:t>
            </a:r>
          </a:p>
          <a:p>
            <a:r>
              <a:rPr lang="es-ES" dirty="0" smtClean="0"/>
              <a:t>Asegurarse que el corredor mediterráneo si por fin se hace, llegue rápidamente a Algeciras y </a:t>
            </a:r>
            <a:r>
              <a:rPr lang="es-ES" dirty="0" smtClean="0"/>
              <a:t>Cádiz</a:t>
            </a:r>
            <a:endParaRPr lang="es-ES" dirty="0" smtClean="0"/>
          </a:p>
          <a:p>
            <a:r>
              <a:rPr lang="es-ES" dirty="0" smtClean="0"/>
              <a:t>Observatorio </a:t>
            </a:r>
            <a:r>
              <a:rPr lang="es-ES" dirty="0" smtClean="0"/>
              <a:t>andaluz de los mercados agrarios, fuente de información fiable y lugar de encuentro de los agentes sociales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1092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Para seguir en contacto</a:t>
            </a:r>
            <a:r>
              <a:rPr lang="fr-BE" dirty="0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fr-BE" dirty="0" smtClean="0"/>
          </a:p>
          <a:p>
            <a:pPr>
              <a:defRPr/>
            </a:pPr>
            <a:r>
              <a:rPr lang="es-ES" dirty="0" smtClean="0"/>
              <a:t>Mi página web: </a:t>
            </a:r>
            <a:r>
              <a:rPr lang="es-ES" dirty="0" smtClean="0">
                <a:hlinkClick r:id="rId2"/>
              </a:rPr>
              <a:t>http://tomasgarciaazcarate.com</a:t>
            </a:r>
          </a:p>
          <a:p>
            <a:pPr>
              <a:defRPr/>
            </a:pPr>
            <a:r>
              <a:rPr lang="es-ES" dirty="0" smtClean="0"/>
              <a:t>Twitter:  </a:t>
            </a:r>
            <a:r>
              <a:rPr lang="es-ES" dirty="0" err="1" smtClean="0"/>
              <a:t>Tgarciaazcarate</a:t>
            </a:r>
            <a:endParaRPr lang="es-ES" dirty="0" smtClean="0"/>
          </a:p>
          <a:p>
            <a:pPr>
              <a:defRPr/>
            </a:pPr>
            <a:r>
              <a:rPr lang="es-ES" dirty="0" smtClean="0"/>
              <a:t>LinkedIn: Tomas Garcia Azcarate</a:t>
            </a:r>
          </a:p>
          <a:p>
            <a:pPr>
              <a:defRPr/>
            </a:pPr>
            <a:r>
              <a:rPr lang="es-ES" dirty="0" smtClean="0"/>
              <a:t>Facebook: Tomas Garcia Azcarate</a:t>
            </a:r>
          </a:p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553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1912" y="201168"/>
            <a:ext cx="7562088" cy="1725169"/>
          </a:xfrm>
        </p:spPr>
        <p:txBody>
          <a:bodyPr/>
          <a:lstStyle/>
          <a:p>
            <a:pPr algn="ctr"/>
            <a:r>
              <a:rPr lang="es-ES" dirty="0"/>
              <a:t>Primera etapa: Donde queríamos estar en </a:t>
            </a:r>
            <a:r>
              <a:rPr lang="es-ES" dirty="0" smtClean="0"/>
              <a:t>post 2020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Importante </a:t>
            </a:r>
            <a:r>
              <a:rPr lang="es-ES" dirty="0" smtClean="0"/>
              <a:t>porque las medidas a proponer incluso a corto plazo deben ser coherentes con estos objetivos, lo que puede tener un coste político a corto plazo (</a:t>
            </a:r>
            <a:r>
              <a:rPr lang="es-ES" dirty="0" err="1" smtClean="0"/>
              <a:t>Ej</a:t>
            </a:r>
            <a:r>
              <a:rPr lang="es-ES" dirty="0" smtClean="0"/>
              <a:t>: </a:t>
            </a:r>
            <a:r>
              <a:rPr lang="es-ES" dirty="0" smtClean="0"/>
              <a:t>seguros agrarios). </a:t>
            </a:r>
            <a:endParaRPr lang="es-ES" dirty="0" smtClean="0"/>
          </a:p>
          <a:p>
            <a:r>
              <a:rPr lang="es-ES" dirty="0" smtClean="0"/>
              <a:t>Una política a corto plazo es siempre una política conservadora</a:t>
            </a:r>
            <a:r>
              <a:rPr lang="es-ES" dirty="0" smtClean="0"/>
              <a:t>.</a:t>
            </a:r>
          </a:p>
          <a:p>
            <a:r>
              <a:rPr lang="es-ES" dirty="0" smtClean="0"/>
              <a:t>No hay buenos vientos para el marino que no sabe a que puerto se dirige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67819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Etapas siguientes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2. Análisis de Fuerzas, Debilidades, Oportunidades y Amenazas (DAFO)</a:t>
            </a:r>
          </a:p>
          <a:p>
            <a:r>
              <a:rPr lang="es-ES" dirty="0" smtClean="0"/>
              <a:t>3. </a:t>
            </a:r>
            <a:r>
              <a:rPr lang="es-ES" dirty="0" smtClean="0"/>
              <a:t>Condicionantes externos</a:t>
            </a:r>
          </a:p>
          <a:p>
            <a:r>
              <a:rPr lang="es-ES" dirty="0" smtClean="0"/>
              <a:t>4, Actores </a:t>
            </a:r>
            <a:r>
              <a:rPr lang="es-ES" dirty="0" smtClean="0"/>
              <a:t>prioritarios </a:t>
            </a:r>
          </a:p>
          <a:p>
            <a:r>
              <a:rPr lang="es-ES" dirty="0" smtClean="0"/>
              <a:t>4. </a:t>
            </a:r>
            <a:r>
              <a:rPr lang="es-ES" dirty="0" smtClean="0"/>
              <a:t>Andalucía en Europa</a:t>
            </a:r>
            <a:endParaRPr lang="es-ES" dirty="0"/>
          </a:p>
          <a:p>
            <a:r>
              <a:rPr lang="es-ES" dirty="0" smtClean="0"/>
              <a:t>5. </a:t>
            </a:r>
            <a:r>
              <a:rPr lang="es-ES" dirty="0" smtClean="0"/>
              <a:t>Posibles pistas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15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51295"/>
          </a:xfrm>
        </p:spPr>
        <p:txBody>
          <a:bodyPr/>
          <a:lstStyle/>
          <a:p>
            <a:pPr algn="ctr"/>
            <a:r>
              <a:rPr lang="en-GB" dirty="0" smtClean="0"/>
              <a:t>Horizonte </a:t>
            </a:r>
            <a:r>
              <a:rPr lang="en-GB" dirty="0" smtClean="0"/>
              <a:t>post 2020 para el sector </a:t>
            </a:r>
            <a:r>
              <a:rPr lang="en-GB" dirty="0" err="1" smtClean="0"/>
              <a:t>agroalimentario</a:t>
            </a:r>
            <a:r>
              <a:rPr lang="en-GB" dirty="0" smtClean="0"/>
              <a:t> </a:t>
            </a:r>
            <a:r>
              <a:rPr lang="en-GB" dirty="0" err="1" smtClean="0"/>
              <a:t>andaluz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Creador de valor añadido </a:t>
            </a:r>
            <a:r>
              <a:rPr lang="es-ES" dirty="0" smtClean="0"/>
              <a:t>y </a:t>
            </a:r>
            <a:r>
              <a:rPr lang="es-ES" dirty="0" smtClean="0"/>
              <a:t>generador </a:t>
            </a:r>
            <a:r>
              <a:rPr lang="es-ES" dirty="0" smtClean="0"/>
              <a:t>de empleo de calidad y estable</a:t>
            </a:r>
          </a:p>
          <a:p>
            <a:r>
              <a:rPr lang="es-ES" dirty="0" smtClean="0"/>
              <a:t>Sostenible </a:t>
            </a:r>
            <a:r>
              <a:rPr lang="es-ES" dirty="0" smtClean="0"/>
              <a:t>y </a:t>
            </a:r>
            <a:r>
              <a:rPr lang="es-ES" dirty="0" smtClean="0"/>
              <a:t>resiliente </a:t>
            </a:r>
            <a:r>
              <a:rPr lang="es-ES" dirty="0" smtClean="0"/>
              <a:t>al cambio climático</a:t>
            </a:r>
          </a:p>
          <a:p>
            <a:r>
              <a:rPr lang="es-ES" dirty="0" smtClean="0"/>
              <a:t>Fundamentado </a:t>
            </a:r>
            <a:r>
              <a:rPr lang="es-ES" dirty="0" smtClean="0"/>
              <a:t>principalmente en el uso de los recursos andaluces de tierra, agua y mano de obra </a:t>
            </a:r>
          </a:p>
          <a:p>
            <a:r>
              <a:rPr lang="es-ES" dirty="0" smtClean="0"/>
              <a:t>Contribuyente a mantener </a:t>
            </a:r>
            <a:r>
              <a:rPr lang="es-ES" dirty="0" smtClean="0"/>
              <a:t>una actividad </a:t>
            </a:r>
            <a:r>
              <a:rPr lang="es-ES" dirty="0" smtClean="0"/>
              <a:t>económica </a:t>
            </a:r>
            <a:r>
              <a:rPr lang="es-ES" dirty="0" smtClean="0"/>
              <a:t>también en las zonas difíciles. Equilibrio del territorio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185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904" y="878967"/>
            <a:ext cx="7315200" cy="581025"/>
          </a:xfrm>
        </p:spPr>
        <p:txBody>
          <a:bodyPr/>
          <a:lstStyle/>
          <a:p>
            <a:r>
              <a:rPr lang="es-ES" sz="2400" dirty="0" smtClean="0"/>
              <a:t>Fuerzas I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Unos sectores </a:t>
            </a:r>
            <a:r>
              <a:rPr lang="es-ES" dirty="0" smtClean="0"/>
              <a:t>agrarios comercialmente </a:t>
            </a:r>
            <a:r>
              <a:rPr lang="es-ES" dirty="0" smtClean="0"/>
              <a:t>punteros: </a:t>
            </a:r>
            <a:r>
              <a:rPr lang="es-ES" dirty="0" smtClean="0"/>
              <a:t>frutas y hortalizas, aceite </a:t>
            </a:r>
            <a:r>
              <a:rPr lang="es-ES" dirty="0" smtClean="0"/>
              <a:t>de oliva</a:t>
            </a:r>
          </a:p>
          <a:p>
            <a:r>
              <a:rPr lang="es-ES" dirty="0" smtClean="0"/>
              <a:t>Toma de consciencia de la importancia del trabajo bien hecho: agricultura ecológica, integrada, denominaciones de origen (OLEOESTEPA como buque insignia)</a:t>
            </a:r>
          </a:p>
          <a:p>
            <a:r>
              <a:rPr lang="es-ES" dirty="0" smtClean="0"/>
              <a:t>Una industria alimentaria </a:t>
            </a:r>
            <a:r>
              <a:rPr lang="es-ES" dirty="0" smtClean="0"/>
              <a:t>potente: </a:t>
            </a:r>
            <a:endParaRPr lang="es-ES" dirty="0" smtClean="0"/>
          </a:p>
          <a:p>
            <a:r>
              <a:rPr lang="es-ES" dirty="0" smtClean="0"/>
              <a:t>Productos y marcas de prestigio: marcas (COVAP) y denominaciones de origen (en aceite, vino…)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6641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904" y="878967"/>
            <a:ext cx="7315200" cy="581025"/>
          </a:xfrm>
        </p:spPr>
        <p:txBody>
          <a:bodyPr/>
          <a:lstStyle/>
          <a:p>
            <a:r>
              <a:rPr lang="es-ES" sz="2400" dirty="0" smtClean="0"/>
              <a:t>Fuerzas II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sector con experiencia organizativa: </a:t>
            </a:r>
            <a:r>
              <a:rPr lang="es-ES" dirty="0" smtClean="0"/>
              <a:t>Interprofesión hortícola, COEXPAL, Denominaciones de origen</a:t>
            </a:r>
          </a:p>
          <a:p>
            <a:r>
              <a:rPr lang="es-ES" dirty="0" smtClean="0"/>
              <a:t>Una presencia investigadora: Universidades, IFAPA, CSIC,  Instituto </a:t>
            </a:r>
            <a:r>
              <a:rPr lang="es-ES" dirty="0" smtClean="0"/>
              <a:t>de la grasa…</a:t>
            </a:r>
            <a:endParaRPr lang="es-ES" dirty="0" smtClean="0"/>
          </a:p>
          <a:p>
            <a:r>
              <a:rPr lang="es-ES" dirty="0"/>
              <a:t>Atractivos turísticos importantes en </a:t>
            </a:r>
            <a:r>
              <a:rPr lang="es-ES" dirty="0" smtClean="0"/>
              <a:t>costas y grandes ciudades pero también zonas rurales </a:t>
            </a:r>
            <a:r>
              <a:rPr lang="es-ES" dirty="0"/>
              <a:t>y del interior: </a:t>
            </a:r>
            <a:r>
              <a:rPr lang="es-ES" dirty="0" smtClean="0"/>
              <a:t>pueblos</a:t>
            </a:r>
            <a:r>
              <a:rPr lang="es-ES" dirty="0"/>
              <a:t>, parques naturales (</a:t>
            </a:r>
            <a:r>
              <a:rPr lang="es-ES" dirty="0" err="1"/>
              <a:t>Doñana</a:t>
            </a:r>
            <a:r>
              <a:rPr lang="es-ES" dirty="0"/>
              <a:t>, Cazorla), incluso campos de </a:t>
            </a:r>
            <a:r>
              <a:rPr lang="es-ES" dirty="0" smtClean="0"/>
              <a:t>Golf!</a:t>
            </a:r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12754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904" y="878967"/>
            <a:ext cx="7315200" cy="581025"/>
          </a:xfrm>
        </p:spPr>
        <p:txBody>
          <a:bodyPr/>
          <a:lstStyle/>
          <a:p>
            <a:r>
              <a:rPr lang="es-ES" sz="2400" dirty="0" smtClean="0"/>
              <a:t>Debilidades I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Temporalidad </a:t>
            </a:r>
            <a:r>
              <a:rPr lang="es-ES" dirty="0" smtClean="0"/>
              <a:t>del </a:t>
            </a:r>
            <a:r>
              <a:rPr lang="es-ES" dirty="0" smtClean="0"/>
              <a:t>empleo y monocultivo local: olivar, frutos rojos</a:t>
            </a:r>
            <a:endParaRPr lang="es-ES" dirty="0" smtClean="0"/>
          </a:p>
          <a:p>
            <a:r>
              <a:rPr lang="es-ES" dirty="0" smtClean="0"/>
              <a:t>El agua como factor cada vez más limitante:</a:t>
            </a:r>
          </a:p>
          <a:p>
            <a:r>
              <a:rPr lang="es-ES" dirty="0" smtClean="0"/>
              <a:t>Alejamiento </a:t>
            </a:r>
            <a:r>
              <a:rPr lang="es-ES" dirty="0" smtClean="0"/>
              <a:t>de los mercados y dependencia absoluta </a:t>
            </a:r>
            <a:r>
              <a:rPr lang="es-ES" dirty="0" smtClean="0"/>
              <a:t>del transporte por carretera</a:t>
            </a:r>
            <a:endParaRPr lang="es-ES" dirty="0" smtClean="0"/>
          </a:p>
          <a:p>
            <a:r>
              <a:rPr lang="es-ES" dirty="0" smtClean="0"/>
              <a:t>Insuficiente organización económica y comercial</a:t>
            </a:r>
          </a:p>
          <a:p>
            <a:r>
              <a:rPr lang="es-ES" dirty="0" smtClean="0"/>
              <a:t>Mano de obra envejecida, con escasa formación</a:t>
            </a:r>
          </a:p>
        </p:txBody>
      </p:sp>
    </p:spTree>
    <p:extLst>
      <p:ext uri="{BB962C8B-B14F-4D97-AF65-F5344CB8AC3E}">
        <p14:creationId xmlns:p14="http://schemas.microsoft.com/office/powerpoint/2010/main" val="320259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904" y="878967"/>
            <a:ext cx="7315200" cy="581025"/>
          </a:xfrm>
        </p:spPr>
        <p:txBody>
          <a:bodyPr/>
          <a:lstStyle/>
          <a:p>
            <a:r>
              <a:rPr lang="es-ES" sz="2400" dirty="0" smtClean="0"/>
              <a:t>Debilidades II: el factor humano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Falta de cultura empresarial e </a:t>
            </a:r>
            <a:r>
              <a:rPr lang="pt-BR" dirty="0" smtClean="0"/>
              <a:t>inovadora</a:t>
            </a:r>
            <a:endParaRPr lang="pt-BR" dirty="0"/>
          </a:p>
          <a:p>
            <a:pPr marL="0" indent="0">
              <a:buNone/>
            </a:pPr>
            <a:r>
              <a:rPr lang="es-ES" dirty="0" smtClean="0"/>
              <a:t>Falta de cultura </a:t>
            </a:r>
            <a:r>
              <a:rPr lang="es-ES" dirty="0" smtClean="0"/>
              <a:t>democrática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Demasiada tendencia a delegar a otros la resolución de nuestros problemas</a:t>
            </a:r>
          </a:p>
          <a:p>
            <a:pPr marL="0" indent="0">
              <a:buNone/>
            </a:pPr>
            <a:r>
              <a:rPr lang="es-ES" dirty="0" smtClean="0"/>
              <a:t>Falta de cultura del </a:t>
            </a:r>
            <a:r>
              <a:rPr lang="es-ES" dirty="0" err="1" smtClean="0"/>
              <a:t>reporting</a:t>
            </a:r>
            <a:r>
              <a:rPr lang="es-ES" dirty="0" smtClean="0"/>
              <a:t>, la evaluación y transparencia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275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Oportunidades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Segmentación estratégica de los mercados: la calidad andaluza se sale</a:t>
            </a:r>
          </a:p>
          <a:p>
            <a:r>
              <a:rPr lang="es-ES" dirty="0" smtClean="0"/>
              <a:t>Turistas en costas y en el interior: </a:t>
            </a:r>
            <a:r>
              <a:rPr lang="es-ES" dirty="0"/>
              <a:t>compradores potenciales del resto de España y del extranjero pasan temporadas con </a:t>
            </a:r>
            <a:r>
              <a:rPr lang="es-ES" dirty="0" smtClean="0"/>
              <a:t>nosotros</a:t>
            </a:r>
          </a:p>
          <a:p>
            <a:r>
              <a:rPr lang="es-ES" dirty="0" smtClean="0"/>
              <a:t>Grandes núcleos de población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52093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821</Words>
  <Application>Microsoft Office PowerPoint</Application>
  <PresentationFormat>Presentación en pantalla (4:3)</PresentationFormat>
  <Paragraphs>88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Default Design</vt:lpstr>
      <vt:lpstr>La Agroindustria, motor del desarrollo económico y Social de Andalucía</vt:lpstr>
      <vt:lpstr>Primera etapa: Donde queríamos estar en post 2020 </vt:lpstr>
      <vt:lpstr>Etapas siguientes</vt:lpstr>
      <vt:lpstr>Horizonte post 2020 para el sector agroalimentario andaluz </vt:lpstr>
      <vt:lpstr>Fuerzas I</vt:lpstr>
      <vt:lpstr>Fuerzas II</vt:lpstr>
      <vt:lpstr>Debilidades I</vt:lpstr>
      <vt:lpstr>Debilidades II: el factor humano</vt:lpstr>
      <vt:lpstr>Oportunidades</vt:lpstr>
      <vt:lpstr>Amenazas</vt:lpstr>
      <vt:lpstr>Los condicionantes externos</vt:lpstr>
      <vt:lpstr>Actores prioritarios</vt:lpstr>
      <vt:lpstr>Andalucía en Europa</vt:lpstr>
      <vt:lpstr>Posibles pistas I</vt:lpstr>
      <vt:lpstr>Posibles pistas II</vt:lpstr>
      <vt:lpstr>Posibles pistas III</vt:lpstr>
      <vt:lpstr>Para seguir en contacto…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CCHS</cp:lastModifiedBy>
  <cp:revision>84</cp:revision>
  <cp:lastPrinted>2017-10-18T13:35:03Z</cp:lastPrinted>
  <dcterms:created xsi:type="dcterms:W3CDTF">2005-02-28T14:06:28Z</dcterms:created>
  <dcterms:modified xsi:type="dcterms:W3CDTF">2017-10-18T14:06:09Z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