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8" r:id="rId3"/>
    <p:sldId id="290" r:id="rId4"/>
    <p:sldId id="296" r:id="rId5"/>
    <p:sldId id="282" r:id="rId6"/>
    <p:sldId id="284" r:id="rId7"/>
    <p:sldId id="283" r:id="rId8"/>
    <p:sldId id="265" r:id="rId9"/>
    <p:sldId id="285" r:id="rId10"/>
    <p:sldId id="286" r:id="rId11"/>
    <p:sldId id="289" r:id="rId12"/>
    <p:sldId id="301" r:id="rId13"/>
    <p:sldId id="277" r:id="rId14"/>
    <p:sldId id="269" r:id="rId15"/>
    <p:sldId id="270" r:id="rId16"/>
    <p:sldId id="271" r:id="rId17"/>
    <p:sldId id="272" r:id="rId18"/>
    <p:sldId id="273" r:id="rId19"/>
    <p:sldId id="274" r:id="rId20"/>
    <p:sldId id="275" r:id="rId21"/>
    <p:sldId id="291" r:id="rId22"/>
    <p:sldId id="293" r:id="rId23"/>
    <p:sldId id="294" r:id="rId24"/>
    <p:sldId id="300" r:id="rId25"/>
    <p:sldId id="299" r:id="rId26"/>
    <p:sldId id="295" r:id="rId27"/>
    <p:sldId id="297" r:id="rId28"/>
    <p:sldId id="298" r:id="rId29"/>
    <p:sldId id="280"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6A63"/>
    <a:srgbClr val="E7E6E6"/>
    <a:srgbClr val="E3DACB"/>
    <a:srgbClr val="8EB733"/>
    <a:srgbClr val="C7B496"/>
    <a:srgbClr val="D23684"/>
    <a:srgbClr val="898D8F"/>
    <a:srgbClr val="C6ADF9"/>
    <a:srgbClr val="AF0D0D"/>
    <a:srgbClr val="3FF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879" autoAdjust="0"/>
  </p:normalViewPr>
  <p:slideViewPr>
    <p:cSldViewPr snapToGrid="0">
      <p:cViewPr varScale="1">
        <p:scale>
          <a:sx n="106" d="100"/>
          <a:sy n="106" d="100"/>
        </p:scale>
        <p:origin x="702" y="10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chera\Downloads\chiffres_cles_energie2024_donnees_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rrna01.crpc.fr\placido_na_ceser$\Operationnel\02_Travaux_Production\01_Commissions\3_Environnement\03_Travaux\4_Bureau_Notes\Donn&#233;es_ENR_Huelv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chera\Downloads\chiffres_cles_energie2024_donnees_figur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dirty="0">
                <a:solidFill>
                  <a:srgbClr val="002060"/>
                </a:solidFill>
              </a:rPr>
              <a:t>Répartition de la consommation</a:t>
            </a:r>
            <a:r>
              <a:rPr lang="fr-FR" baseline="0" dirty="0">
                <a:solidFill>
                  <a:srgbClr val="002060"/>
                </a:solidFill>
              </a:rPr>
              <a:t> d'énergie primaire par énergie</a:t>
            </a:r>
            <a:endParaRPr lang="fr-FR" dirty="0">
              <a:solidFill>
                <a:srgbClr val="002060"/>
              </a:solidFill>
            </a:endParaRPr>
          </a:p>
        </c:rich>
      </c:tx>
      <c:layout>
        <c:manualLayout>
          <c:xMode val="edge"/>
          <c:yMode val="edge"/>
          <c:x val="0.11915814389991308"/>
          <c:y val="2.936524073862787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effectLst/>
          </c:spPr>
          <c:dPt>
            <c:idx val="0"/>
            <c:bubble3D val="0"/>
            <c:spPr>
              <a:solidFill>
                <a:schemeClr val="accent4">
                  <a:lumMod val="60000"/>
                  <a:lumOff val="40000"/>
                </a:schemeClr>
              </a:solidFill>
              <a:ln>
                <a:noFill/>
              </a:ln>
              <a:effectLst/>
            </c:spPr>
            <c:extLst>
              <c:ext xmlns:c16="http://schemas.microsoft.com/office/drawing/2014/chart" uri="{C3380CC4-5D6E-409C-BE32-E72D297353CC}">
                <c16:uniqueId val="{00000001-0B49-4D9A-8DE3-83410BC1B0A2}"/>
              </c:ext>
            </c:extLst>
          </c:dPt>
          <c:dPt>
            <c:idx val="1"/>
            <c:bubble3D val="0"/>
            <c:spPr>
              <a:solidFill>
                <a:schemeClr val="tx2">
                  <a:lumMod val="60000"/>
                  <a:lumOff val="40000"/>
                </a:schemeClr>
              </a:solidFill>
              <a:ln>
                <a:noFill/>
              </a:ln>
              <a:effectLst/>
            </c:spPr>
            <c:extLst>
              <c:ext xmlns:c16="http://schemas.microsoft.com/office/drawing/2014/chart" uri="{C3380CC4-5D6E-409C-BE32-E72D297353CC}">
                <c16:uniqueId val="{00000003-0B49-4D9A-8DE3-83410BC1B0A2}"/>
              </c:ext>
            </c:extLst>
          </c:dPt>
          <c:dPt>
            <c:idx val="2"/>
            <c:bubble3D val="0"/>
            <c:spPr>
              <a:solidFill>
                <a:schemeClr val="tx2">
                  <a:lumMod val="75000"/>
                </a:schemeClr>
              </a:solidFill>
              <a:ln>
                <a:noFill/>
              </a:ln>
              <a:effectLst/>
            </c:spPr>
            <c:extLst>
              <c:ext xmlns:c16="http://schemas.microsoft.com/office/drawing/2014/chart" uri="{C3380CC4-5D6E-409C-BE32-E72D297353CC}">
                <c16:uniqueId val="{00000005-0B49-4D9A-8DE3-83410BC1B0A2}"/>
              </c:ext>
            </c:extLst>
          </c:dPt>
          <c:dPt>
            <c:idx val="3"/>
            <c:bubble3D val="0"/>
            <c:spPr>
              <a:solidFill>
                <a:schemeClr val="bg2">
                  <a:lumMod val="90000"/>
                </a:schemeClr>
              </a:solidFill>
              <a:ln>
                <a:noFill/>
              </a:ln>
              <a:effectLst/>
            </c:spPr>
            <c:extLst>
              <c:ext xmlns:c16="http://schemas.microsoft.com/office/drawing/2014/chart" uri="{C3380CC4-5D6E-409C-BE32-E72D297353CC}">
                <c16:uniqueId val="{00000007-0B49-4D9A-8DE3-83410BC1B0A2}"/>
              </c:ext>
            </c:extLst>
          </c:dPt>
          <c:dPt>
            <c:idx val="4"/>
            <c:bubble3D val="0"/>
            <c:spPr>
              <a:solidFill>
                <a:srgbClr val="C01068"/>
              </a:solidFill>
              <a:ln>
                <a:noFill/>
              </a:ln>
              <a:effectLst/>
            </c:spPr>
            <c:extLst>
              <c:ext xmlns:c16="http://schemas.microsoft.com/office/drawing/2014/chart" uri="{C3380CC4-5D6E-409C-BE32-E72D297353CC}">
                <c16:uniqueId val="{00000009-0B49-4D9A-8DE3-83410BC1B0A2}"/>
              </c:ext>
            </c:extLst>
          </c:dPt>
          <c:dPt>
            <c:idx val="5"/>
            <c:bubble3D val="0"/>
            <c:spPr>
              <a:solidFill>
                <a:srgbClr val="92D050"/>
              </a:solidFill>
              <a:ln>
                <a:noFill/>
              </a:ln>
              <a:effectLst/>
            </c:spPr>
            <c:extLst>
              <c:ext xmlns:c16="http://schemas.microsoft.com/office/drawing/2014/chart" uri="{C3380CC4-5D6E-409C-BE32-E72D297353CC}">
                <c16:uniqueId val="{0000000B-0B49-4D9A-8DE3-83410BC1B0A2}"/>
              </c:ext>
            </c:extLst>
          </c:dPt>
          <c:dLbls>
            <c:dLbl>
              <c:idx val="0"/>
              <c:layout>
                <c:manualLayout>
                  <c:x val="-0.19174015378532874"/>
                  <c:y val="7.794413312047544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4">
                          <a:lumMod val="7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4052638774446952"/>
                      <c:h val="0.17134150150954394"/>
                    </c:manualLayout>
                  </c15:layout>
                </c:ext>
                <c:ext xmlns:c16="http://schemas.microsoft.com/office/drawing/2014/chart" uri="{C3380CC4-5D6E-409C-BE32-E72D297353CC}">
                  <c16:uniqueId val="{00000001-0B49-4D9A-8DE3-83410BC1B0A2}"/>
                </c:ext>
              </c:extLst>
            </c:dLbl>
            <c:dLbl>
              <c:idx val="1"/>
              <c:layout>
                <c:manualLayout>
                  <c:x val="5.4988785716660993E-2"/>
                  <c:y val="-0.1766683504530125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49-4D9A-8DE3-83410BC1B0A2}"/>
                </c:ext>
              </c:extLst>
            </c:dLbl>
            <c:dLbl>
              <c:idx val="2"/>
              <c:layout>
                <c:manualLayout>
                  <c:x val="-8.2773790132963598E-2"/>
                  <c:y val="-4.440682366684035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lumMod val="7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49-4D9A-8DE3-83410BC1B0A2}"/>
                </c:ext>
              </c:extLst>
            </c:dLbl>
            <c:dLbl>
              <c:idx val="3"/>
              <c:layout>
                <c:manualLayout>
                  <c:x val="0.14952336972794117"/>
                  <c:y val="2.467638829356932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2">
                          <a:lumMod val="5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49-4D9A-8DE3-83410BC1B0A2}"/>
                </c:ext>
              </c:extLst>
            </c:dLbl>
            <c:dLbl>
              <c:idx val="4"/>
              <c:layout>
                <c:manualLayout>
                  <c:x val="2.3479120331209049E-2"/>
                  <c:y val="-5.876600624769931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C01068"/>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B49-4D9A-8DE3-83410BC1B0A2}"/>
                </c:ext>
              </c:extLst>
            </c:dLbl>
            <c:dLbl>
              <c:idx val="5"/>
              <c:layout>
                <c:manualLayout>
                  <c:x val="7.8801715951625245E-2"/>
                  <c:y val="0.17980407379632554"/>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6.4199202372430722E-2"/>
                      <c:h val="0.11809522213841887"/>
                    </c:manualLayout>
                  </c15:layout>
                </c:ext>
                <c:ext xmlns:c16="http://schemas.microsoft.com/office/drawing/2014/chart" uri="{C3380CC4-5D6E-409C-BE32-E72D297353CC}">
                  <c16:uniqueId val="{0000000B-0B49-4D9A-8DE3-83410BC1B0A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'p31 Mix primaire'!$D$37:$D$42</c:f>
              <c:strCache>
                <c:ptCount val="6"/>
                <c:pt idx="0">
                  <c:v>Nucléaire</c:v>
                </c:pt>
                <c:pt idx="1">
                  <c:v>Pétrole</c:v>
                </c:pt>
                <c:pt idx="2">
                  <c:v>Charbon</c:v>
                </c:pt>
                <c:pt idx="3">
                  <c:v>Gaz naturel</c:v>
                </c:pt>
                <c:pt idx="4">
                  <c:v>Déchets non renouvelables</c:v>
                </c:pt>
                <c:pt idx="5">
                  <c:v>ENR</c:v>
                </c:pt>
              </c:strCache>
            </c:strRef>
          </c:cat>
          <c:val>
            <c:numRef>
              <c:f>'p31 Mix primaire'!$E$37:$E$42</c:f>
              <c:numCache>
                <c:formatCode>General</c:formatCode>
                <c:ptCount val="6"/>
                <c:pt idx="0">
                  <c:v>974.51151603030314</c:v>
                </c:pt>
                <c:pt idx="1">
                  <c:v>747.52110946810024</c:v>
                </c:pt>
                <c:pt idx="2">
                  <c:v>51.970227330474451</c:v>
                </c:pt>
                <c:pt idx="3">
                  <c:v>340.55657624999998</c:v>
                </c:pt>
                <c:pt idx="4">
                  <c:v>20.186078611111114</c:v>
                </c:pt>
                <c:pt idx="5">
                  <c:v>388.31167312461622</c:v>
                </c:pt>
              </c:numCache>
            </c:numRef>
          </c:val>
          <c:extLst>
            <c:ext xmlns:c16="http://schemas.microsoft.com/office/drawing/2014/chart" uri="{C3380CC4-5D6E-409C-BE32-E72D297353CC}">
              <c16:uniqueId val="{0000000C-0B49-4D9A-8DE3-83410BC1B0A2}"/>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chemeClr val="tx1">
                    <a:lumMod val="65000"/>
                    <a:lumOff val="35000"/>
                  </a:schemeClr>
                </a:solidFill>
                <a:latin typeface="+mj-lt"/>
                <a:ea typeface="+mj-ea"/>
                <a:cs typeface="+mj-cs"/>
              </a:defRPr>
            </a:pPr>
            <a:r>
              <a:rPr lang="fr-FR" sz="1600" b="1" dirty="0">
                <a:solidFill>
                  <a:srgbClr val="002060"/>
                </a:solidFill>
              </a:rPr>
              <a:t>Consommation et production d'énergie primaire</a:t>
            </a:r>
            <a:r>
              <a:rPr lang="fr-FR" sz="1600" b="1" baseline="0" dirty="0">
                <a:solidFill>
                  <a:srgbClr val="002060"/>
                </a:solidFill>
              </a:rPr>
              <a:t> en France en 2023</a:t>
            </a:r>
            <a:endParaRPr lang="fr-FR" sz="1600" b="1" dirty="0">
              <a:solidFill>
                <a:srgbClr val="002060"/>
              </a:solidFill>
            </a:endParaRPr>
          </a:p>
        </c:rich>
      </c:tx>
      <c:layout>
        <c:manualLayout>
          <c:xMode val="edge"/>
          <c:yMode val="edge"/>
          <c:x val="0.12462662337662336"/>
          <c:y val="8.5327014101879817E-2"/>
        </c:manualLayout>
      </c:layout>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tx1">
                  <a:lumMod val="65000"/>
                  <a:lumOff val="35000"/>
                </a:schemeClr>
              </a:solidFill>
              <a:latin typeface="+mj-lt"/>
              <a:ea typeface="+mj-ea"/>
              <a:cs typeface="+mj-cs"/>
            </a:defRPr>
          </a:pPr>
          <a:endParaRPr lang="fr-FR"/>
        </a:p>
      </c:txPr>
    </c:title>
    <c:autoTitleDeleted val="0"/>
    <c:plotArea>
      <c:layout>
        <c:manualLayout>
          <c:layoutTarget val="inner"/>
          <c:xMode val="edge"/>
          <c:yMode val="edge"/>
          <c:x val="7.8071249616525201E-2"/>
          <c:y val="0.19828187762992369"/>
          <c:w val="0.90067133653747822"/>
          <c:h val="0.67691829177610019"/>
        </c:manualLayout>
      </c:layout>
      <c:bubbleChart>
        <c:varyColors val="0"/>
        <c:ser>
          <c:idx val="0"/>
          <c:order val="0"/>
          <c:tx>
            <c:strRef>
              <c:f>'Diapo 4'!$B$4</c:f>
              <c:strCache>
                <c:ptCount val="1"/>
                <c:pt idx="0">
                  <c:v>Consommation</c:v>
                </c:pt>
              </c:strCache>
            </c:strRef>
          </c:tx>
          <c:spPr>
            <a:noFill/>
            <a:ln w="31750">
              <a:solidFill>
                <a:schemeClr val="accent1">
                  <a:lumMod val="50000"/>
                  <a:alpha val="70000"/>
                </a:schemeClr>
              </a:solidFill>
            </a:ln>
            <a:effectLst/>
          </c:spPr>
          <c:invertIfNegative val="0"/>
          <c:dLbls>
            <c:dLbl>
              <c:idx val="0"/>
              <c:layout>
                <c:manualLayout>
                  <c:x val="-0.10379039267818796"/>
                  <c:y val="0.1719170696720316"/>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lumMod val="60000"/>
                          <a:lumOff val="40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3F-46B8-AAA8-4B097DA9925B}"/>
                </c:ext>
              </c:extLst>
            </c:dLbl>
            <c:dLbl>
              <c:idx val="1"/>
              <c:layout>
                <c:manualLayout>
                  <c:x val="-8.7105404438081666E-2"/>
                  <c:y val="0.3521693672067218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836A63"/>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3F-46B8-AAA8-4B097DA9925B}"/>
                </c:ext>
              </c:extLst>
            </c:dLbl>
            <c:dLbl>
              <c:idx val="2"/>
              <c:layout>
                <c:manualLayout>
                  <c:x val="-9.8296093670109483E-2"/>
                  <c:y val="-0.12037037220007159"/>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836A63"/>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3F-46B8-AAA8-4B097DA9925B}"/>
                </c:ext>
              </c:extLst>
            </c:dLbl>
            <c:dLbl>
              <c:idx val="3"/>
              <c:layout>
                <c:manualLayout>
                  <c:x val="-0.11932738521321204"/>
                  <c:y val="0.1626762092752715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lumMod val="60000"/>
                          <a:lumOff val="40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3F-46B8-AAA8-4B097DA9925B}"/>
                </c:ext>
              </c:extLst>
            </c:dLbl>
            <c:dLbl>
              <c:idx val="4"/>
              <c:layout>
                <c:manualLayout>
                  <c:x val="-0.10935231107475202"/>
                  <c:y val="-0.1980361887214624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lumMod val="60000"/>
                          <a:lumOff val="40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3F-46B8-AAA8-4B097DA9925B}"/>
                </c:ext>
              </c:extLst>
            </c:dLbl>
            <c:dLbl>
              <c:idx val="5"/>
              <c:layout>
                <c:manualLayout>
                  <c:x val="-6.7370418103844226E-2"/>
                  <c:y val="-7.099028850106631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836A63"/>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3F-46B8-AAA8-4B097DA992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'Diapo 4'!$A$5:$A$10</c:f>
              <c:strCache>
                <c:ptCount val="6"/>
                <c:pt idx="0">
                  <c:v>Nucléaire</c:v>
                </c:pt>
                <c:pt idx="1">
                  <c:v>Pétrole</c:v>
                </c:pt>
                <c:pt idx="2">
                  <c:v>Gaz naturel</c:v>
                </c:pt>
                <c:pt idx="3">
                  <c:v>EnR thermiques et déchets</c:v>
                </c:pt>
                <c:pt idx="4">
                  <c:v>Hydraulique, éolien et photovoltaïque</c:v>
                </c:pt>
                <c:pt idx="5">
                  <c:v>Charbon</c:v>
                </c:pt>
              </c:strCache>
            </c:strRef>
          </c:xVal>
          <c:yVal>
            <c:numRef>
              <c:f>'Diapo 4'!$B$5:$B$10</c:f>
              <c:numCache>
                <c:formatCode>General</c:formatCode>
                <c:ptCount val="6"/>
                <c:pt idx="0">
                  <c:v>974.51151600000003</c:v>
                </c:pt>
                <c:pt idx="1">
                  <c:v>747.52110900000002</c:v>
                </c:pt>
                <c:pt idx="2">
                  <c:v>340.55657600000001</c:v>
                </c:pt>
                <c:pt idx="3">
                  <c:v>276.94805359999998</c:v>
                </c:pt>
                <c:pt idx="4">
                  <c:v>131.55013600000001</c:v>
                </c:pt>
                <c:pt idx="5">
                  <c:v>51.970227299999998</c:v>
                </c:pt>
              </c:numCache>
            </c:numRef>
          </c:yVal>
          <c:bubbleSize>
            <c:numRef>
              <c:f>'Diapo 4'!$D$5:$D$10</c:f>
              <c:numCache>
                <c:formatCode>0%</c:formatCode>
                <c:ptCount val="6"/>
                <c:pt idx="0">
                  <c:v>0.38624227567625224</c:v>
                </c:pt>
                <c:pt idx="1">
                  <c:v>0.29627587721210241</c:v>
                </c:pt>
                <c:pt idx="2">
                  <c:v>0.13497772448155712</c:v>
                </c:pt>
                <c:pt idx="3">
                  <c:v>0.10976683672825131</c:v>
                </c:pt>
                <c:pt idx="4">
                  <c:v>5.2139172354491163E-2</c:v>
                </c:pt>
                <c:pt idx="5">
                  <c:v>2.0598113547345795E-2</c:v>
                </c:pt>
              </c:numCache>
            </c:numRef>
          </c:bubbleSize>
          <c:bubble3D val="0"/>
          <c:extLst>
            <c:ext xmlns:c16="http://schemas.microsoft.com/office/drawing/2014/chart" uri="{C3380CC4-5D6E-409C-BE32-E72D297353CC}">
              <c16:uniqueId val="{00000006-9D3F-46B8-AAA8-4B097DA9925B}"/>
            </c:ext>
          </c:extLst>
        </c:ser>
        <c:ser>
          <c:idx val="1"/>
          <c:order val="1"/>
          <c:tx>
            <c:strRef>
              <c:f>'Diapo 4'!$C$4</c:f>
              <c:strCache>
                <c:ptCount val="1"/>
                <c:pt idx="0">
                  <c:v>Production</c:v>
                </c:pt>
              </c:strCache>
            </c:strRef>
          </c:tx>
          <c:spPr>
            <a:noFill/>
            <a:ln w="31750">
              <a:solidFill>
                <a:srgbClr val="C8BE92">
                  <a:alpha val="69804"/>
                </a:srgbClr>
              </a:solidFill>
            </a:ln>
            <a:effectLst/>
          </c:spPr>
          <c:invertIfNegative val="0"/>
          <c:dLbls>
            <c:delete val="1"/>
          </c:dLbls>
          <c:xVal>
            <c:strRef>
              <c:f>'Diapo 4'!$A$5:$A$10</c:f>
              <c:strCache>
                <c:ptCount val="6"/>
                <c:pt idx="0">
                  <c:v>Nucléaire</c:v>
                </c:pt>
                <c:pt idx="1">
                  <c:v>Pétrole</c:v>
                </c:pt>
                <c:pt idx="2">
                  <c:v>Gaz naturel</c:v>
                </c:pt>
                <c:pt idx="3">
                  <c:v>EnR thermiques et déchets</c:v>
                </c:pt>
                <c:pt idx="4">
                  <c:v>Hydraulique, éolien et photovoltaïque</c:v>
                </c:pt>
                <c:pt idx="5">
                  <c:v>Charbon</c:v>
                </c:pt>
              </c:strCache>
            </c:strRef>
          </c:xVal>
          <c:yVal>
            <c:numRef>
              <c:f>'Diapo 4'!$C$5:$C$10</c:f>
              <c:numCache>
                <c:formatCode>General</c:formatCode>
                <c:ptCount val="6"/>
                <c:pt idx="0">
                  <c:v>1025</c:v>
                </c:pt>
                <c:pt idx="1">
                  <c:v>10</c:v>
                </c:pt>
                <c:pt idx="2">
                  <c:v>0</c:v>
                </c:pt>
                <c:pt idx="3">
                  <c:v>253</c:v>
                </c:pt>
                <c:pt idx="4">
                  <c:v>132</c:v>
                </c:pt>
                <c:pt idx="5">
                  <c:v>0</c:v>
                </c:pt>
              </c:numCache>
            </c:numRef>
          </c:yVal>
          <c:bubbleSize>
            <c:numRef>
              <c:f>'Diapo 4'!$E$5:$E$10</c:f>
              <c:numCache>
                <c:formatCode>0%</c:formatCode>
                <c:ptCount val="6"/>
                <c:pt idx="0">
                  <c:v>0.721830985915493</c:v>
                </c:pt>
                <c:pt idx="1">
                  <c:v>7.0422535211267607E-3</c:v>
                </c:pt>
                <c:pt idx="2">
                  <c:v>0</c:v>
                </c:pt>
                <c:pt idx="3">
                  <c:v>0.17816901408450705</c:v>
                </c:pt>
                <c:pt idx="4">
                  <c:v>9.295774647887324E-2</c:v>
                </c:pt>
                <c:pt idx="5">
                  <c:v>0</c:v>
                </c:pt>
              </c:numCache>
            </c:numRef>
          </c:bubbleSize>
          <c:bubble3D val="0"/>
          <c:extLst>
            <c:ext xmlns:c16="http://schemas.microsoft.com/office/drawing/2014/chart" uri="{C3380CC4-5D6E-409C-BE32-E72D297353CC}">
              <c16:uniqueId val="{00000007-9D3F-46B8-AAA8-4B097DA9925B}"/>
            </c:ext>
          </c:extLst>
        </c:ser>
        <c:dLbls>
          <c:showLegendKey val="0"/>
          <c:showVal val="1"/>
          <c:showCatName val="0"/>
          <c:showSerName val="0"/>
          <c:showPercent val="0"/>
          <c:showBubbleSize val="0"/>
        </c:dLbls>
        <c:bubbleScale val="100"/>
        <c:showNegBubbles val="0"/>
        <c:axId val="1611361136"/>
        <c:axId val="1613716896"/>
      </c:bubbleChart>
      <c:valAx>
        <c:axId val="1611361136"/>
        <c:scaling>
          <c:orientation val="minMax"/>
        </c:scaling>
        <c:delete val="1"/>
        <c:axPos val="b"/>
        <c:numFmt formatCode="@" sourceLinked="0"/>
        <c:majorTickMark val="none"/>
        <c:minorTickMark val="none"/>
        <c:tickLblPos val="nextTo"/>
        <c:crossAx val="1613716896"/>
        <c:crosses val="autoZero"/>
        <c:crossBetween val="midCat"/>
      </c:valAx>
      <c:valAx>
        <c:axId val="1613716896"/>
        <c:scaling>
          <c:orientation val="minMax"/>
          <c:min val="0"/>
        </c:scaling>
        <c:delete val="0"/>
        <c:axPos val="r"/>
        <c:majorGridlines>
          <c:spPr>
            <a:ln w="9525">
              <a:solidFill>
                <a:schemeClr val="tx1">
                  <a:lumMod val="15000"/>
                  <a:lumOff val="85000"/>
                </a:schemeClr>
              </a:solidFill>
            </a:ln>
            <a:effectLst/>
          </c:spPr>
        </c:majorGridlines>
        <c:title>
          <c:tx>
            <c:rich>
              <a:bodyPr rot="-5400000" spcFirstLastPara="1" vertOverflow="ellipsis" vert="horz" wrap="square" anchor="t" anchorCtr="0"/>
              <a:lstStyle/>
              <a:p>
                <a:pPr>
                  <a:defRPr sz="1100" b="0" i="0" u="none" strike="noStrike" kern="1200" baseline="0">
                    <a:solidFill>
                      <a:schemeClr val="tx1">
                        <a:lumMod val="50000"/>
                        <a:lumOff val="50000"/>
                      </a:schemeClr>
                    </a:solidFill>
                    <a:latin typeface="+mn-lt"/>
                    <a:ea typeface="+mn-ea"/>
                    <a:cs typeface="+mn-cs"/>
                  </a:defRPr>
                </a:pPr>
                <a:r>
                  <a:rPr lang="fr-FR" sz="1100"/>
                  <a:t>Valeurs en TWh</a:t>
                </a:r>
              </a:p>
            </c:rich>
          </c:tx>
          <c:layout>
            <c:manualLayout>
              <c:xMode val="edge"/>
              <c:yMode val="edge"/>
              <c:x val="7.8410803028321555E-4"/>
              <c:y val="0.46007625362619142"/>
            </c:manualLayout>
          </c:layout>
          <c:overlay val="0"/>
          <c:spPr>
            <a:noFill/>
            <a:ln>
              <a:noFill/>
            </a:ln>
            <a:effectLst/>
          </c:spPr>
          <c:txPr>
            <a:bodyPr rot="-5400000" spcFirstLastPara="1" vertOverflow="ellipsis" vert="horz" wrap="square" anchor="t" anchorCtr="0"/>
            <a:lstStyle/>
            <a:p>
              <a:pPr>
                <a:defRPr sz="1100" b="0" i="0" u="none" strike="noStrike" kern="1200" baseline="0">
                  <a:solidFill>
                    <a:schemeClr val="tx1">
                      <a:lumMod val="50000"/>
                      <a:lumOff val="50000"/>
                    </a:schemeClr>
                  </a:solidFill>
                  <a:latin typeface="+mn-lt"/>
                  <a:ea typeface="+mn-ea"/>
                  <a:cs typeface="+mn-cs"/>
                </a:defRPr>
              </a:pPr>
              <a:endParaRPr lang="fr-FR"/>
            </a:p>
          </c:txPr>
        </c:title>
        <c:numFmt formatCode="General" sourceLinked="1"/>
        <c:majorTickMark val="none"/>
        <c:minorTickMark val="none"/>
        <c:tickLblPos val="low"/>
        <c:spPr>
          <a:noFill/>
          <a:ln>
            <a:solidFill>
              <a:schemeClr val="tx1">
                <a:lumMod val="25000"/>
                <a:lumOff val="75000"/>
              </a:schemeClr>
            </a:solid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fr-FR"/>
          </a:p>
        </c:txPr>
        <c:crossAx val="1611361136"/>
        <c:crosses val="max"/>
        <c:crossBetween val="midCat"/>
      </c:valAx>
      <c:spPr>
        <a:noFill/>
        <a:ln>
          <a:noFill/>
        </a:ln>
        <a:effectLst/>
      </c:spPr>
    </c:plotArea>
    <c:legend>
      <c:legendPos val="t"/>
      <c:layout>
        <c:manualLayout>
          <c:xMode val="edge"/>
          <c:yMode val="edge"/>
          <c:x val="5.5781521627978323E-2"/>
          <c:y val="0.93237468558141423"/>
          <c:w val="0.40142396973105632"/>
          <c:h val="6.51156559286716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a:solidFill>
                  <a:srgbClr val="002060"/>
                </a:solidFill>
              </a:rPr>
              <a:t>BAISSE</a:t>
            </a:r>
            <a:r>
              <a:rPr lang="fr-FR" sz="1600" b="1" baseline="0" dirty="0">
                <a:solidFill>
                  <a:srgbClr val="002060"/>
                </a:solidFill>
              </a:rPr>
              <a:t> DE CONSOMMATION RÉALISÉES ET ATTENDUES DANS LA PPE</a:t>
            </a:r>
            <a:endParaRPr lang="fr-FR" sz="1600" b="1" dirty="0">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6010717410323712"/>
          <c:y val="0.12379923901835549"/>
          <c:w val="0.57874015748031493"/>
          <c:h val="0.69933478659290582"/>
        </c:manualLayout>
      </c:layout>
      <c:barChart>
        <c:barDir val="bar"/>
        <c:grouping val="clustered"/>
        <c:varyColors val="0"/>
        <c:ser>
          <c:idx val="0"/>
          <c:order val="0"/>
          <c:tx>
            <c:strRef>
              <c:f>'p48 PPE'!$G$26</c:f>
              <c:strCache>
                <c:ptCount val="1"/>
                <c:pt idx="0">
                  <c:v>Baisse réalisée 2012-2023</c:v>
                </c:pt>
              </c:strCache>
            </c:strRef>
          </c:tx>
          <c:spPr>
            <a:solidFill>
              <a:schemeClr val="accent1"/>
            </a:solidFill>
            <a:ln>
              <a:noFill/>
            </a:ln>
            <a:effectLst/>
          </c:spPr>
          <c:invertIfNegative val="0"/>
          <c:cat>
            <c:strRef>
              <c:f>'p48 PPE'!$F$27:$F$30</c:f>
              <c:strCache>
                <c:ptCount val="4"/>
                <c:pt idx="0">
                  <c:v>Consommation primaire de charbon</c:v>
                </c:pt>
                <c:pt idx="1">
                  <c:v>Consommation primaire de pétrole</c:v>
                </c:pt>
                <c:pt idx="2">
                  <c:v>Consommation primaire de gaz naturel</c:v>
                </c:pt>
                <c:pt idx="3">
                  <c:v>Consommation énergétique finale</c:v>
                </c:pt>
              </c:strCache>
            </c:strRef>
          </c:cat>
          <c:val>
            <c:numRef>
              <c:f>'p48 PPE'!$G$27:$G$30</c:f>
              <c:numCache>
                <c:formatCode>_-* #\ ##0.0_-;\-* #\ ##0.0_-;_-* "-"??_-;_-@_-</c:formatCode>
                <c:ptCount val="4"/>
                <c:pt idx="0">
                  <c:v>63.06710166565481</c:v>
                </c:pt>
                <c:pt idx="1">
                  <c:v>15.788913878815681</c:v>
                </c:pt>
                <c:pt idx="2">
                  <c:v>15.886126413245771</c:v>
                </c:pt>
                <c:pt idx="3">
                  <c:v>8.5001883485937064</c:v>
                </c:pt>
              </c:numCache>
            </c:numRef>
          </c:val>
          <c:extLst>
            <c:ext xmlns:c16="http://schemas.microsoft.com/office/drawing/2014/chart" uri="{C3380CC4-5D6E-409C-BE32-E72D297353CC}">
              <c16:uniqueId val="{00000000-B5D9-4828-835C-2FCA955FADBB}"/>
            </c:ext>
          </c:extLst>
        </c:ser>
        <c:ser>
          <c:idx val="1"/>
          <c:order val="1"/>
          <c:tx>
            <c:strRef>
              <c:f>'p48 PPE'!$H$26</c:f>
              <c:strCache>
                <c:ptCount val="1"/>
                <c:pt idx="0">
                  <c:v>Baisse attendue 2012-2023</c:v>
                </c:pt>
              </c:strCache>
            </c:strRef>
          </c:tx>
          <c:spPr>
            <a:solidFill>
              <a:srgbClr val="836A63"/>
            </a:solidFill>
            <a:ln>
              <a:noFill/>
            </a:ln>
            <a:effectLst/>
          </c:spPr>
          <c:invertIfNegative val="0"/>
          <c:cat>
            <c:strRef>
              <c:f>'p48 PPE'!$F$27:$F$30</c:f>
              <c:strCache>
                <c:ptCount val="4"/>
                <c:pt idx="0">
                  <c:v>Consommation primaire de charbon</c:v>
                </c:pt>
                <c:pt idx="1">
                  <c:v>Consommation primaire de pétrole</c:v>
                </c:pt>
                <c:pt idx="2">
                  <c:v>Consommation primaire de gaz naturel</c:v>
                </c:pt>
                <c:pt idx="3">
                  <c:v>Consommation énergétique finale</c:v>
                </c:pt>
              </c:strCache>
            </c:strRef>
          </c:cat>
          <c:val>
            <c:numRef>
              <c:f>'p48 PPE'!$H$27:$H$30</c:f>
              <c:numCache>
                <c:formatCode>_-* #\ ##0_-;\-* #\ ##0_-;_-* "-"??_-;_-@_-</c:formatCode>
                <c:ptCount val="4"/>
                <c:pt idx="0">
                  <c:v>66.000000000000014</c:v>
                </c:pt>
                <c:pt idx="1">
                  <c:v>19</c:v>
                </c:pt>
                <c:pt idx="2">
                  <c:v>10</c:v>
                </c:pt>
                <c:pt idx="3">
                  <c:v>7.5</c:v>
                </c:pt>
              </c:numCache>
            </c:numRef>
          </c:val>
          <c:extLst>
            <c:ext xmlns:c16="http://schemas.microsoft.com/office/drawing/2014/chart" uri="{C3380CC4-5D6E-409C-BE32-E72D297353CC}">
              <c16:uniqueId val="{00000001-B5D9-4828-835C-2FCA955FADBB}"/>
            </c:ext>
          </c:extLst>
        </c:ser>
        <c:ser>
          <c:idx val="2"/>
          <c:order val="2"/>
          <c:tx>
            <c:strRef>
              <c:f>'p48 PPE'!$I$26</c:f>
              <c:strCache>
                <c:ptCount val="1"/>
                <c:pt idx="0">
                  <c:v>Baisse attendue 2012-2028</c:v>
                </c:pt>
              </c:strCache>
            </c:strRef>
          </c:tx>
          <c:spPr>
            <a:solidFill>
              <a:srgbClr val="C7B496"/>
            </a:solidFill>
            <a:ln>
              <a:noFill/>
            </a:ln>
            <a:effectLst/>
          </c:spPr>
          <c:invertIfNegative val="0"/>
          <c:cat>
            <c:strRef>
              <c:f>'p48 PPE'!$F$27:$F$30</c:f>
              <c:strCache>
                <c:ptCount val="4"/>
                <c:pt idx="0">
                  <c:v>Consommation primaire de charbon</c:v>
                </c:pt>
                <c:pt idx="1">
                  <c:v>Consommation primaire de pétrole</c:v>
                </c:pt>
                <c:pt idx="2">
                  <c:v>Consommation primaire de gaz naturel</c:v>
                </c:pt>
                <c:pt idx="3">
                  <c:v>Consommation énergétique finale</c:v>
                </c:pt>
              </c:strCache>
            </c:strRef>
          </c:cat>
          <c:val>
            <c:numRef>
              <c:f>'p48 PPE'!$I$27:$I$30</c:f>
              <c:numCache>
                <c:formatCode>_-* #\ ##0_-;\-* #\ ##0_-;_-* "-"??_-;_-@_-</c:formatCode>
                <c:ptCount val="4"/>
                <c:pt idx="0">
                  <c:v>80.000000000000014</c:v>
                </c:pt>
                <c:pt idx="1">
                  <c:v>34</c:v>
                </c:pt>
                <c:pt idx="2">
                  <c:v>22</c:v>
                </c:pt>
                <c:pt idx="3">
                  <c:v>16.5</c:v>
                </c:pt>
              </c:numCache>
            </c:numRef>
          </c:val>
          <c:extLst>
            <c:ext xmlns:c16="http://schemas.microsoft.com/office/drawing/2014/chart" uri="{C3380CC4-5D6E-409C-BE32-E72D297353CC}">
              <c16:uniqueId val="{00000002-B5D9-4828-835C-2FCA955FADBB}"/>
            </c:ext>
          </c:extLst>
        </c:ser>
        <c:dLbls>
          <c:showLegendKey val="0"/>
          <c:showVal val="0"/>
          <c:showCatName val="0"/>
          <c:showSerName val="0"/>
          <c:showPercent val="0"/>
          <c:showBubbleSize val="0"/>
        </c:dLbls>
        <c:gapWidth val="182"/>
        <c:axId val="1585692064"/>
        <c:axId val="1585690816"/>
      </c:barChart>
      <c:catAx>
        <c:axId val="158569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585690816"/>
        <c:crosses val="autoZero"/>
        <c:auto val="1"/>
        <c:lblAlgn val="ctr"/>
        <c:lblOffset val="100"/>
        <c:noMultiLvlLbl val="0"/>
      </c:catAx>
      <c:valAx>
        <c:axId val="1585690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569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spPr>
      <a:ln>
        <a:solidFill>
          <a:schemeClr val="tx1">
            <a:lumMod val="15000"/>
            <a:lumOff val="85000"/>
          </a:schemeClr>
        </a:solidFill>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31750">
        <a:solidFill>
          <a:schemeClr val="phClr">
            <a:alpha val="70000"/>
          </a:schemeClr>
        </a:solidFill>
      </a:ln>
    </cs:spPr>
  </cs:dataPoint>
  <cs:dataPoint3D>
    <cs:lnRef idx="0">
      <cs:styleClr val="auto"/>
    </cs:lnRef>
    <cs:fillRef idx="0">
      <cs:styleClr val="auto"/>
    </cs:fillRef>
    <cs:effectRef idx="0"/>
    <cs:fontRef idx="minor">
      <a:schemeClr val="dk1"/>
    </cs:fontRef>
    <cs:spPr>
      <a:noFill/>
      <a:ln w="31750">
        <a:solidFill>
          <a:schemeClr val="phClr">
            <a:alpha val="70000"/>
          </a:scheme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a:solidFill>
          <a:schemeClr val="tx1">
            <a:lumMod val="15000"/>
            <a:lumOff val="85000"/>
          </a:schemeClr>
        </a:solidFill>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a:solidFill>
          <a:schemeClr val="tx1">
            <a:lumMod val="25000"/>
            <a:lumOff val="75000"/>
          </a:schemeClr>
        </a:solid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01514-4E22-4521-BF12-A2C3C724670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C1E828-E2B8-4127-AB9B-344E56BBC23A}">
      <dgm:prSet custT="1"/>
      <dgm:spPr/>
      <dgm:t>
        <a:bodyPr/>
        <a:lstStyle/>
        <a:p>
          <a:pPr>
            <a:lnSpc>
              <a:spcPct val="100000"/>
            </a:lnSpc>
          </a:pPr>
          <a:r>
            <a:rPr lang="fr-FR" sz="1400" dirty="0"/>
            <a:t>Idée 1 : faire un </a:t>
          </a:r>
          <a:r>
            <a:rPr lang="fr-FR" sz="1400" b="1" dirty="0"/>
            <a:t>bilan carbone </a:t>
          </a:r>
          <a:r>
            <a:rPr lang="fr-FR" sz="1400" dirty="0"/>
            <a:t>le plus complet possible pour chaque projet d’énergie renouvelable.</a:t>
          </a:r>
          <a:endParaRPr lang="en-US" sz="1400" dirty="0"/>
        </a:p>
      </dgm:t>
    </dgm:pt>
    <dgm:pt modelId="{015DD189-8CB5-486F-A42C-067D787549F9}" type="parTrans" cxnId="{FCD7B6D9-77C2-4D56-AF22-B4C989CD14BF}">
      <dgm:prSet/>
      <dgm:spPr/>
      <dgm:t>
        <a:bodyPr/>
        <a:lstStyle/>
        <a:p>
          <a:endParaRPr lang="en-US"/>
        </a:p>
      </dgm:t>
    </dgm:pt>
    <dgm:pt modelId="{4BAC260A-8177-485A-9A09-621428A71171}" type="sibTrans" cxnId="{FCD7B6D9-77C2-4D56-AF22-B4C989CD14BF}">
      <dgm:prSet/>
      <dgm:spPr/>
      <dgm:t>
        <a:bodyPr/>
        <a:lstStyle/>
        <a:p>
          <a:endParaRPr lang="en-US"/>
        </a:p>
      </dgm:t>
    </dgm:pt>
    <dgm:pt modelId="{9A3D1714-BCF1-4EE7-86FF-79414D0B4FB1}">
      <dgm:prSet custT="1"/>
      <dgm:spPr/>
      <dgm:t>
        <a:bodyPr/>
        <a:lstStyle/>
        <a:p>
          <a:pPr>
            <a:lnSpc>
              <a:spcPct val="100000"/>
            </a:lnSpc>
          </a:pPr>
          <a:r>
            <a:rPr lang="fr-FR" sz="1400" dirty="0"/>
            <a:t>Idée 2 : s’interroger sur l’intérêt pour le climat du développement </a:t>
          </a:r>
          <a:r>
            <a:rPr lang="fr-FR" sz="1400" b="1" dirty="0"/>
            <a:t>du bois énergie</a:t>
          </a:r>
          <a:r>
            <a:rPr lang="fr-FR" sz="1400" dirty="0"/>
            <a:t>, au regard de ses émissions de gaz à effet de serre et de ses effets sur les puits de carbone.</a:t>
          </a:r>
          <a:endParaRPr lang="en-US" sz="1400" dirty="0"/>
        </a:p>
      </dgm:t>
    </dgm:pt>
    <dgm:pt modelId="{A8D36228-18FF-4C63-B40D-17A7E4C0D81B}" type="parTrans" cxnId="{CA9098EB-E374-4BAA-9204-C4566CA43D3B}">
      <dgm:prSet/>
      <dgm:spPr/>
      <dgm:t>
        <a:bodyPr/>
        <a:lstStyle/>
        <a:p>
          <a:endParaRPr lang="en-US"/>
        </a:p>
      </dgm:t>
    </dgm:pt>
    <dgm:pt modelId="{3F28D00F-E1FD-46EF-8A76-8D61A0F004C8}" type="sibTrans" cxnId="{CA9098EB-E374-4BAA-9204-C4566CA43D3B}">
      <dgm:prSet/>
      <dgm:spPr/>
      <dgm:t>
        <a:bodyPr/>
        <a:lstStyle/>
        <a:p>
          <a:endParaRPr lang="en-US"/>
        </a:p>
      </dgm:t>
    </dgm:pt>
    <dgm:pt modelId="{CB435D41-5CD4-47F7-B5F9-1F59D56C2D44}">
      <dgm:prSet custT="1"/>
      <dgm:spPr/>
      <dgm:t>
        <a:bodyPr/>
        <a:lstStyle/>
        <a:p>
          <a:pPr>
            <a:lnSpc>
              <a:spcPct val="100000"/>
            </a:lnSpc>
          </a:pPr>
          <a:r>
            <a:rPr lang="fr-FR" sz="1400" dirty="0"/>
            <a:t>Idée 3 : vérifier que les </a:t>
          </a:r>
          <a:r>
            <a:rPr lang="fr-FR" sz="1400" b="1" dirty="0"/>
            <a:t>usages</a:t>
          </a:r>
          <a:r>
            <a:rPr lang="fr-FR" sz="1400" dirty="0"/>
            <a:t> des énergies renouvelables sont compatibles avec l’objectif de neutralité carbone et, plus globalement, de transition écologique.</a:t>
          </a:r>
          <a:endParaRPr lang="en-US" sz="1400" dirty="0"/>
        </a:p>
      </dgm:t>
    </dgm:pt>
    <dgm:pt modelId="{07EB5B09-E4D6-40A6-9FBC-8473BC09F882}" type="parTrans" cxnId="{3121662A-6FB7-4C31-AECB-8DA4866D405C}">
      <dgm:prSet/>
      <dgm:spPr/>
      <dgm:t>
        <a:bodyPr/>
        <a:lstStyle/>
        <a:p>
          <a:endParaRPr lang="en-US"/>
        </a:p>
      </dgm:t>
    </dgm:pt>
    <dgm:pt modelId="{512BA80C-E129-401B-8229-BFAF4FD450E0}" type="sibTrans" cxnId="{3121662A-6FB7-4C31-AECB-8DA4866D405C}">
      <dgm:prSet/>
      <dgm:spPr/>
      <dgm:t>
        <a:bodyPr/>
        <a:lstStyle/>
        <a:p>
          <a:endParaRPr lang="en-US"/>
        </a:p>
      </dgm:t>
    </dgm:pt>
    <dgm:pt modelId="{8CD82499-E090-4187-A841-F291048835CF}" type="pres">
      <dgm:prSet presAssocID="{4C801514-4E22-4521-BF12-A2C3C724670A}" presName="root" presStyleCnt="0">
        <dgm:presLayoutVars>
          <dgm:dir/>
          <dgm:resizeHandles val="exact"/>
        </dgm:presLayoutVars>
      </dgm:prSet>
      <dgm:spPr/>
    </dgm:pt>
    <dgm:pt modelId="{13853EA1-A026-452F-9553-AC837FEE06C6}" type="pres">
      <dgm:prSet presAssocID="{E5C1E828-E2B8-4127-AB9B-344E56BBC23A}" presName="compNode" presStyleCnt="0"/>
      <dgm:spPr/>
    </dgm:pt>
    <dgm:pt modelId="{B7032690-B296-4D9D-B5FE-038C87713615}" type="pres">
      <dgm:prSet presAssocID="{E5C1E828-E2B8-4127-AB9B-344E56BBC2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poule"/>
        </a:ext>
      </dgm:extLst>
    </dgm:pt>
    <dgm:pt modelId="{CC1CE5FA-B733-40CA-838B-D515F94260EF}" type="pres">
      <dgm:prSet presAssocID="{E5C1E828-E2B8-4127-AB9B-344E56BBC23A}" presName="spaceRect" presStyleCnt="0"/>
      <dgm:spPr/>
    </dgm:pt>
    <dgm:pt modelId="{E641B57C-0613-48D9-A851-80B48A46E9A6}" type="pres">
      <dgm:prSet presAssocID="{E5C1E828-E2B8-4127-AB9B-344E56BBC23A}" presName="textRect" presStyleLbl="revTx" presStyleIdx="0" presStyleCnt="3" custScaleX="196895">
        <dgm:presLayoutVars>
          <dgm:chMax val="1"/>
          <dgm:chPref val="1"/>
        </dgm:presLayoutVars>
      </dgm:prSet>
      <dgm:spPr/>
    </dgm:pt>
    <dgm:pt modelId="{EEC8132B-9307-4C02-BEE1-045A15484816}" type="pres">
      <dgm:prSet presAssocID="{4BAC260A-8177-485A-9A09-621428A71171}" presName="sibTrans" presStyleCnt="0"/>
      <dgm:spPr/>
    </dgm:pt>
    <dgm:pt modelId="{4C2BD3FA-157E-4D2F-91CB-A19EF39077FE}" type="pres">
      <dgm:prSet presAssocID="{9A3D1714-BCF1-4EE7-86FF-79414D0B4FB1}" presName="compNode" presStyleCnt="0"/>
      <dgm:spPr/>
    </dgm:pt>
    <dgm:pt modelId="{C0BCB5DF-254C-4727-81A3-529584A0364C}" type="pres">
      <dgm:prSet presAssocID="{9A3D1714-BCF1-4EE7-86FF-79414D0B4F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 tree"/>
        </a:ext>
      </dgm:extLst>
    </dgm:pt>
    <dgm:pt modelId="{B3A1ED37-2F6F-4A6D-A86C-C4931382046F}" type="pres">
      <dgm:prSet presAssocID="{9A3D1714-BCF1-4EE7-86FF-79414D0B4FB1}" presName="spaceRect" presStyleCnt="0"/>
      <dgm:spPr/>
    </dgm:pt>
    <dgm:pt modelId="{BF45E72A-8661-42C4-B63A-89594C204A3A}" type="pres">
      <dgm:prSet presAssocID="{9A3D1714-BCF1-4EE7-86FF-79414D0B4FB1}" presName="textRect" presStyleLbl="revTx" presStyleIdx="1" presStyleCnt="3" custScaleX="264014">
        <dgm:presLayoutVars>
          <dgm:chMax val="1"/>
          <dgm:chPref val="1"/>
        </dgm:presLayoutVars>
      </dgm:prSet>
      <dgm:spPr/>
    </dgm:pt>
    <dgm:pt modelId="{9A7F47DB-E1F4-434B-8587-606A6B5304C8}" type="pres">
      <dgm:prSet presAssocID="{3F28D00F-E1FD-46EF-8A76-8D61A0F004C8}" presName="sibTrans" presStyleCnt="0"/>
      <dgm:spPr/>
    </dgm:pt>
    <dgm:pt modelId="{6B1C8BCE-C029-49B9-ACE0-9A8EC6602BD6}" type="pres">
      <dgm:prSet presAssocID="{CB435D41-5CD4-47F7-B5F9-1F59D56C2D44}" presName="compNode" presStyleCnt="0"/>
      <dgm:spPr/>
    </dgm:pt>
    <dgm:pt modelId="{CD7F324C-B4E1-4654-A2AA-60FC34FFF330}" type="pres">
      <dgm:prSet presAssocID="{CB435D41-5CD4-47F7-B5F9-1F59D56C2D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leil"/>
        </a:ext>
      </dgm:extLst>
    </dgm:pt>
    <dgm:pt modelId="{B3052A98-1913-4934-BEA6-76F87B3A482E}" type="pres">
      <dgm:prSet presAssocID="{CB435D41-5CD4-47F7-B5F9-1F59D56C2D44}" presName="spaceRect" presStyleCnt="0"/>
      <dgm:spPr/>
    </dgm:pt>
    <dgm:pt modelId="{9BE679F4-ECE5-4BFF-ADA0-C42D9FFB438A}" type="pres">
      <dgm:prSet presAssocID="{CB435D41-5CD4-47F7-B5F9-1F59D56C2D44}" presName="textRect" presStyleLbl="revTx" presStyleIdx="2" presStyleCnt="3" custScaleX="235951">
        <dgm:presLayoutVars>
          <dgm:chMax val="1"/>
          <dgm:chPref val="1"/>
        </dgm:presLayoutVars>
      </dgm:prSet>
      <dgm:spPr/>
    </dgm:pt>
  </dgm:ptLst>
  <dgm:cxnLst>
    <dgm:cxn modelId="{DEB26D22-F053-4CF3-940A-A7C8C3BFBE66}" type="presOf" srcId="{9A3D1714-BCF1-4EE7-86FF-79414D0B4FB1}" destId="{BF45E72A-8661-42C4-B63A-89594C204A3A}" srcOrd="0" destOrd="0" presId="urn:microsoft.com/office/officeart/2018/2/layout/IconLabelList"/>
    <dgm:cxn modelId="{3121662A-6FB7-4C31-AECB-8DA4866D405C}" srcId="{4C801514-4E22-4521-BF12-A2C3C724670A}" destId="{CB435D41-5CD4-47F7-B5F9-1F59D56C2D44}" srcOrd="2" destOrd="0" parTransId="{07EB5B09-E4D6-40A6-9FBC-8473BC09F882}" sibTransId="{512BA80C-E129-401B-8229-BFAF4FD450E0}"/>
    <dgm:cxn modelId="{4C29399B-055B-4815-B135-FF6CBFDEF85D}" type="presOf" srcId="{4C801514-4E22-4521-BF12-A2C3C724670A}" destId="{8CD82499-E090-4187-A841-F291048835CF}" srcOrd="0" destOrd="0" presId="urn:microsoft.com/office/officeart/2018/2/layout/IconLabelList"/>
    <dgm:cxn modelId="{E98952CD-3CAC-4B29-A058-4F4CE8D32575}" type="presOf" srcId="{CB435D41-5CD4-47F7-B5F9-1F59D56C2D44}" destId="{9BE679F4-ECE5-4BFF-ADA0-C42D9FFB438A}" srcOrd="0" destOrd="0" presId="urn:microsoft.com/office/officeart/2018/2/layout/IconLabelList"/>
    <dgm:cxn modelId="{FCD7B6D9-77C2-4D56-AF22-B4C989CD14BF}" srcId="{4C801514-4E22-4521-BF12-A2C3C724670A}" destId="{E5C1E828-E2B8-4127-AB9B-344E56BBC23A}" srcOrd="0" destOrd="0" parTransId="{015DD189-8CB5-486F-A42C-067D787549F9}" sibTransId="{4BAC260A-8177-485A-9A09-621428A71171}"/>
    <dgm:cxn modelId="{CA9098EB-E374-4BAA-9204-C4566CA43D3B}" srcId="{4C801514-4E22-4521-BF12-A2C3C724670A}" destId="{9A3D1714-BCF1-4EE7-86FF-79414D0B4FB1}" srcOrd="1" destOrd="0" parTransId="{A8D36228-18FF-4C63-B40D-17A7E4C0D81B}" sibTransId="{3F28D00F-E1FD-46EF-8A76-8D61A0F004C8}"/>
    <dgm:cxn modelId="{61EA91FD-2B5E-4ED5-B473-20C1E7496BE3}" type="presOf" srcId="{E5C1E828-E2B8-4127-AB9B-344E56BBC23A}" destId="{E641B57C-0613-48D9-A851-80B48A46E9A6}" srcOrd="0" destOrd="0" presId="urn:microsoft.com/office/officeart/2018/2/layout/IconLabelList"/>
    <dgm:cxn modelId="{AE5EBE42-560E-4656-87F6-7B4CD8C2933D}" type="presParOf" srcId="{8CD82499-E090-4187-A841-F291048835CF}" destId="{13853EA1-A026-452F-9553-AC837FEE06C6}" srcOrd="0" destOrd="0" presId="urn:microsoft.com/office/officeart/2018/2/layout/IconLabelList"/>
    <dgm:cxn modelId="{97135746-8E60-45FE-8384-2CE0AC98F5A4}" type="presParOf" srcId="{13853EA1-A026-452F-9553-AC837FEE06C6}" destId="{B7032690-B296-4D9D-B5FE-038C87713615}" srcOrd="0" destOrd="0" presId="urn:microsoft.com/office/officeart/2018/2/layout/IconLabelList"/>
    <dgm:cxn modelId="{737B8D07-975C-45DB-A265-2DE41B3E03CB}" type="presParOf" srcId="{13853EA1-A026-452F-9553-AC837FEE06C6}" destId="{CC1CE5FA-B733-40CA-838B-D515F94260EF}" srcOrd="1" destOrd="0" presId="urn:microsoft.com/office/officeart/2018/2/layout/IconLabelList"/>
    <dgm:cxn modelId="{27A66BBC-666A-4E3C-B33A-B4CA6E089D2F}" type="presParOf" srcId="{13853EA1-A026-452F-9553-AC837FEE06C6}" destId="{E641B57C-0613-48D9-A851-80B48A46E9A6}" srcOrd="2" destOrd="0" presId="urn:microsoft.com/office/officeart/2018/2/layout/IconLabelList"/>
    <dgm:cxn modelId="{0D8C8A21-13B3-4A23-ABF1-23E139D91180}" type="presParOf" srcId="{8CD82499-E090-4187-A841-F291048835CF}" destId="{EEC8132B-9307-4C02-BEE1-045A15484816}" srcOrd="1" destOrd="0" presId="urn:microsoft.com/office/officeart/2018/2/layout/IconLabelList"/>
    <dgm:cxn modelId="{61FF0B14-4C3B-45E3-A856-C29F7810938F}" type="presParOf" srcId="{8CD82499-E090-4187-A841-F291048835CF}" destId="{4C2BD3FA-157E-4D2F-91CB-A19EF39077FE}" srcOrd="2" destOrd="0" presId="urn:microsoft.com/office/officeart/2018/2/layout/IconLabelList"/>
    <dgm:cxn modelId="{642FC56B-17C8-4EC7-B913-889691BDF508}" type="presParOf" srcId="{4C2BD3FA-157E-4D2F-91CB-A19EF39077FE}" destId="{C0BCB5DF-254C-4727-81A3-529584A0364C}" srcOrd="0" destOrd="0" presId="urn:microsoft.com/office/officeart/2018/2/layout/IconLabelList"/>
    <dgm:cxn modelId="{1224370B-9504-4B27-9509-562B79ECD20F}" type="presParOf" srcId="{4C2BD3FA-157E-4D2F-91CB-A19EF39077FE}" destId="{B3A1ED37-2F6F-4A6D-A86C-C4931382046F}" srcOrd="1" destOrd="0" presId="urn:microsoft.com/office/officeart/2018/2/layout/IconLabelList"/>
    <dgm:cxn modelId="{BDA9E1D9-40BE-4F01-8595-C78990F8F979}" type="presParOf" srcId="{4C2BD3FA-157E-4D2F-91CB-A19EF39077FE}" destId="{BF45E72A-8661-42C4-B63A-89594C204A3A}" srcOrd="2" destOrd="0" presId="urn:microsoft.com/office/officeart/2018/2/layout/IconLabelList"/>
    <dgm:cxn modelId="{C162B311-E9C7-4685-BA3D-BD8090C834C8}" type="presParOf" srcId="{8CD82499-E090-4187-A841-F291048835CF}" destId="{9A7F47DB-E1F4-434B-8587-606A6B5304C8}" srcOrd="3" destOrd="0" presId="urn:microsoft.com/office/officeart/2018/2/layout/IconLabelList"/>
    <dgm:cxn modelId="{B5CC7AD0-1865-4FC0-9F94-BB848784536D}" type="presParOf" srcId="{8CD82499-E090-4187-A841-F291048835CF}" destId="{6B1C8BCE-C029-49B9-ACE0-9A8EC6602BD6}" srcOrd="4" destOrd="0" presId="urn:microsoft.com/office/officeart/2018/2/layout/IconLabelList"/>
    <dgm:cxn modelId="{B353D20B-C1E1-4BD0-9C85-290803BD771E}" type="presParOf" srcId="{6B1C8BCE-C029-49B9-ACE0-9A8EC6602BD6}" destId="{CD7F324C-B4E1-4654-A2AA-60FC34FFF330}" srcOrd="0" destOrd="0" presId="urn:microsoft.com/office/officeart/2018/2/layout/IconLabelList"/>
    <dgm:cxn modelId="{ADC42102-DC2D-4085-BEDA-F6F36D915C5B}" type="presParOf" srcId="{6B1C8BCE-C029-49B9-ACE0-9A8EC6602BD6}" destId="{B3052A98-1913-4934-BEA6-76F87B3A482E}" srcOrd="1" destOrd="0" presId="urn:microsoft.com/office/officeart/2018/2/layout/IconLabelList"/>
    <dgm:cxn modelId="{65A29134-964D-4F58-B5FC-900A3B5F9D37}" type="presParOf" srcId="{6B1C8BCE-C029-49B9-ACE0-9A8EC6602BD6}" destId="{9BE679F4-ECE5-4BFF-ADA0-C42D9FFB438A}"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74CF1-D9FB-4F8D-B46B-24A1205012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18CC605A-7588-45BA-A404-032D808B3288}">
      <dgm:prSet phldrT="[Texte]" custT="1"/>
      <dgm:spPr>
        <a:solidFill>
          <a:schemeClr val="accent4">
            <a:lumMod val="60000"/>
            <a:lumOff val="40000"/>
          </a:schemeClr>
        </a:solidFill>
      </dgm:spPr>
      <dgm:t>
        <a:bodyPr/>
        <a:lstStyle/>
        <a:p>
          <a:r>
            <a:rPr lang="fr-FR" sz="1400" b="1" dirty="0"/>
            <a:t>PLANIFICATION SPATIALE</a:t>
          </a:r>
        </a:p>
      </dgm:t>
    </dgm:pt>
    <dgm:pt modelId="{3ECA6C9C-E5E5-4F28-9288-6F1DF2EF9D4C}" type="parTrans" cxnId="{FEC17A86-CA4B-4469-A853-4FC2C09E373F}">
      <dgm:prSet/>
      <dgm:spPr/>
      <dgm:t>
        <a:bodyPr/>
        <a:lstStyle/>
        <a:p>
          <a:endParaRPr lang="fr-FR"/>
        </a:p>
      </dgm:t>
    </dgm:pt>
    <dgm:pt modelId="{AF489701-47EA-481C-A0ED-E2998A385050}" type="sibTrans" cxnId="{FEC17A86-CA4B-4469-A853-4FC2C09E373F}">
      <dgm:prSet/>
      <dgm:spPr/>
      <dgm:t>
        <a:bodyPr/>
        <a:lstStyle/>
        <a:p>
          <a:endParaRPr lang="fr-FR"/>
        </a:p>
      </dgm:t>
    </dgm:pt>
    <dgm:pt modelId="{A671AF5C-D158-4006-A93E-049C7E96428A}">
      <dgm:prSet phldrT="[Texte]" custT="1"/>
      <dgm:spPr>
        <a:solidFill>
          <a:srgbClr val="002060"/>
        </a:solidFill>
      </dgm:spPr>
      <dgm:t>
        <a:bodyPr/>
        <a:lstStyle/>
        <a:p>
          <a:r>
            <a:rPr lang="fr-FR" sz="1200" dirty="0" err="1"/>
            <a:t>Réglemen-tation</a:t>
          </a:r>
          <a:endParaRPr lang="fr-FR" sz="1200" dirty="0"/>
        </a:p>
      </dgm:t>
    </dgm:pt>
    <dgm:pt modelId="{B70A9393-ADBA-4257-A795-3094ACE6B108}" type="parTrans" cxnId="{7AE69E33-1620-4F70-BE53-99C48E38DF4B}">
      <dgm:prSet/>
      <dgm:spPr/>
      <dgm:t>
        <a:bodyPr/>
        <a:lstStyle/>
        <a:p>
          <a:endParaRPr lang="fr-FR"/>
        </a:p>
      </dgm:t>
    </dgm:pt>
    <dgm:pt modelId="{3B8E4950-F3DD-4C26-8E9B-5C682D51CD85}" type="sibTrans" cxnId="{7AE69E33-1620-4F70-BE53-99C48E38DF4B}">
      <dgm:prSet/>
      <dgm:spPr/>
      <dgm:t>
        <a:bodyPr/>
        <a:lstStyle/>
        <a:p>
          <a:endParaRPr lang="fr-FR"/>
        </a:p>
      </dgm:t>
    </dgm:pt>
    <dgm:pt modelId="{480125A1-4A85-4635-AB3E-B900690EC15C}">
      <dgm:prSet phldrT="[Texte]" custT="1"/>
      <dgm:spPr>
        <a:solidFill>
          <a:srgbClr val="8EB733"/>
        </a:solidFill>
      </dgm:spPr>
      <dgm:t>
        <a:bodyPr/>
        <a:lstStyle/>
        <a:p>
          <a:r>
            <a:rPr lang="fr-FR" sz="1800" dirty="0"/>
            <a:t>Santé</a:t>
          </a:r>
        </a:p>
      </dgm:t>
    </dgm:pt>
    <dgm:pt modelId="{9AB85976-26E7-41C4-9217-C2D16A886FB3}" type="parTrans" cxnId="{5CC93071-0076-4F95-9D57-9BE94ACA5B21}">
      <dgm:prSet/>
      <dgm:spPr/>
      <dgm:t>
        <a:bodyPr/>
        <a:lstStyle/>
        <a:p>
          <a:endParaRPr lang="fr-FR"/>
        </a:p>
      </dgm:t>
    </dgm:pt>
    <dgm:pt modelId="{E03CB5B1-F302-4899-8345-1ADD77F5520B}" type="sibTrans" cxnId="{5CC93071-0076-4F95-9D57-9BE94ACA5B21}">
      <dgm:prSet/>
      <dgm:spPr/>
      <dgm:t>
        <a:bodyPr/>
        <a:lstStyle/>
        <a:p>
          <a:endParaRPr lang="fr-FR"/>
        </a:p>
      </dgm:t>
    </dgm:pt>
    <dgm:pt modelId="{5D45A470-EFDA-43D0-8E4D-0449482A80B8}">
      <dgm:prSet phldrT="[Texte]" custT="1"/>
      <dgm:spPr>
        <a:solidFill>
          <a:schemeClr val="accent2">
            <a:lumMod val="75000"/>
          </a:schemeClr>
        </a:solidFill>
      </dgm:spPr>
      <dgm:t>
        <a:bodyPr/>
        <a:lstStyle/>
        <a:p>
          <a:r>
            <a:rPr lang="fr-FR" sz="1000"/>
            <a:t>Vulnérabilités locales au changement climatique</a:t>
          </a:r>
        </a:p>
      </dgm:t>
    </dgm:pt>
    <dgm:pt modelId="{268EEE44-382F-4D29-95FA-38FB3BF9B43A}" type="parTrans" cxnId="{42BFEC60-70AA-4B94-AF14-A8AB3958BF70}">
      <dgm:prSet/>
      <dgm:spPr/>
      <dgm:t>
        <a:bodyPr/>
        <a:lstStyle/>
        <a:p>
          <a:endParaRPr lang="fr-FR"/>
        </a:p>
      </dgm:t>
    </dgm:pt>
    <dgm:pt modelId="{4FD446EB-DCA5-4EB8-8CF2-62B03C35DBF3}" type="sibTrans" cxnId="{42BFEC60-70AA-4B94-AF14-A8AB3958BF70}">
      <dgm:prSet/>
      <dgm:spPr/>
      <dgm:t>
        <a:bodyPr/>
        <a:lstStyle/>
        <a:p>
          <a:endParaRPr lang="fr-FR"/>
        </a:p>
      </dgm:t>
    </dgm:pt>
    <dgm:pt modelId="{DD1CC405-2D09-4ACB-BF26-7CEE28826A8D}">
      <dgm:prSet phldrT="[Texte]" custT="1"/>
      <dgm:spPr>
        <a:solidFill>
          <a:srgbClr val="C7B496"/>
        </a:solidFill>
      </dgm:spPr>
      <dgm:t>
        <a:bodyPr/>
        <a:lstStyle/>
        <a:p>
          <a:r>
            <a:rPr lang="fr-FR" sz="1200" dirty="0"/>
            <a:t>accès aux réseaux d'énergie</a:t>
          </a:r>
        </a:p>
      </dgm:t>
    </dgm:pt>
    <dgm:pt modelId="{66F36731-BAD9-4321-BBA2-CCC0F55E3AAC}" type="parTrans" cxnId="{4B712A35-FCF5-4FDD-80DF-D604DC1EE09C}">
      <dgm:prSet/>
      <dgm:spPr/>
      <dgm:t>
        <a:bodyPr/>
        <a:lstStyle/>
        <a:p>
          <a:endParaRPr lang="fr-FR"/>
        </a:p>
      </dgm:t>
    </dgm:pt>
    <dgm:pt modelId="{0CA75543-4A23-4703-80FE-871149273A93}" type="sibTrans" cxnId="{4B712A35-FCF5-4FDD-80DF-D604DC1EE09C}">
      <dgm:prSet/>
      <dgm:spPr/>
      <dgm:t>
        <a:bodyPr/>
        <a:lstStyle/>
        <a:p>
          <a:endParaRPr lang="fr-FR"/>
        </a:p>
      </dgm:t>
    </dgm:pt>
    <dgm:pt modelId="{7DDB5931-2AA6-42FF-A2CB-F07685AB3FE4}">
      <dgm:prSet phldrT="[Texte]" custT="1"/>
      <dgm:spPr>
        <a:solidFill>
          <a:srgbClr val="8EB733"/>
        </a:solidFill>
      </dgm:spPr>
      <dgm:t>
        <a:bodyPr/>
        <a:lstStyle/>
        <a:p>
          <a:r>
            <a:rPr lang="fr-FR" sz="1200" dirty="0" err="1"/>
            <a:t>Environne-ment</a:t>
          </a:r>
          <a:endParaRPr lang="fr-FR" sz="1200" dirty="0"/>
        </a:p>
      </dgm:t>
    </dgm:pt>
    <dgm:pt modelId="{C7E247A7-767A-469F-8197-F81BE254BDD2}" type="parTrans" cxnId="{5B03832C-E048-4353-BA17-8E0DEABC855D}">
      <dgm:prSet/>
      <dgm:spPr/>
      <dgm:t>
        <a:bodyPr/>
        <a:lstStyle/>
        <a:p>
          <a:endParaRPr lang="fr-FR"/>
        </a:p>
      </dgm:t>
    </dgm:pt>
    <dgm:pt modelId="{EA954071-77A8-4BE4-8817-4EBDE46431F5}" type="sibTrans" cxnId="{5B03832C-E048-4353-BA17-8E0DEABC855D}">
      <dgm:prSet/>
      <dgm:spPr/>
      <dgm:t>
        <a:bodyPr/>
        <a:lstStyle/>
        <a:p>
          <a:endParaRPr lang="fr-FR"/>
        </a:p>
      </dgm:t>
    </dgm:pt>
    <dgm:pt modelId="{5A820E89-1707-4DD4-B686-991FD9BEB4C8}">
      <dgm:prSet phldrT="[Texte]" custT="1"/>
      <dgm:spPr>
        <a:solidFill>
          <a:srgbClr val="8EB733"/>
        </a:solidFill>
      </dgm:spPr>
      <dgm:t>
        <a:bodyPr/>
        <a:lstStyle/>
        <a:p>
          <a:r>
            <a:rPr lang="fr-FR" sz="1050" dirty="0"/>
            <a:t>Paysages et patrimoine</a:t>
          </a:r>
        </a:p>
      </dgm:t>
    </dgm:pt>
    <dgm:pt modelId="{374A52A3-7D20-48FC-B987-65C6981C2279}" type="parTrans" cxnId="{43046E71-A5DA-49F7-8FB0-7311FD0B1090}">
      <dgm:prSet/>
      <dgm:spPr/>
      <dgm:t>
        <a:bodyPr/>
        <a:lstStyle/>
        <a:p>
          <a:endParaRPr lang="fr-FR"/>
        </a:p>
      </dgm:t>
    </dgm:pt>
    <dgm:pt modelId="{FAF8E1E8-D12A-4517-9C68-35307F849B3E}" type="sibTrans" cxnId="{43046E71-A5DA-49F7-8FB0-7311FD0B1090}">
      <dgm:prSet/>
      <dgm:spPr/>
      <dgm:t>
        <a:bodyPr/>
        <a:lstStyle/>
        <a:p>
          <a:endParaRPr lang="fr-FR"/>
        </a:p>
      </dgm:t>
    </dgm:pt>
    <dgm:pt modelId="{3CF34C34-D47B-4621-9B78-24765D0C79DC}" type="pres">
      <dgm:prSet presAssocID="{0D174CF1-D9FB-4F8D-B46B-24A120501254}" presName="cycle" presStyleCnt="0">
        <dgm:presLayoutVars>
          <dgm:chMax val="1"/>
          <dgm:dir/>
          <dgm:animLvl val="ctr"/>
          <dgm:resizeHandles val="exact"/>
        </dgm:presLayoutVars>
      </dgm:prSet>
      <dgm:spPr/>
    </dgm:pt>
    <dgm:pt modelId="{9C11C2D9-1254-4CF7-857E-D4B971C42139}" type="pres">
      <dgm:prSet presAssocID="{18CC605A-7588-45BA-A404-032D808B3288}" presName="centerShape" presStyleLbl="node0" presStyleIdx="0" presStyleCnt="1" custScaleX="165537" custScaleY="151818" custLinFactNeighborX="445" custLinFactNeighborY="2042"/>
      <dgm:spPr/>
    </dgm:pt>
    <dgm:pt modelId="{42CF291A-A997-4D19-947F-1C16447D5449}" type="pres">
      <dgm:prSet presAssocID="{B70A9393-ADBA-4257-A795-3094ACE6B108}" presName="Name9" presStyleLbl="parChTrans1D2" presStyleIdx="0" presStyleCnt="6"/>
      <dgm:spPr/>
    </dgm:pt>
    <dgm:pt modelId="{A6551AEA-0825-4467-8B5B-5A206C10201A}" type="pres">
      <dgm:prSet presAssocID="{B70A9393-ADBA-4257-A795-3094ACE6B108}" presName="connTx" presStyleLbl="parChTrans1D2" presStyleIdx="0" presStyleCnt="6"/>
      <dgm:spPr/>
    </dgm:pt>
    <dgm:pt modelId="{2CEB90EC-7875-466F-8E32-C13C0DEE19A7}" type="pres">
      <dgm:prSet presAssocID="{A671AF5C-D158-4006-A93E-049C7E96428A}" presName="node" presStyleLbl="node1" presStyleIdx="0" presStyleCnt="6" custScaleX="96469" custScaleY="92075" custRadScaleRad="100002" custRadScaleInc="1195">
        <dgm:presLayoutVars>
          <dgm:bulletEnabled val="1"/>
        </dgm:presLayoutVars>
      </dgm:prSet>
      <dgm:spPr/>
    </dgm:pt>
    <dgm:pt modelId="{0ABE4589-9C4E-4A7F-9B5C-E381E70F012B}" type="pres">
      <dgm:prSet presAssocID="{9AB85976-26E7-41C4-9217-C2D16A886FB3}" presName="Name9" presStyleLbl="parChTrans1D2" presStyleIdx="1" presStyleCnt="6"/>
      <dgm:spPr/>
    </dgm:pt>
    <dgm:pt modelId="{C335B79A-48F1-4EB7-98BF-41735B831543}" type="pres">
      <dgm:prSet presAssocID="{9AB85976-26E7-41C4-9217-C2D16A886FB3}" presName="connTx" presStyleLbl="parChTrans1D2" presStyleIdx="1" presStyleCnt="6"/>
      <dgm:spPr/>
    </dgm:pt>
    <dgm:pt modelId="{8A670D1F-9DBC-4881-B308-4B2A8D4529A2}" type="pres">
      <dgm:prSet presAssocID="{480125A1-4A85-4635-AB3E-B900690EC15C}" presName="node" presStyleLbl="node1" presStyleIdx="1" presStyleCnt="6" custScaleX="95246" custScaleY="96815" custRadScaleRad="123640" custRadScaleInc="5777">
        <dgm:presLayoutVars>
          <dgm:bulletEnabled val="1"/>
        </dgm:presLayoutVars>
      </dgm:prSet>
      <dgm:spPr/>
    </dgm:pt>
    <dgm:pt modelId="{FD63915C-1E61-4BE3-BFA3-80F6A80659AD}" type="pres">
      <dgm:prSet presAssocID="{268EEE44-382F-4D29-95FA-38FB3BF9B43A}" presName="Name9" presStyleLbl="parChTrans1D2" presStyleIdx="2" presStyleCnt="6"/>
      <dgm:spPr/>
    </dgm:pt>
    <dgm:pt modelId="{D1BACE27-10D4-47F2-8DB1-83A0FD412CF7}" type="pres">
      <dgm:prSet presAssocID="{268EEE44-382F-4D29-95FA-38FB3BF9B43A}" presName="connTx" presStyleLbl="parChTrans1D2" presStyleIdx="2" presStyleCnt="6"/>
      <dgm:spPr/>
    </dgm:pt>
    <dgm:pt modelId="{4A683686-8FC4-426A-BBDF-7CB46F0ACE33}" type="pres">
      <dgm:prSet presAssocID="{5D45A470-EFDA-43D0-8E4D-0449482A80B8}" presName="node" presStyleLbl="node1" presStyleIdx="2" presStyleCnt="6" custScaleX="104631" custScaleY="99541" custRadScaleRad="123673" custRadScaleInc="390807">
        <dgm:presLayoutVars>
          <dgm:bulletEnabled val="1"/>
        </dgm:presLayoutVars>
      </dgm:prSet>
      <dgm:spPr/>
    </dgm:pt>
    <dgm:pt modelId="{2D243BC0-9350-4477-8658-17A508F2966A}" type="pres">
      <dgm:prSet presAssocID="{C7E247A7-767A-469F-8197-F81BE254BDD2}" presName="Name9" presStyleLbl="parChTrans1D2" presStyleIdx="3" presStyleCnt="6"/>
      <dgm:spPr/>
    </dgm:pt>
    <dgm:pt modelId="{D7E95421-88E1-491F-83A1-0479C4970373}" type="pres">
      <dgm:prSet presAssocID="{C7E247A7-767A-469F-8197-F81BE254BDD2}" presName="connTx" presStyleLbl="parChTrans1D2" presStyleIdx="3" presStyleCnt="6"/>
      <dgm:spPr/>
    </dgm:pt>
    <dgm:pt modelId="{D324D7A0-FD28-4F93-9751-4C3AD7503BAD}" type="pres">
      <dgm:prSet presAssocID="{7DDB5931-2AA6-42FF-A2CB-F07685AB3FE4}" presName="node" presStyleLbl="node1" presStyleIdx="3" presStyleCnt="6" custScaleX="100629" custScaleY="100301" custRadScaleRad="123928" custRadScaleInc="-214244">
        <dgm:presLayoutVars>
          <dgm:bulletEnabled val="1"/>
        </dgm:presLayoutVars>
      </dgm:prSet>
      <dgm:spPr/>
    </dgm:pt>
    <dgm:pt modelId="{828CA524-E159-4AE4-AC90-3BDAA3FB5B79}" type="pres">
      <dgm:prSet presAssocID="{374A52A3-7D20-48FC-B987-65C6981C2279}" presName="Name9" presStyleLbl="parChTrans1D2" presStyleIdx="4" presStyleCnt="6"/>
      <dgm:spPr/>
    </dgm:pt>
    <dgm:pt modelId="{903C623F-5B16-42C8-A828-1AFBDCC5AB43}" type="pres">
      <dgm:prSet presAssocID="{374A52A3-7D20-48FC-B987-65C6981C2279}" presName="connTx" presStyleLbl="parChTrans1D2" presStyleIdx="4" presStyleCnt="6"/>
      <dgm:spPr/>
    </dgm:pt>
    <dgm:pt modelId="{724C4289-3E94-41E9-AEC7-F5ADC1902385}" type="pres">
      <dgm:prSet presAssocID="{5A820E89-1707-4DD4-B686-991FD9BEB4C8}" presName="node" presStyleLbl="node1" presStyleIdx="4" presStyleCnt="6" custScaleX="89437" custScaleY="88335" custRadScaleRad="112433" custRadScaleInc="-201511">
        <dgm:presLayoutVars>
          <dgm:bulletEnabled val="1"/>
        </dgm:presLayoutVars>
      </dgm:prSet>
      <dgm:spPr/>
    </dgm:pt>
    <dgm:pt modelId="{925C57B0-A1AE-486A-80D7-E7CAAC15F272}" type="pres">
      <dgm:prSet presAssocID="{66F36731-BAD9-4321-BBA2-CCC0F55E3AAC}" presName="Name9" presStyleLbl="parChTrans1D2" presStyleIdx="5" presStyleCnt="6"/>
      <dgm:spPr/>
    </dgm:pt>
    <dgm:pt modelId="{218FA504-E7C5-4110-AC80-0D8485A8099B}" type="pres">
      <dgm:prSet presAssocID="{66F36731-BAD9-4321-BBA2-CCC0F55E3AAC}" presName="connTx" presStyleLbl="parChTrans1D2" presStyleIdx="5" presStyleCnt="6"/>
      <dgm:spPr/>
    </dgm:pt>
    <dgm:pt modelId="{E319610A-3FFB-49E8-BD31-2EFEF2F7C5F1}" type="pres">
      <dgm:prSet presAssocID="{DD1CC405-2D09-4ACB-BF26-7CEE28826A8D}" presName="node" presStyleLbl="node1" presStyleIdx="5" presStyleCnt="6" custRadScaleRad="122708" custRadScaleInc="-7438">
        <dgm:presLayoutVars>
          <dgm:bulletEnabled val="1"/>
        </dgm:presLayoutVars>
      </dgm:prSet>
      <dgm:spPr/>
    </dgm:pt>
  </dgm:ptLst>
  <dgm:cxnLst>
    <dgm:cxn modelId="{974C9001-E8DF-4F97-BD69-3C033426C399}" type="presOf" srcId="{268EEE44-382F-4D29-95FA-38FB3BF9B43A}" destId="{FD63915C-1E61-4BE3-BFA3-80F6A80659AD}" srcOrd="0" destOrd="0" presId="urn:microsoft.com/office/officeart/2005/8/layout/radial1"/>
    <dgm:cxn modelId="{5B03832C-E048-4353-BA17-8E0DEABC855D}" srcId="{18CC605A-7588-45BA-A404-032D808B3288}" destId="{7DDB5931-2AA6-42FF-A2CB-F07685AB3FE4}" srcOrd="3" destOrd="0" parTransId="{C7E247A7-767A-469F-8197-F81BE254BDD2}" sibTransId="{EA954071-77A8-4BE4-8817-4EBDE46431F5}"/>
    <dgm:cxn modelId="{7AE69E33-1620-4F70-BE53-99C48E38DF4B}" srcId="{18CC605A-7588-45BA-A404-032D808B3288}" destId="{A671AF5C-D158-4006-A93E-049C7E96428A}" srcOrd="0" destOrd="0" parTransId="{B70A9393-ADBA-4257-A795-3094ACE6B108}" sibTransId="{3B8E4950-F3DD-4C26-8E9B-5C682D51CD85}"/>
    <dgm:cxn modelId="{E8B2FE33-D7E9-4490-AD99-8278D46E0731}" type="presOf" srcId="{B70A9393-ADBA-4257-A795-3094ACE6B108}" destId="{42CF291A-A997-4D19-947F-1C16447D5449}" srcOrd="0" destOrd="0" presId="urn:microsoft.com/office/officeart/2005/8/layout/radial1"/>
    <dgm:cxn modelId="{4B712A35-FCF5-4FDD-80DF-D604DC1EE09C}" srcId="{18CC605A-7588-45BA-A404-032D808B3288}" destId="{DD1CC405-2D09-4ACB-BF26-7CEE28826A8D}" srcOrd="5" destOrd="0" parTransId="{66F36731-BAD9-4321-BBA2-CCC0F55E3AAC}" sibTransId="{0CA75543-4A23-4703-80FE-871149273A93}"/>
    <dgm:cxn modelId="{C0A52A3D-E32D-4138-82F0-5522715040F8}" type="presOf" srcId="{18CC605A-7588-45BA-A404-032D808B3288}" destId="{9C11C2D9-1254-4CF7-857E-D4B971C42139}" srcOrd="0" destOrd="0" presId="urn:microsoft.com/office/officeart/2005/8/layout/radial1"/>
    <dgm:cxn modelId="{42BFEC60-70AA-4B94-AF14-A8AB3958BF70}" srcId="{18CC605A-7588-45BA-A404-032D808B3288}" destId="{5D45A470-EFDA-43D0-8E4D-0449482A80B8}" srcOrd="2" destOrd="0" parTransId="{268EEE44-382F-4D29-95FA-38FB3BF9B43A}" sibTransId="{4FD446EB-DCA5-4EB8-8CF2-62B03C35DBF3}"/>
    <dgm:cxn modelId="{477B1263-8408-475D-A89C-6F53F9F75DF7}" type="presOf" srcId="{C7E247A7-767A-469F-8197-F81BE254BDD2}" destId="{D7E95421-88E1-491F-83A1-0479C4970373}" srcOrd="1" destOrd="0" presId="urn:microsoft.com/office/officeart/2005/8/layout/radial1"/>
    <dgm:cxn modelId="{F6F9A94B-E5BC-4B7C-81AB-330A7EA5C2F9}" type="presOf" srcId="{7DDB5931-2AA6-42FF-A2CB-F07685AB3FE4}" destId="{D324D7A0-FD28-4F93-9751-4C3AD7503BAD}" srcOrd="0" destOrd="0" presId="urn:microsoft.com/office/officeart/2005/8/layout/radial1"/>
    <dgm:cxn modelId="{9277D44C-C771-460E-8789-0299AE8FFC2C}" type="presOf" srcId="{480125A1-4A85-4635-AB3E-B900690EC15C}" destId="{8A670D1F-9DBC-4881-B308-4B2A8D4529A2}" srcOrd="0" destOrd="0" presId="urn:microsoft.com/office/officeart/2005/8/layout/radial1"/>
    <dgm:cxn modelId="{48D4C16F-CEE4-4D44-AEF6-9179450A45EB}" type="presOf" srcId="{A671AF5C-D158-4006-A93E-049C7E96428A}" destId="{2CEB90EC-7875-466F-8E32-C13C0DEE19A7}" srcOrd="0" destOrd="0" presId="urn:microsoft.com/office/officeart/2005/8/layout/radial1"/>
    <dgm:cxn modelId="{5CC93071-0076-4F95-9D57-9BE94ACA5B21}" srcId="{18CC605A-7588-45BA-A404-032D808B3288}" destId="{480125A1-4A85-4635-AB3E-B900690EC15C}" srcOrd="1" destOrd="0" parTransId="{9AB85976-26E7-41C4-9217-C2D16A886FB3}" sibTransId="{E03CB5B1-F302-4899-8345-1ADD77F5520B}"/>
    <dgm:cxn modelId="{43046E71-A5DA-49F7-8FB0-7311FD0B1090}" srcId="{18CC605A-7588-45BA-A404-032D808B3288}" destId="{5A820E89-1707-4DD4-B686-991FD9BEB4C8}" srcOrd="4" destOrd="0" parTransId="{374A52A3-7D20-48FC-B987-65C6981C2279}" sibTransId="{FAF8E1E8-D12A-4517-9C68-35307F849B3E}"/>
    <dgm:cxn modelId="{95967379-895F-469D-9347-EAB6CBD9906C}" type="presOf" srcId="{66F36731-BAD9-4321-BBA2-CCC0F55E3AAC}" destId="{925C57B0-A1AE-486A-80D7-E7CAAC15F272}" srcOrd="0" destOrd="0" presId="urn:microsoft.com/office/officeart/2005/8/layout/radial1"/>
    <dgm:cxn modelId="{ED02727A-4314-4ABE-BD8E-94EDA6F5925A}" type="presOf" srcId="{374A52A3-7D20-48FC-B987-65C6981C2279}" destId="{828CA524-E159-4AE4-AC90-3BDAA3FB5B79}" srcOrd="0" destOrd="0" presId="urn:microsoft.com/office/officeart/2005/8/layout/radial1"/>
    <dgm:cxn modelId="{D3FB047C-0F4F-4912-91F5-05E2288BB0A5}" type="presOf" srcId="{268EEE44-382F-4D29-95FA-38FB3BF9B43A}" destId="{D1BACE27-10D4-47F2-8DB1-83A0FD412CF7}" srcOrd="1" destOrd="0" presId="urn:microsoft.com/office/officeart/2005/8/layout/radial1"/>
    <dgm:cxn modelId="{144B557C-C21D-4084-A8CB-5CDA98653962}" type="presOf" srcId="{374A52A3-7D20-48FC-B987-65C6981C2279}" destId="{903C623F-5B16-42C8-A828-1AFBDCC5AB43}" srcOrd="1" destOrd="0" presId="urn:microsoft.com/office/officeart/2005/8/layout/radial1"/>
    <dgm:cxn modelId="{FEC17A86-CA4B-4469-A853-4FC2C09E373F}" srcId="{0D174CF1-D9FB-4F8D-B46B-24A120501254}" destId="{18CC605A-7588-45BA-A404-032D808B3288}" srcOrd="0" destOrd="0" parTransId="{3ECA6C9C-E5E5-4F28-9288-6F1DF2EF9D4C}" sibTransId="{AF489701-47EA-481C-A0ED-E2998A385050}"/>
    <dgm:cxn modelId="{922D5D8A-D66F-431D-84EE-59DCC47043A4}" type="presOf" srcId="{9AB85976-26E7-41C4-9217-C2D16A886FB3}" destId="{0ABE4589-9C4E-4A7F-9B5C-E381E70F012B}" srcOrd="0" destOrd="0" presId="urn:microsoft.com/office/officeart/2005/8/layout/radial1"/>
    <dgm:cxn modelId="{BFDCF18C-7889-452C-B355-3F8A2CB47AD5}" type="presOf" srcId="{C7E247A7-767A-469F-8197-F81BE254BDD2}" destId="{2D243BC0-9350-4477-8658-17A508F2966A}" srcOrd="0" destOrd="0" presId="urn:microsoft.com/office/officeart/2005/8/layout/radial1"/>
    <dgm:cxn modelId="{1833B5B0-5CDD-453C-A5FF-2BFD65D16108}" type="presOf" srcId="{5D45A470-EFDA-43D0-8E4D-0449482A80B8}" destId="{4A683686-8FC4-426A-BBDF-7CB46F0ACE33}" srcOrd="0" destOrd="0" presId="urn:microsoft.com/office/officeart/2005/8/layout/radial1"/>
    <dgm:cxn modelId="{1D1F20B6-CD9E-4F38-82D9-4FAB8A6ED7AC}" type="presOf" srcId="{5A820E89-1707-4DD4-B686-991FD9BEB4C8}" destId="{724C4289-3E94-41E9-AEC7-F5ADC1902385}" srcOrd="0" destOrd="0" presId="urn:microsoft.com/office/officeart/2005/8/layout/radial1"/>
    <dgm:cxn modelId="{BA3FE8D0-035A-4209-A3FF-2E3BB404EEB3}" type="presOf" srcId="{0D174CF1-D9FB-4F8D-B46B-24A120501254}" destId="{3CF34C34-D47B-4621-9B78-24765D0C79DC}" srcOrd="0" destOrd="0" presId="urn:microsoft.com/office/officeart/2005/8/layout/radial1"/>
    <dgm:cxn modelId="{885565D4-B35B-4463-B7A1-E444DCA41FDF}" type="presOf" srcId="{66F36731-BAD9-4321-BBA2-CCC0F55E3AAC}" destId="{218FA504-E7C5-4110-AC80-0D8485A8099B}" srcOrd="1" destOrd="0" presId="urn:microsoft.com/office/officeart/2005/8/layout/radial1"/>
    <dgm:cxn modelId="{76905BD6-12C5-4ADA-899B-309DA293C615}" type="presOf" srcId="{B70A9393-ADBA-4257-A795-3094ACE6B108}" destId="{A6551AEA-0825-4467-8B5B-5A206C10201A}" srcOrd="1" destOrd="0" presId="urn:microsoft.com/office/officeart/2005/8/layout/radial1"/>
    <dgm:cxn modelId="{F1D03CE7-C6ED-4AA1-8B8C-E0AC7381D76E}" type="presOf" srcId="{9AB85976-26E7-41C4-9217-C2D16A886FB3}" destId="{C335B79A-48F1-4EB7-98BF-41735B831543}" srcOrd="1" destOrd="0" presId="urn:microsoft.com/office/officeart/2005/8/layout/radial1"/>
    <dgm:cxn modelId="{E6A6CAEE-EBF6-4421-AAF3-982E841CB902}" type="presOf" srcId="{DD1CC405-2D09-4ACB-BF26-7CEE28826A8D}" destId="{E319610A-3FFB-49E8-BD31-2EFEF2F7C5F1}" srcOrd="0" destOrd="0" presId="urn:microsoft.com/office/officeart/2005/8/layout/radial1"/>
    <dgm:cxn modelId="{1F7362AA-9F0C-4D02-98ED-7B9DC3CA1F78}" type="presParOf" srcId="{3CF34C34-D47B-4621-9B78-24765D0C79DC}" destId="{9C11C2D9-1254-4CF7-857E-D4B971C42139}" srcOrd="0" destOrd="0" presId="urn:microsoft.com/office/officeart/2005/8/layout/radial1"/>
    <dgm:cxn modelId="{9B15612F-4E61-49D3-80F0-27DFC5642C30}" type="presParOf" srcId="{3CF34C34-D47B-4621-9B78-24765D0C79DC}" destId="{42CF291A-A997-4D19-947F-1C16447D5449}" srcOrd="1" destOrd="0" presId="urn:microsoft.com/office/officeart/2005/8/layout/radial1"/>
    <dgm:cxn modelId="{E7F94F19-02EB-4B72-ABB9-66EAD71B1B5B}" type="presParOf" srcId="{42CF291A-A997-4D19-947F-1C16447D5449}" destId="{A6551AEA-0825-4467-8B5B-5A206C10201A}" srcOrd="0" destOrd="0" presId="urn:microsoft.com/office/officeart/2005/8/layout/radial1"/>
    <dgm:cxn modelId="{5DEE54D1-2D98-46BB-95DE-F0F9656299E7}" type="presParOf" srcId="{3CF34C34-D47B-4621-9B78-24765D0C79DC}" destId="{2CEB90EC-7875-466F-8E32-C13C0DEE19A7}" srcOrd="2" destOrd="0" presId="urn:microsoft.com/office/officeart/2005/8/layout/radial1"/>
    <dgm:cxn modelId="{F2095FAB-3B6F-4374-AD03-DE26687E0892}" type="presParOf" srcId="{3CF34C34-D47B-4621-9B78-24765D0C79DC}" destId="{0ABE4589-9C4E-4A7F-9B5C-E381E70F012B}" srcOrd="3" destOrd="0" presId="urn:microsoft.com/office/officeart/2005/8/layout/radial1"/>
    <dgm:cxn modelId="{66E78EC1-C6DF-485E-8E9B-41EF17C2BF7E}" type="presParOf" srcId="{0ABE4589-9C4E-4A7F-9B5C-E381E70F012B}" destId="{C335B79A-48F1-4EB7-98BF-41735B831543}" srcOrd="0" destOrd="0" presId="urn:microsoft.com/office/officeart/2005/8/layout/radial1"/>
    <dgm:cxn modelId="{281985C8-10C7-4856-8080-E42F47BEF415}" type="presParOf" srcId="{3CF34C34-D47B-4621-9B78-24765D0C79DC}" destId="{8A670D1F-9DBC-4881-B308-4B2A8D4529A2}" srcOrd="4" destOrd="0" presId="urn:microsoft.com/office/officeart/2005/8/layout/radial1"/>
    <dgm:cxn modelId="{5BDCA808-3D3D-4CF7-A774-8D408D292789}" type="presParOf" srcId="{3CF34C34-D47B-4621-9B78-24765D0C79DC}" destId="{FD63915C-1E61-4BE3-BFA3-80F6A80659AD}" srcOrd="5" destOrd="0" presId="urn:microsoft.com/office/officeart/2005/8/layout/radial1"/>
    <dgm:cxn modelId="{00717728-B5CC-424E-9F94-8BB3508DAC72}" type="presParOf" srcId="{FD63915C-1E61-4BE3-BFA3-80F6A80659AD}" destId="{D1BACE27-10D4-47F2-8DB1-83A0FD412CF7}" srcOrd="0" destOrd="0" presId="urn:microsoft.com/office/officeart/2005/8/layout/radial1"/>
    <dgm:cxn modelId="{C6ABD463-86B3-4114-8077-EE9286B4AC0D}" type="presParOf" srcId="{3CF34C34-D47B-4621-9B78-24765D0C79DC}" destId="{4A683686-8FC4-426A-BBDF-7CB46F0ACE33}" srcOrd="6" destOrd="0" presId="urn:microsoft.com/office/officeart/2005/8/layout/radial1"/>
    <dgm:cxn modelId="{395D9A74-44F9-435D-A5AC-7F3E296C9FAB}" type="presParOf" srcId="{3CF34C34-D47B-4621-9B78-24765D0C79DC}" destId="{2D243BC0-9350-4477-8658-17A508F2966A}" srcOrd="7" destOrd="0" presId="urn:microsoft.com/office/officeart/2005/8/layout/radial1"/>
    <dgm:cxn modelId="{0AC1221C-CEC2-427A-A849-6647351A473B}" type="presParOf" srcId="{2D243BC0-9350-4477-8658-17A508F2966A}" destId="{D7E95421-88E1-491F-83A1-0479C4970373}" srcOrd="0" destOrd="0" presId="urn:microsoft.com/office/officeart/2005/8/layout/radial1"/>
    <dgm:cxn modelId="{4D564654-7978-4CAB-8A01-9BFB56CB94B8}" type="presParOf" srcId="{3CF34C34-D47B-4621-9B78-24765D0C79DC}" destId="{D324D7A0-FD28-4F93-9751-4C3AD7503BAD}" srcOrd="8" destOrd="0" presId="urn:microsoft.com/office/officeart/2005/8/layout/radial1"/>
    <dgm:cxn modelId="{A3689202-C329-42C3-9AE8-857705B3002B}" type="presParOf" srcId="{3CF34C34-D47B-4621-9B78-24765D0C79DC}" destId="{828CA524-E159-4AE4-AC90-3BDAA3FB5B79}" srcOrd="9" destOrd="0" presId="urn:microsoft.com/office/officeart/2005/8/layout/radial1"/>
    <dgm:cxn modelId="{0BED26BA-8B65-4D84-A7E9-BB56B1E80FD2}" type="presParOf" srcId="{828CA524-E159-4AE4-AC90-3BDAA3FB5B79}" destId="{903C623F-5B16-42C8-A828-1AFBDCC5AB43}" srcOrd="0" destOrd="0" presId="urn:microsoft.com/office/officeart/2005/8/layout/radial1"/>
    <dgm:cxn modelId="{2AEB18C2-4FD6-48B9-B14D-3FA3F7C67F01}" type="presParOf" srcId="{3CF34C34-D47B-4621-9B78-24765D0C79DC}" destId="{724C4289-3E94-41E9-AEC7-F5ADC1902385}" srcOrd="10" destOrd="0" presId="urn:microsoft.com/office/officeart/2005/8/layout/radial1"/>
    <dgm:cxn modelId="{CE6B1F50-DBEA-49AD-823A-C4E6BF1C0CDD}" type="presParOf" srcId="{3CF34C34-D47B-4621-9B78-24765D0C79DC}" destId="{925C57B0-A1AE-486A-80D7-E7CAAC15F272}" srcOrd="11" destOrd="0" presId="urn:microsoft.com/office/officeart/2005/8/layout/radial1"/>
    <dgm:cxn modelId="{710BC522-B79B-4304-8805-5ADA9C80C0DB}" type="presParOf" srcId="{925C57B0-A1AE-486A-80D7-E7CAAC15F272}" destId="{218FA504-E7C5-4110-AC80-0D8485A8099B}" srcOrd="0" destOrd="0" presId="urn:microsoft.com/office/officeart/2005/8/layout/radial1"/>
    <dgm:cxn modelId="{383B77ED-29D9-4EC7-9E43-7B0E65A4EE19}" type="presParOf" srcId="{3CF34C34-D47B-4621-9B78-24765D0C79DC}" destId="{E319610A-3FFB-49E8-BD31-2EFEF2F7C5F1}"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2690-B296-4D9D-B5FE-038C87713615}">
      <dsp:nvSpPr>
        <dsp:cNvPr id="0" name=""/>
        <dsp:cNvSpPr/>
      </dsp:nvSpPr>
      <dsp:spPr>
        <a:xfrm>
          <a:off x="908846" y="577314"/>
          <a:ext cx="537099" cy="53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1B57C-0613-48D9-A851-80B48A46E9A6}">
      <dsp:nvSpPr>
        <dsp:cNvPr id="0" name=""/>
        <dsp:cNvSpPr/>
      </dsp:nvSpPr>
      <dsp:spPr>
        <a:xfrm>
          <a:off x="2371" y="1304565"/>
          <a:ext cx="2350049" cy="53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t>Idée 1 : faire un </a:t>
          </a:r>
          <a:r>
            <a:rPr lang="fr-FR" sz="1400" b="1" kern="1200" dirty="0"/>
            <a:t>bilan carbone </a:t>
          </a:r>
          <a:r>
            <a:rPr lang="fr-FR" sz="1400" kern="1200" dirty="0"/>
            <a:t>le plus complet possible pour chaque projet d’énergie renouvelable.</a:t>
          </a:r>
          <a:endParaRPr lang="en-US" sz="1400" kern="1200" dirty="0"/>
        </a:p>
      </dsp:txBody>
      <dsp:txXfrm>
        <a:off x="2371" y="1304565"/>
        <a:ext cx="2350049" cy="539955"/>
      </dsp:txXfrm>
    </dsp:sp>
    <dsp:sp modelId="{C0BCB5DF-254C-4727-81A3-529584A0364C}">
      <dsp:nvSpPr>
        <dsp:cNvPr id="0" name=""/>
        <dsp:cNvSpPr/>
      </dsp:nvSpPr>
      <dsp:spPr>
        <a:xfrm>
          <a:off x="3868318" y="577314"/>
          <a:ext cx="537099" cy="53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5E72A-8661-42C4-B63A-89594C204A3A}">
      <dsp:nvSpPr>
        <dsp:cNvPr id="0" name=""/>
        <dsp:cNvSpPr/>
      </dsp:nvSpPr>
      <dsp:spPr>
        <a:xfrm>
          <a:off x="2561292" y="1304565"/>
          <a:ext cx="3151151" cy="53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t>Idée 2 : s’interroger sur l’intérêt pour le climat du développement </a:t>
          </a:r>
          <a:r>
            <a:rPr lang="fr-FR" sz="1400" b="1" kern="1200" dirty="0"/>
            <a:t>du bois énergie</a:t>
          </a:r>
          <a:r>
            <a:rPr lang="fr-FR" sz="1400" kern="1200" dirty="0"/>
            <a:t>, au regard de ses émissions de gaz à effet de serre et de ses effets sur les puits de carbone.</a:t>
          </a:r>
          <a:endParaRPr lang="en-US" sz="1400" kern="1200" dirty="0"/>
        </a:p>
      </dsp:txBody>
      <dsp:txXfrm>
        <a:off x="2561292" y="1304565"/>
        <a:ext cx="3151151" cy="539955"/>
      </dsp:txXfrm>
    </dsp:sp>
    <dsp:sp modelId="{CD7F324C-B4E1-4654-A2AA-60FC34FFF330}">
      <dsp:nvSpPr>
        <dsp:cNvPr id="0" name=""/>
        <dsp:cNvSpPr/>
      </dsp:nvSpPr>
      <dsp:spPr>
        <a:xfrm>
          <a:off x="7060868" y="577314"/>
          <a:ext cx="537099" cy="53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679F4-ECE5-4BFF-ADA0-C42D9FFB438A}">
      <dsp:nvSpPr>
        <dsp:cNvPr id="0" name=""/>
        <dsp:cNvSpPr/>
      </dsp:nvSpPr>
      <dsp:spPr>
        <a:xfrm>
          <a:off x="5921316" y="1304565"/>
          <a:ext cx="2816204" cy="53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t>Idée 3 : vérifier que les </a:t>
          </a:r>
          <a:r>
            <a:rPr lang="fr-FR" sz="1400" b="1" kern="1200" dirty="0"/>
            <a:t>usages</a:t>
          </a:r>
          <a:r>
            <a:rPr lang="fr-FR" sz="1400" kern="1200" dirty="0"/>
            <a:t> des énergies renouvelables sont compatibles avec l’objectif de neutralité carbone et, plus globalement, de transition écologique.</a:t>
          </a:r>
          <a:endParaRPr lang="en-US" sz="1400" kern="1200" dirty="0"/>
        </a:p>
      </dsp:txBody>
      <dsp:txXfrm>
        <a:off x="5921316" y="1304565"/>
        <a:ext cx="2816204" cy="539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1C2D9-1254-4CF7-857E-D4B971C42139}">
      <dsp:nvSpPr>
        <dsp:cNvPr id="0" name=""/>
        <dsp:cNvSpPr/>
      </dsp:nvSpPr>
      <dsp:spPr>
        <a:xfrm>
          <a:off x="1768717" y="1100116"/>
          <a:ext cx="1670704" cy="1532244"/>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PLANIFICATION SPATIALE</a:t>
          </a:r>
        </a:p>
      </dsp:txBody>
      <dsp:txXfrm>
        <a:off x="2013386" y="1324508"/>
        <a:ext cx="1181366" cy="1083460"/>
      </dsp:txXfrm>
    </dsp:sp>
    <dsp:sp modelId="{42CF291A-A997-4D19-947F-1C16447D5449}">
      <dsp:nvSpPr>
        <dsp:cNvPr id="0" name=""/>
        <dsp:cNvSpPr/>
      </dsp:nvSpPr>
      <dsp:spPr>
        <a:xfrm rot="16191271">
          <a:off x="2533459" y="1014186"/>
          <a:ext cx="136982" cy="34881"/>
        </a:xfrm>
        <a:custGeom>
          <a:avLst/>
          <a:gdLst/>
          <a:ahLst/>
          <a:cxnLst/>
          <a:rect l="0" t="0" r="0" b="0"/>
          <a:pathLst>
            <a:path>
              <a:moveTo>
                <a:pt x="0" y="17440"/>
              </a:moveTo>
              <a:lnTo>
                <a:pt x="136982"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598526" y="1028202"/>
        <a:ext cx="6849" cy="6849"/>
      </dsp:txXfrm>
    </dsp:sp>
    <dsp:sp modelId="{2CEB90EC-7875-466F-8E32-C13C0DEE19A7}">
      <dsp:nvSpPr>
        <dsp:cNvPr id="0" name=""/>
        <dsp:cNvSpPr/>
      </dsp:nvSpPr>
      <dsp:spPr>
        <a:xfrm>
          <a:off x="2113783" y="33858"/>
          <a:ext cx="973626" cy="929279"/>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err="1"/>
            <a:t>Réglemen-tation</a:t>
          </a:r>
          <a:endParaRPr lang="fr-FR" sz="1200" kern="1200" dirty="0"/>
        </a:p>
      </dsp:txBody>
      <dsp:txXfrm>
        <a:off x="2256367" y="169948"/>
        <a:ext cx="688458" cy="657099"/>
      </dsp:txXfrm>
    </dsp:sp>
    <dsp:sp modelId="{0ABE4589-9C4E-4A7F-9B5C-E381E70F012B}">
      <dsp:nvSpPr>
        <dsp:cNvPr id="0" name=""/>
        <dsp:cNvSpPr/>
      </dsp:nvSpPr>
      <dsp:spPr>
        <a:xfrm rot="19793323">
          <a:off x="3287035" y="1353572"/>
          <a:ext cx="341910" cy="34881"/>
        </a:xfrm>
        <a:custGeom>
          <a:avLst/>
          <a:gdLst/>
          <a:ahLst/>
          <a:cxnLst/>
          <a:rect l="0" t="0" r="0" b="0"/>
          <a:pathLst>
            <a:path>
              <a:moveTo>
                <a:pt x="0" y="17440"/>
              </a:moveTo>
              <a:lnTo>
                <a:pt x="341910"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49442" y="1362465"/>
        <a:ext cx="17095" cy="17095"/>
      </dsp:txXfrm>
    </dsp:sp>
    <dsp:sp modelId="{8A670D1F-9DBC-4881-B308-4B2A8D4529A2}">
      <dsp:nvSpPr>
        <dsp:cNvPr id="0" name=""/>
        <dsp:cNvSpPr/>
      </dsp:nvSpPr>
      <dsp:spPr>
        <a:xfrm>
          <a:off x="3542706" y="554578"/>
          <a:ext cx="961283" cy="977118"/>
        </a:xfrm>
        <a:prstGeom prst="ellipse">
          <a:avLst/>
        </a:prstGeom>
        <a:solidFill>
          <a:srgbClr val="8EB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Santé</a:t>
          </a:r>
        </a:p>
      </dsp:txBody>
      <dsp:txXfrm>
        <a:off x="3683483" y="697674"/>
        <a:ext cx="679729" cy="690926"/>
      </dsp:txXfrm>
    </dsp:sp>
    <dsp:sp modelId="{FD63915C-1E61-4BE3-BFA3-80F6A80659AD}">
      <dsp:nvSpPr>
        <dsp:cNvPr id="0" name=""/>
        <dsp:cNvSpPr/>
      </dsp:nvSpPr>
      <dsp:spPr>
        <a:xfrm rot="8944645">
          <a:off x="1653249" y="2337291"/>
          <a:ext cx="270670" cy="34881"/>
        </a:xfrm>
        <a:custGeom>
          <a:avLst/>
          <a:gdLst/>
          <a:ahLst/>
          <a:cxnLst/>
          <a:rect l="0" t="0" r="0" b="0"/>
          <a:pathLst>
            <a:path>
              <a:moveTo>
                <a:pt x="0" y="17440"/>
              </a:moveTo>
              <a:lnTo>
                <a:pt x="270670"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781817" y="2347966"/>
        <a:ext cx="13533" cy="13533"/>
      </dsp:txXfrm>
    </dsp:sp>
    <dsp:sp modelId="{4A683686-8FC4-426A-BBDF-7CB46F0ACE33}">
      <dsp:nvSpPr>
        <dsp:cNvPr id="0" name=""/>
        <dsp:cNvSpPr/>
      </dsp:nvSpPr>
      <dsp:spPr>
        <a:xfrm>
          <a:off x="697677" y="2189610"/>
          <a:ext cx="1056002" cy="1004631"/>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a:t>Vulnérabilités locales au changement climatique</a:t>
          </a:r>
        </a:p>
      </dsp:txBody>
      <dsp:txXfrm>
        <a:off x="852325" y="2336735"/>
        <a:ext cx="746706" cy="710381"/>
      </dsp:txXfrm>
    </dsp:sp>
    <dsp:sp modelId="{2D243BC0-9350-4477-8658-17A508F2966A}">
      <dsp:nvSpPr>
        <dsp:cNvPr id="0" name=""/>
        <dsp:cNvSpPr/>
      </dsp:nvSpPr>
      <dsp:spPr>
        <a:xfrm rot="1450350">
          <a:off x="3342754" y="2239888"/>
          <a:ext cx="265303" cy="34881"/>
        </a:xfrm>
        <a:custGeom>
          <a:avLst/>
          <a:gdLst/>
          <a:ahLst/>
          <a:cxnLst/>
          <a:rect l="0" t="0" r="0" b="0"/>
          <a:pathLst>
            <a:path>
              <a:moveTo>
                <a:pt x="0" y="17440"/>
              </a:moveTo>
              <a:lnTo>
                <a:pt x="265303"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68773" y="2250697"/>
        <a:ext cx="13265" cy="13265"/>
      </dsp:txXfrm>
    </dsp:sp>
    <dsp:sp modelId="{D324D7A0-FD28-4F93-9751-4C3AD7503BAD}">
      <dsp:nvSpPr>
        <dsp:cNvPr id="0" name=""/>
        <dsp:cNvSpPr/>
      </dsp:nvSpPr>
      <dsp:spPr>
        <a:xfrm>
          <a:off x="3551646" y="2013322"/>
          <a:ext cx="1015612" cy="1012301"/>
        </a:xfrm>
        <a:prstGeom prst="ellipse">
          <a:avLst/>
        </a:prstGeom>
        <a:solidFill>
          <a:srgbClr val="8EB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err="1"/>
            <a:t>Environne-ment</a:t>
          </a:r>
          <a:endParaRPr lang="fr-FR" sz="1200" kern="1200" dirty="0"/>
        </a:p>
      </dsp:txBody>
      <dsp:txXfrm>
        <a:off x="3700379" y="2161570"/>
        <a:ext cx="718146" cy="715805"/>
      </dsp:txXfrm>
    </dsp:sp>
    <dsp:sp modelId="{828CA524-E159-4AE4-AC90-3BDAA3FB5B79}">
      <dsp:nvSpPr>
        <dsp:cNvPr id="0" name=""/>
        <dsp:cNvSpPr/>
      </dsp:nvSpPr>
      <dsp:spPr>
        <a:xfrm rot="5400016">
          <a:off x="2532685" y="2686299"/>
          <a:ext cx="142760" cy="34881"/>
        </a:xfrm>
        <a:custGeom>
          <a:avLst/>
          <a:gdLst/>
          <a:ahLst/>
          <a:cxnLst/>
          <a:rect l="0" t="0" r="0" b="0"/>
          <a:pathLst>
            <a:path>
              <a:moveTo>
                <a:pt x="0" y="17440"/>
              </a:moveTo>
              <a:lnTo>
                <a:pt x="142760"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600497" y="2700171"/>
        <a:ext cx="7138" cy="7138"/>
      </dsp:txXfrm>
    </dsp:sp>
    <dsp:sp modelId="{724C4289-3E94-41E9-AEC7-F5ADC1902385}">
      <dsp:nvSpPr>
        <dsp:cNvPr id="0" name=""/>
        <dsp:cNvSpPr/>
      </dsp:nvSpPr>
      <dsp:spPr>
        <a:xfrm>
          <a:off x="2152735" y="2775120"/>
          <a:ext cx="902655" cy="891533"/>
        </a:xfrm>
        <a:prstGeom prst="ellipse">
          <a:avLst/>
        </a:prstGeom>
        <a:solidFill>
          <a:srgbClr val="8EB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kern="1200" dirty="0"/>
            <a:t>Paysages et patrimoine</a:t>
          </a:r>
        </a:p>
      </dsp:txBody>
      <dsp:txXfrm>
        <a:off x="2284926" y="2905682"/>
        <a:ext cx="638273" cy="630409"/>
      </dsp:txXfrm>
    </dsp:sp>
    <dsp:sp modelId="{925C57B0-A1AE-486A-80D7-E7CAAC15F272}">
      <dsp:nvSpPr>
        <dsp:cNvPr id="0" name=""/>
        <dsp:cNvSpPr/>
      </dsp:nvSpPr>
      <dsp:spPr>
        <a:xfrm rot="12553797">
          <a:off x="1585183" y="1370032"/>
          <a:ext cx="326576" cy="34881"/>
        </a:xfrm>
        <a:custGeom>
          <a:avLst/>
          <a:gdLst/>
          <a:ahLst/>
          <a:cxnLst/>
          <a:rect l="0" t="0" r="0" b="0"/>
          <a:pathLst>
            <a:path>
              <a:moveTo>
                <a:pt x="0" y="17440"/>
              </a:moveTo>
              <a:lnTo>
                <a:pt x="326576" y="17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740307" y="1379309"/>
        <a:ext cx="16328" cy="16328"/>
      </dsp:txXfrm>
    </dsp:sp>
    <dsp:sp modelId="{E319610A-3FFB-49E8-BD31-2EFEF2F7C5F1}">
      <dsp:nvSpPr>
        <dsp:cNvPr id="0" name=""/>
        <dsp:cNvSpPr/>
      </dsp:nvSpPr>
      <dsp:spPr>
        <a:xfrm>
          <a:off x="660968" y="556685"/>
          <a:ext cx="1009263" cy="1009263"/>
        </a:xfrm>
        <a:prstGeom prst="ellipse">
          <a:avLst/>
        </a:prstGeom>
        <a:solidFill>
          <a:srgbClr val="C7B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accès aux réseaux d'énergie</a:t>
          </a:r>
        </a:p>
      </dsp:txBody>
      <dsp:txXfrm>
        <a:off x="808771" y="704488"/>
        <a:ext cx="713657" cy="71365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rawings/drawing1.xml><?xml version="1.0" encoding="utf-8"?>
<c:userShapes xmlns:c="http://schemas.openxmlformats.org/drawingml/2006/chart">
  <cdr:relSizeAnchor xmlns:cdr="http://schemas.openxmlformats.org/drawingml/2006/chartDrawing">
    <cdr:from>
      <cdr:x>0.45531</cdr:x>
      <cdr:y>0.39382</cdr:y>
    </cdr:from>
    <cdr:to>
      <cdr:x>0.58866</cdr:x>
      <cdr:y>0.44369</cdr:y>
    </cdr:to>
    <cdr:sp macro="" textlink="">
      <cdr:nvSpPr>
        <cdr:cNvPr id="5" name="ZoneTexte 1">
          <a:extLst xmlns:a="http://schemas.openxmlformats.org/drawingml/2006/main">
            <a:ext uri="{FF2B5EF4-FFF2-40B4-BE49-F238E27FC236}">
              <a16:creationId xmlns:a16="http://schemas.microsoft.com/office/drawing/2014/main" id="{9D9CDE65-B027-76CD-6E94-1895B7B3013D}"/>
            </a:ext>
          </a:extLst>
        </cdr:cNvPr>
        <cdr:cNvSpPr txBox="1"/>
      </cdr:nvSpPr>
      <cdr:spPr>
        <a:xfrm xmlns:a="http://schemas.openxmlformats.org/drawingml/2006/main">
          <a:off x="3743702" y="1909561"/>
          <a:ext cx="1096452" cy="2418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t>Réel 2023</a:t>
          </a:r>
        </a:p>
        <a:p xmlns:a="http://schemas.openxmlformats.org/drawingml/2006/main">
          <a:endParaRPr lang="fr-FR" sz="1100" dirty="0"/>
        </a:p>
      </cdr:txBody>
    </cdr:sp>
  </cdr:relSizeAnchor>
  <cdr:relSizeAnchor xmlns:cdr="http://schemas.openxmlformats.org/drawingml/2006/chartDrawing">
    <cdr:from>
      <cdr:x>0.40564</cdr:x>
      <cdr:y>0.22346</cdr:y>
    </cdr:from>
    <cdr:to>
      <cdr:x>0.53899</cdr:x>
      <cdr:y>0.27333</cdr:y>
    </cdr:to>
    <cdr:sp macro="" textlink="">
      <cdr:nvSpPr>
        <cdr:cNvPr id="8" name="ZoneTexte 1">
          <a:extLst xmlns:a="http://schemas.openxmlformats.org/drawingml/2006/main">
            <a:ext uri="{FF2B5EF4-FFF2-40B4-BE49-F238E27FC236}">
              <a16:creationId xmlns:a16="http://schemas.microsoft.com/office/drawing/2014/main" id="{F6FE8352-D2F2-5B53-2E8D-5A4AEEC05F48}"/>
            </a:ext>
          </a:extLst>
        </cdr:cNvPr>
        <cdr:cNvSpPr txBox="1"/>
      </cdr:nvSpPr>
      <cdr:spPr>
        <a:xfrm xmlns:a="http://schemas.openxmlformats.org/drawingml/2006/main">
          <a:off x="3069599" y="1056023"/>
          <a:ext cx="1009102" cy="235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t>Réel 2023</a:t>
          </a:r>
        </a:p>
        <a:p xmlns:a="http://schemas.openxmlformats.org/drawingml/2006/main">
          <a:endParaRPr lang="fr-FR" sz="1100" dirty="0"/>
        </a:p>
      </cdr:txBody>
    </cdr:sp>
  </cdr:relSizeAnchor>
  <cdr:relSizeAnchor xmlns:cdr="http://schemas.openxmlformats.org/drawingml/2006/chartDrawing">
    <cdr:from>
      <cdr:x>0.45498</cdr:x>
      <cdr:y>0.56911</cdr:y>
    </cdr:from>
    <cdr:to>
      <cdr:x>0.58833</cdr:x>
      <cdr:y>0.61898</cdr:y>
    </cdr:to>
    <cdr:sp macro="" textlink="">
      <cdr:nvSpPr>
        <cdr:cNvPr id="9" name="ZoneTexte 1">
          <a:extLst xmlns:a="http://schemas.openxmlformats.org/drawingml/2006/main">
            <a:ext uri="{FF2B5EF4-FFF2-40B4-BE49-F238E27FC236}">
              <a16:creationId xmlns:a16="http://schemas.microsoft.com/office/drawing/2014/main" id="{F6FE8352-D2F2-5B53-2E8D-5A4AEEC05F48}"/>
            </a:ext>
          </a:extLst>
        </cdr:cNvPr>
        <cdr:cNvSpPr txBox="1"/>
      </cdr:nvSpPr>
      <cdr:spPr>
        <a:xfrm xmlns:a="http://schemas.openxmlformats.org/drawingml/2006/main">
          <a:off x="3442974" y="2689473"/>
          <a:ext cx="1009102" cy="235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t>Réel 2023</a:t>
          </a:r>
        </a:p>
        <a:p xmlns:a="http://schemas.openxmlformats.org/drawingml/2006/main">
          <a:endParaRPr lang="fr-FR" sz="1100" dirty="0"/>
        </a:p>
      </cdr:txBody>
    </cdr:sp>
  </cdr:relSizeAnchor>
  <cdr:relSizeAnchor xmlns:cdr="http://schemas.openxmlformats.org/drawingml/2006/chartDrawing">
    <cdr:from>
      <cdr:x>0.75742</cdr:x>
      <cdr:y>0.74397</cdr:y>
    </cdr:from>
    <cdr:to>
      <cdr:x>0.89077</cdr:x>
      <cdr:y>0.79384</cdr:y>
    </cdr:to>
    <cdr:sp macro="" textlink="">
      <cdr:nvSpPr>
        <cdr:cNvPr id="10" name="ZoneTexte 1">
          <a:extLst xmlns:a="http://schemas.openxmlformats.org/drawingml/2006/main">
            <a:ext uri="{FF2B5EF4-FFF2-40B4-BE49-F238E27FC236}">
              <a16:creationId xmlns:a16="http://schemas.microsoft.com/office/drawing/2014/main" id="{F6FE8352-D2F2-5B53-2E8D-5A4AEEC05F48}"/>
            </a:ext>
          </a:extLst>
        </cdr:cNvPr>
        <cdr:cNvSpPr txBox="1"/>
      </cdr:nvSpPr>
      <cdr:spPr>
        <a:xfrm xmlns:a="http://schemas.openxmlformats.org/drawingml/2006/main">
          <a:off x="5731668" y="3515806"/>
          <a:ext cx="1009102" cy="235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t>Réel 2023</a:t>
          </a:r>
        </a:p>
        <a:p xmlns:a="http://schemas.openxmlformats.org/drawingml/2006/main">
          <a:endParaRPr lang="fr-FR" sz="1100" dirty="0"/>
        </a:p>
      </cdr:txBody>
    </cdr:sp>
  </cdr:relSizeAnchor>
  <cdr:relSizeAnchor xmlns:cdr="http://schemas.openxmlformats.org/drawingml/2006/chartDrawing">
    <cdr:from>
      <cdr:x>0.48847</cdr:x>
      <cdr:y>0.22357</cdr:y>
    </cdr:from>
    <cdr:to>
      <cdr:x>0.51962</cdr:x>
      <cdr:y>0.27344</cdr:y>
    </cdr:to>
    <cdr:pic>
      <cdr:nvPicPr>
        <cdr:cNvPr id="14" name="Graphique 13" descr="Badge coche avec un remplissage uni">
          <a:extLst xmlns:a="http://schemas.openxmlformats.org/drawingml/2006/main">
            <a:ext uri="{FF2B5EF4-FFF2-40B4-BE49-F238E27FC236}">
              <a16:creationId xmlns:a16="http://schemas.microsoft.com/office/drawing/2014/main" id="{05153EBE-85FC-7965-2E04-A6F2E929439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016399" y="1084075"/>
          <a:ext cx="256070" cy="241809"/>
        </a:xfrm>
        <a:prstGeom xmlns:a="http://schemas.openxmlformats.org/drawingml/2006/main" prst="rect">
          <a:avLst/>
        </a:prstGeom>
      </cdr:spPr>
    </cdr:pic>
  </cdr:relSizeAnchor>
  <cdr:relSizeAnchor xmlns:cdr="http://schemas.openxmlformats.org/drawingml/2006/chartDrawing">
    <cdr:from>
      <cdr:x>0.53762</cdr:x>
      <cdr:y>0.39382</cdr:y>
    </cdr:from>
    <cdr:to>
      <cdr:x>0.56876</cdr:x>
      <cdr:y>0.44369</cdr:y>
    </cdr:to>
    <cdr:pic>
      <cdr:nvPicPr>
        <cdr:cNvPr id="15" name="Graphique 1" descr="Badge coche avec un remplissage uni">
          <a:extLst xmlns:a="http://schemas.openxmlformats.org/drawingml/2006/main">
            <a:ext uri="{FF2B5EF4-FFF2-40B4-BE49-F238E27FC236}">
              <a16:creationId xmlns:a16="http://schemas.microsoft.com/office/drawing/2014/main" id="{E256ECAF-225F-3594-2F1C-F8014BBB4A9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420474" y="1909561"/>
          <a:ext cx="256070" cy="241809"/>
        </a:xfrm>
        <a:prstGeom xmlns:a="http://schemas.openxmlformats.org/drawingml/2006/main" prst="rect">
          <a:avLst/>
        </a:prstGeom>
      </cdr:spPr>
    </cdr:pic>
  </cdr:relSizeAnchor>
  <cdr:relSizeAnchor xmlns:cdr="http://schemas.openxmlformats.org/drawingml/2006/chartDrawing">
    <cdr:from>
      <cdr:x>0.54281</cdr:x>
      <cdr:y>0.57728</cdr:y>
    </cdr:from>
    <cdr:to>
      <cdr:x>0.56593</cdr:x>
      <cdr:y>0.61429</cdr:y>
    </cdr:to>
    <cdr:pic>
      <cdr:nvPicPr>
        <cdr:cNvPr id="17" name="Graphique 16" descr="Badge croix avec un remplissage uni">
          <a:extLst xmlns:a="http://schemas.openxmlformats.org/drawingml/2006/main">
            <a:ext uri="{FF2B5EF4-FFF2-40B4-BE49-F238E27FC236}">
              <a16:creationId xmlns:a16="http://schemas.microsoft.com/office/drawing/2014/main" id="{66ED0B4B-082C-1C8A-189B-D44BCCE3E8F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4107641" y="2728074"/>
          <a:ext cx="174905" cy="174905"/>
        </a:xfrm>
        <a:prstGeom xmlns:a="http://schemas.openxmlformats.org/drawingml/2006/main" prst="rect">
          <a:avLst/>
        </a:prstGeom>
      </cdr:spPr>
    </cdr:pic>
  </cdr:relSizeAnchor>
  <cdr:relSizeAnchor xmlns:cdr="http://schemas.openxmlformats.org/drawingml/2006/chartDrawing">
    <cdr:from>
      <cdr:x>0.84484</cdr:x>
      <cdr:y>0.75143</cdr:y>
    </cdr:from>
    <cdr:to>
      <cdr:x>0.86796</cdr:x>
      <cdr:y>0.78844</cdr:y>
    </cdr:to>
    <cdr:pic>
      <cdr:nvPicPr>
        <cdr:cNvPr id="18" name="Graphique 1" descr="Badge croix avec un remplissage uni">
          <a:extLst xmlns:a="http://schemas.openxmlformats.org/drawingml/2006/main">
            <a:ext uri="{FF2B5EF4-FFF2-40B4-BE49-F238E27FC236}">
              <a16:creationId xmlns:a16="http://schemas.microsoft.com/office/drawing/2014/main" id="{574B95A8-5A40-7A78-B932-2818F7E6E9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6393198" y="3551045"/>
          <a:ext cx="174905" cy="17490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5"/>
          </a:xfrm>
          <a:prstGeom prst="rect">
            <a:avLst/>
          </a:prstGeom>
        </p:spPr>
        <p:txBody>
          <a:bodyPr vert="horz" lIns="95548" tIns="47774" rIns="95548" bIns="47774" rtlCol="0"/>
          <a:lstStyle>
            <a:lvl1pPr algn="l">
              <a:defRPr sz="1300"/>
            </a:lvl1pPr>
          </a:lstStyle>
          <a:p>
            <a:endParaRPr lang="fr-FR"/>
          </a:p>
        </p:txBody>
      </p:sp>
      <p:sp>
        <p:nvSpPr>
          <p:cNvPr id="3" name="Espace réservé de la date 2"/>
          <p:cNvSpPr>
            <a:spLocks noGrp="1"/>
          </p:cNvSpPr>
          <p:nvPr>
            <p:ph type="dt" idx="1"/>
          </p:nvPr>
        </p:nvSpPr>
        <p:spPr>
          <a:xfrm>
            <a:off x="3850445" y="0"/>
            <a:ext cx="2945659" cy="498055"/>
          </a:xfrm>
          <a:prstGeom prst="rect">
            <a:avLst/>
          </a:prstGeom>
        </p:spPr>
        <p:txBody>
          <a:bodyPr vert="horz" lIns="95548" tIns="47774" rIns="95548" bIns="47774" rtlCol="0"/>
          <a:lstStyle>
            <a:lvl1pPr algn="r">
              <a:defRPr sz="1300"/>
            </a:lvl1pPr>
          </a:lstStyle>
          <a:p>
            <a:fld id="{BBD92BC1-34AF-4BB6-BD12-400868F5764F}"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425450" y="1243013"/>
            <a:ext cx="5948363" cy="3346450"/>
          </a:xfrm>
          <a:prstGeom prst="rect">
            <a:avLst/>
          </a:prstGeom>
          <a:noFill/>
          <a:ln w="12700">
            <a:solidFill>
              <a:prstClr val="black"/>
            </a:solidFill>
          </a:ln>
        </p:spPr>
        <p:txBody>
          <a:bodyPr vert="horz" lIns="95548" tIns="47774" rIns="95548" bIns="47774"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5548" tIns="47774" rIns="95548" bIns="4777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7"/>
            <a:ext cx="2945659" cy="498055"/>
          </a:xfrm>
          <a:prstGeom prst="rect">
            <a:avLst/>
          </a:prstGeom>
        </p:spPr>
        <p:txBody>
          <a:bodyPr vert="horz" lIns="95548" tIns="47774" rIns="95548" bIns="4777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5" y="9428587"/>
            <a:ext cx="2945659" cy="498055"/>
          </a:xfrm>
          <a:prstGeom prst="rect">
            <a:avLst/>
          </a:prstGeom>
        </p:spPr>
        <p:txBody>
          <a:bodyPr vert="horz" lIns="95548" tIns="47774" rIns="95548" bIns="47774" rtlCol="0" anchor="b"/>
          <a:lstStyle>
            <a:lvl1pPr algn="r">
              <a:defRPr sz="1300"/>
            </a:lvl1pPr>
          </a:lstStyle>
          <a:p>
            <a:fld id="{5625CAB1-9607-4983-8680-2899D8076DD0}" type="slidenum">
              <a:rPr lang="fr-FR" smtClean="0"/>
              <a:t>‹N°›</a:t>
            </a:fld>
            <a:endParaRPr lang="fr-FR"/>
          </a:p>
        </p:txBody>
      </p:sp>
    </p:spTree>
    <p:extLst>
      <p:ext uri="{BB962C8B-B14F-4D97-AF65-F5344CB8AC3E}">
        <p14:creationId xmlns:p14="http://schemas.microsoft.com/office/powerpoint/2010/main" val="342847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a:t>
            </a:fld>
            <a:endParaRPr lang="fr-FR"/>
          </a:p>
        </p:txBody>
      </p:sp>
    </p:spTree>
    <p:extLst>
      <p:ext uri="{BB962C8B-B14F-4D97-AF65-F5344CB8AC3E}">
        <p14:creationId xmlns:p14="http://schemas.microsoft.com/office/powerpoint/2010/main" val="251326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i="1" dirty="0">
                <a:latin typeface="Calibri" panose="020F0502020204030204" pitchFamily="34" charset="0"/>
                <a:ea typeface="Calibri" panose="020F0502020204030204" pitchFamily="34" charset="0"/>
                <a:cs typeface="Times New Roman" panose="02020603050405020304" pitchFamily="18" charset="0"/>
              </a:rPr>
              <a:t>Transition avec la diapo suivante : le développement des </a:t>
            </a:r>
            <a:r>
              <a:rPr lang="fr-FR" sz="1400" i="1" dirty="0" err="1">
                <a:latin typeface="Calibri" panose="020F0502020204030204" pitchFamily="34" charset="0"/>
                <a:ea typeface="Calibri" panose="020F0502020204030204" pitchFamily="34" charset="0"/>
                <a:cs typeface="Times New Roman" panose="02020603050405020304" pitchFamily="18" charset="0"/>
              </a:rPr>
              <a:t>EnR</a:t>
            </a:r>
            <a:r>
              <a:rPr lang="fr-FR" sz="1400" i="1" dirty="0">
                <a:latin typeface="Calibri" panose="020F0502020204030204" pitchFamily="34" charset="0"/>
                <a:ea typeface="Calibri" panose="020F0502020204030204" pitchFamily="34" charset="0"/>
                <a:cs typeface="Times New Roman" panose="02020603050405020304" pitchFamily="18" charset="0"/>
              </a:rPr>
              <a:t> doit néanmoins répondre à certaines conditions.</a:t>
            </a: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10</a:t>
            </a:fld>
            <a:endParaRPr lang="fr-FR"/>
          </a:p>
        </p:txBody>
      </p:sp>
    </p:spTree>
    <p:extLst>
      <p:ext uri="{BB962C8B-B14F-4D97-AF65-F5344CB8AC3E}">
        <p14:creationId xmlns:p14="http://schemas.microsoft.com/office/powerpoint/2010/main" val="123588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11</a:t>
            </a:fld>
            <a:endParaRPr lang="fr-FR"/>
          </a:p>
        </p:txBody>
      </p:sp>
    </p:spTree>
    <p:extLst>
      <p:ext uri="{BB962C8B-B14F-4D97-AF65-F5344CB8AC3E}">
        <p14:creationId xmlns:p14="http://schemas.microsoft.com/office/powerpoint/2010/main" val="103608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13</a:t>
            </a:fld>
            <a:endParaRPr lang="fr-FR"/>
          </a:p>
        </p:txBody>
      </p:sp>
    </p:spTree>
    <p:extLst>
      <p:ext uri="{BB962C8B-B14F-4D97-AF65-F5344CB8AC3E}">
        <p14:creationId xmlns:p14="http://schemas.microsoft.com/office/powerpoint/2010/main" val="43610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14</a:t>
            </a:fld>
            <a:endParaRPr lang="fr-FR"/>
          </a:p>
        </p:txBody>
      </p:sp>
    </p:spTree>
    <p:extLst>
      <p:ext uri="{BB962C8B-B14F-4D97-AF65-F5344CB8AC3E}">
        <p14:creationId xmlns:p14="http://schemas.microsoft.com/office/powerpoint/2010/main" val="2881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15</a:t>
            </a:fld>
            <a:endParaRPr lang="fr-FR"/>
          </a:p>
        </p:txBody>
      </p:sp>
    </p:spTree>
    <p:extLst>
      <p:ext uri="{BB962C8B-B14F-4D97-AF65-F5344CB8AC3E}">
        <p14:creationId xmlns:p14="http://schemas.microsoft.com/office/powerpoint/2010/main" val="121986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16</a:t>
            </a:fld>
            <a:endParaRPr lang="fr-FR"/>
          </a:p>
        </p:txBody>
      </p:sp>
    </p:spTree>
    <p:extLst>
      <p:ext uri="{BB962C8B-B14F-4D97-AF65-F5344CB8AC3E}">
        <p14:creationId xmlns:p14="http://schemas.microsoft.com/office/powerpoint/2010/main" val="296709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17</a:t>
            </a:fld>
            <a:endParaRPr lang="fr-FR"/>
          </a:p>
        </p:txBody>
      </p:sp>
    </p:spTree>
    <p:extLst>
      <p:ext uri="{BB962C8B-B14F-4D97-AF65-F5344CB8AC3E}">
        <p14:creationId xmlns:p14="http://schemas.microsoft.com/office/powerpoint/2010/main" val="343757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18</a:t>
            </a:fld>
            <a:endParaRPr lang="fr-FR"/>
          </a:p>
        </p:txBody>
      </p:sp>
    </p:spTree>
    <p:extLst>
      <p:ext uri="{BB962C8B-B14F-4D97-AF65-F5344CB8AC3E}">
        <p14:creationId xmlns:p14="http://schemas.microsoft.com/office/powerpoint/2010/main" val="234621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19</a:t>
            </a:fld>
            <a:endParaRPr lang="fr-FR"/>
          </a:p>
        </p:txBody>
      </p:sp>
    </p:spTree>
    <p:extLst>
      <p:ext uri="{BB962C8B-B14F-4D97-AF65-F5344CB8AC3E}">
        <p14:creationId xmlns:p14="http://schemas.microsoft.com/office/powerpoint/2010/main" val="14304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20</a:t>
            </a:fld>
            <a:endParaRPr lang="fr-FR"/>
          </a:p>
        </p:txBody>
      </p:sp>
    </p:spTree>
    <p:extLst>
      <p:ext uri="{BB962C8B-B14F-4D97-AF65-F5344CB8AC3E}">
        <p14:creationId xmlns:p14="http://schemas.microsoft.com/office/powerpoint/2010/main" val="391794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a:t>
            </a:fld>
            <a:endParaRPr lang="fr-FR"/>
          </a:p>
        </p:txBody>
      </p:sp>
    </p:spTree>
    <p:extLst>
      <p:ext uri="{BB962C8B-B14F-4D97-AF65-F5344CB8AC3E}">
        <p14:creationId xmlns:p14="http://schemas.microsoft.com/office/powerpoint/2010/main" val="321665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21</a:t>
            </a:fld>
            <a:endParaRPr lang="fr-FR"/>
          </a:p>
        </p:txBody>
      </p:sp>
    </p:spTree>
    <p:extLst>
      <p:ext uri="{BB962C8B-B14F-4D97-AF65-F5344CB8AC3E}">
        <p14:creationId xmlns:p14="http://schemas.microsoft.com/office/powerpoint/2010/main" val="232598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r>
              <a:rPr lang="fr-FR" sz="1400" dirty="0">
                <a:latin typeface="Calibri Light" panose="020F0302020204030204" pitchFamily="34" charset="0"/>
                <a:ea typeface="Calibri" panose="020F0502020204030204" pitchFamily="34" charset="0"/>
                <a:cs typeface="Times New Roman" panose="02020603050405020304" pitchFamily="18" charset="0"/>
              </a:rPr>
              <a:t>Transition avec diapo suivante : « …technologie de pointe » &gt; développement en cours de l’hydrogène vert renouvelable</a:t>
            </a:r>
            <a:endParaRPr lang="fr-FR" sz="1400"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22</a:t>
            </a:fld>
            <a:endParaRPr lang="fr-FR"/>
          </a:p>
        </p:txBody>
      </p:sp>
    </p:spTree>
    <p:extLst>
      <p:ext uri="{BB962C8B-B14F-4D97-AF65-F5344CB8AC3E}">
        <p14:creationId xmlns:p14="http://schemas.microsoft.com/office/powerpoint/2010/main" val="4345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88" lvl="1" algn="just">
              <a:spcAft>
                <a:spcPts val="579"/>
              </a:spcAft>
              <a:buClr>
                <a:srgbClr val="C7B496"/>
              </a:buClr>
            </a:pPr>
            <a:r>
              <a:rPr lang="fr-FR" sz="1200" b="1" dirty="0">
                <a:solidFill>
                  <a:schemeClr val="accent1">
                    <a:lumMod val="75000"/>
                  </a:schemeClr>
                </a:solidFill>
                <a:latin typeface="+mj-lt"/>
              </a:rPr>
              <a:t>LES ENJEUX :</a:t>
            </a:r>
          </a:p>
          <a:p>
            <a:pPr marL="447094" lvl="1" indent="-275606" algn="just">
              <a:spcAft>
                <a:spcPts val="579"/>
              </a:spcAft>
              <a:buClr>
                <a:srgbClr val="C7B496"/>
              </a:buClr>
              <a:buFont typeface="Calibri Light" panose="020F0302020204030204" pitchFamily="34" charset="0"/>
              <a:buChar char="&gt;"/>
            </a:pPr>
            <a:r>
              <a:rPr lang="fr-FR" sz="1200" b="1" dirty="0">
                <a:solidFill>
                  <a:schemeClr val="accent1">
                    <a:lumMod val="75000"/>
                  </a:schemeClr>
                </a:solidFill>
                <a:latin typeface="+mj-lt"/>
              </a:rPr>
              <a:t>Décarbonation et souveraineté énergétique : </a:t>
            </a:r>
            <a:r>
              <a:rPr lang="fr-FR" sz="1200" dirty="0">
                <a:solidFill>
                  <a:schemeClr val="accent1">
                    <a:lumMod val="75000"/>
                  </a:schemeClr>
                </a:solidFill>
                <a:latin typeface="+mj-lt"/>
              </a:rPr>
              <a:t>actuellement, </a:t>
            </a:r>
            <a:r>
              <a:rPr lang="fr-FR" sz="1200" u="sng" dirty="0">
                <a:solidFill>
                  <a:schemeClr val="accent1">
                    <a:lumMod val="75000"/>
                  </a:schemeClr>
                </a:solidFill>
                <a:latin typeface="+mj-lt"/>
              </a:rPr>
              <a:t>95% de l’hydrogène est produit à partir d’énergies fossiles</a:t>
            </a:r>
            <a:r>
              <a:rPr lang="fr-FR" sz="1200" dirty="0">
                <a:solidFill>
                  <a:schemeClr val="accent1">
                    <a:lumMod val="75000"/>
                  </a:schemeClr>
                </a:solidFill>
                <a:latin typeface="+mj-lt"/>
              </a:rPr>
              <a:t> majoritairement importées en France. Il existe donc un fort potentiel de développement pour favoriser une production plus locale d’origine renouvelable, et donc produire de l’hydrogène « vert »</a:t>
            </a:r>
            <a:r>
              <a:rPr lang="fr-FR" sz="1200" b="1" dirty="0">
                <a:solidFill>
                  <a:schemeClr val="accent1">
                    <a:lumMod val="75000"/>
                  </a:schemeClr>
                </a:solidFill>
                <a:latin typeface="+mj-lt"/>
              </a:rPr>
              <a:t>.</a:t>
            </a:r>
          </a:p>
          <a:p>
            <a:pPr marL="171488" lvl="1" algn="just">
              <a:spcAft>
                <a:spcPts val="579"/>
              </a:spcAft>
              <a:buClr>
                <a:srgbClr val="C7B496"/>
              </a:buClr>
            </a:pPr>
            <a:endParaRPr lang="fr-FR" sz="1200" b="1" dirty="0">
              <a:solidFill>
                <a:schemeClr val="accent1">
                  <a:lumMod val="75000"/>
                </a:schemeClr>
              </a:solidFill>
              <a:latin typeface="+mj-lt"/>
            </a:endParaRPr>
          </a:p>
          <a:p>
            <a:pPr marL="447094" lvl="1" indent="-275606" algn="just">
              <a:spcAft>
                <a:spcPts val="579"/>
              </a:spcAft>
              <a:buClr>
                <a:srgbClr val="C7B496"/>
              </a:buClr>
              <a:buFont typeface="Calibri Light" panose="020F0302020204030204" pitchFamily="34" charset="0"/>
              <a:buChar char="&gt;"/>
            </a:pPr>
            <a:r>
              <a:rPr lang="fr-FR" sz="1200" b="1" dirty="0">
                <a:solidFill>
                  <a:schemeClr val="accent1">
                    <a:lumMod val="75000"/>
                  </a:schemeClr>
                </a:solidFill>
                <a:latin typeface="+mj-lt"/>
              </a:rPr>
              <a:t>Alternative aux énergies fossiles pour la mobilité et l’industrie : </a:t>
            </a:r>
            <a:r>
              <a:rPr lang="fr-FR" sz="1200" dirty="0">
                <a:solidFill>
                  <a:schemeClr val="accent1">
                    <a:lumMod val="75000"/>
                  </a:schemeClr>
                </a:solidFill>
                <a:latin typeface="+mj-lt"/>
              </a:rPr>
              <a:t>solution clé pour les transports (bus, camions, bateaux, SUV…) et longue distance qui sont plus difficiles à électrifier. Il permet de réduire les émissions de CO</a:t>
            </a:r>
            <a:r>
              <a:rPr lang="fr-FR" sz="1200" baseline="-25000" dirty="0">
                <a:solidFill>
                  <a:schemeClr val="accent1">
                    <a:lumMod val="75000"/>
                  </a:schemeClr>
                </a:solidFill>
                <a:latin typeface="+mj-lt"/>
              </a:rPr>
              <a:t>2</a:t>
            </a:r>
            <a:r>
              <a:rPr lang="fr-FR" sz="1200" dirty="0">
                <a:solidFill>
                  <a:schemeClr val="accent1">
                    <a:lumMod val="75000"/>
                  </a:schemeClr>
                </a:solidFill>
                <a:latin typeface="+mj-lt"/>
              </a:rPr>
              <a:t> tout en offrant une alternative aux carburants fossiles (700km d’autonomie, comme pour un plein d’essence classique). Il peut être utilisé dans de nombreuses industries comme matière première ou comme gaz vecteur (électronique, chimie, verre, métallurgie…)</a:t>
            </a:r>
          </a:p>
          <a:p>
            <a:pPr marL="171488" lvl="1" algn="just">
              <a:spcAft>
                <a:spcPts val="579"/>
              </a:spcAft>
              <a:buClr>
                <a:srgbClr val="C7B496"/>
              </a:buClr>
            </a:pPr>
            <a:endParaRPr lang="fr-FR" sz="1200" dirty="0">
              <a:solidFill>
                <a:schemeClr val="accent1">
                  <a:lumMod val="75000"/>
                </a:schemeClr>
              </a:solidFill>
              <a:latin typeface="+mj-lt"/>
            </a:endParaRPr>
          </a:p>
          <a:p>
            <a:pPr marL="447094" lvl="1" indent="-275606" algn="just">
              <a:spcAft>
                <a:spcPts val="579"/>
              </a:spcAft>
              <a:buClr>
                <a:srgbClr val="C7B496"/>
              </a:buClr>
              <a:buFont typeface="Calibri Light" panose="020F0302020204030204" pitchFamily="34" charset="0"/>
              <a:buChar char="&gt;"/>
            </a:pPr>
            <a:r>
              <a:rPr lang="fr-FR" sz="1200" b="1" dirty="0">
                <a:solidFill>
                  <a:schemeClr val="accent1">
                    <a:lumMod val="75000"/>
                  </a:schemeClr>
                </a:solidFill>
                <a:latin typeface="+mj-lt"/>
              </a:rPr>
              <a:t>Stockage d'énergie : </a:t>
            </a:r>
            <a:r>
              <a:rPr lang="fr-FR" sz="1200" dirty="0">
                <a:solidFill>
                  <a:schemeClr val="accent1">
                    <a:lumMod val="75000"/>
                  </a:schemeClr>
                </a:solidFill>
                <a:latin typeface="+mj-lt"/>
              </a:rPr>
              <a:t>solution de stockage pour les surplus d’électricité renouvelable (éolienne, solaire) qui peut être réinjecté dans le réseau énergétique en période de forte demande. Cela favorise la gestion de l'intermittence des énergies renouvelables.</a:t>
            </a:r>
            <a:endParaRPr lang="fr-FR" sz="1200" b="1" dirty="0">
              <a:solidFill>
                <a:schemeClr val="accent1">
                  <a:lumMod val="75000"/>
                </a:schemeClr>
              </a:solidFill>
              <a:latin typeface="+mj-lt"/>
            </a:endParaRPr>
          </a:p>
          <a:p>
            <a:pPr defTabSz="955482">
              <a:lnSpc>
                <a:spcPct val="107000"/>
              </a:lnSpc>
              <a:spcAft>
                <a:spcPts val="836"/>
              </a:spcAft>
              <a:defRPr/>
            </a:pPr>
            <a:endParaRPr lang="fr-FR" sz="1200"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23</a:t>
            </a:fld>
            <a:endParaRPr lang="fr-FR"/>
          </a:p>
        </p:txBody>
      </p:sp>
    </p:spTree>
    <p:extLst>
      <p:ext uri="{BB962C8B-B14F-4D97-AF65-F5344CB8AC3E}">
        <p14:creationId xmlns:p14="http://schemas.microsoft.com/office/powerpoint/2010/main" val="3682989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88" lvl="1" indent="0" algn="just" defTabSz="881939">
              <a:spcAft>
                <a:spcPts val="600"/>
              </a:spcAft>
              <a:buClr>
                <a:srgbClr val="C7B496"/>
              </a:buClr>
              <a:buFont typeface="Calibri Light" panose="020F0302020204030204" pitchFamily="34" charset="0"/>
              <a:buNone/>
              <a:defRPr/>
            </a:pPr>
            <a:r>
              <a:rPr lang="fr-FR" sz="1100" b="1" dirty="0">
                <a:solidFill>
                  <a:schemeClr val="accent1">
                    <a:lumMod val="75000"/>
                  </a:schemeClr>
                </a:solidFill>
                <a:latin typeface="+mj-lt"/>
              </a:rPr>
              <a:t>Proximité avec des sources de production d’EMR locales </a:t>
            </a:r>
            <a:r>
              <a:rPr lang="fr-FR" sz="1100" dirty="0">
                <a:solidFill>
                  <a:schemeClr val="accent1">
                    <a:lumMod val="75000"/>
                  </a:schemeClr>
                </a:solidFill>
                <a:latin typeface="+mj-lt"/>
              </a:rPr>
              <a:t>: l’électricité produite par les énergies marines renouvelables peut être utilisée pour produire de l’hydrogène vert. </a:t>
            </a:r>
          </a:p>
          <a:p>
            <a:pPr marL="171488" lvl="1" indent="0" algn="just">
              <a:spcAft>
                <a:spcPts val="600"/>
              </a:spcAft>
              <a:buClr>
                <a:srgbClr val="C7B496"/>
              </a:buClr>
              <a:buFont typeface="Calibri Light" panose="020F0302020204030204" pitchFamily="34" charset="0"/>
              <a:buNone/>
            </a:pPr>
            <a:r>
              <a:rPr lang="fr-FR" sz="1100" b="1" dirty="0">
                <a:solidFill>
                  <a:schemeClr val="accent1">
                    <a:lumMod val="75000"/>
                  </a:schemeClr>
                </a:solidFill>
                <a:latin typeface="+mj-lt"/>
              </a:rPr>
              <a:t>Proximité des infrastructures industrielles </a:t>
            </a:r>
            <a:r>
              <a:rPr lang="fr-FR" sz="1100" dirty="0">
                <a:solidFill>
                  <a:schemeClr val="accent1">
                    <a:lumMod val="75000"/>
                  </a:schemeClr>
                </a:solidFill>
                <a:latin typeface="+mj-lt"/>
              </a:rPr>
              <a:t>: les ports concentrent des activités industrielles qui sont des consommatrices majeures d'énergie et pourraient directement bénéficier de l'hydrogène vert. La proximité des installations facilite la mise en place de circuits courts pour l’approvisionnement en hydrogène.</a:t>
            </a:r>
          </a:p>
          <a:p>
            <a:pPr marL="171488" lvl="1" indent="0" algn="just">
              <a:spcAft>
                <a:spcPts val="600"/>
              </a:spcAft>
              <a:buClr>
                <a:srgbClr val="C7B496"/>
              </a:buClr>
              <a:buFont typeface="Calibri Light" panose="020F0302020204030204" pitchFamily="34" charset="0"/>
              <a:buNone/>
            </a:pPr>
            <a:r>
              <a:rPr lang="fr-FR" sz="1100" b="1" dirty="0">
                <a:solidFill>
                  <a:schemeClr val="accent1">
                    <a:lumMod val="75000"/>
                  </a:schemeClr>
                </a:solidFill>
                <a:latin typeface="+mj-lt"/>
              </a:rPr>
              <a:t>Hub pour la mobilité maritime et terrestre </a:t>
            </a:r>
            <a:r>
              <a:rPr lang="fr-FR" sz="1100" dirty="0">
                <a:solidFill>
                  <a:schemeClr val="accent1">
                    <a:lumMod val="75000"/>
                  </a:schemeClr>
                </a:solidFill>
                <a:latin typeface="+mj-lt"/>
              </a:rPr>
              <a:t>: l'hydrogène peut être utilisé comme carburant pour les navires et les autres modes de transport utilisés dans la zone d’activité du port ou pour le transport de marchandises. Les ports sont aussi des points de connexion pour l’exportation d’hydrogène ou de ses dérivés (ammoniac, méthanol), notamment vers des pays voisins.</a:t>
            </a:r>
          </a:p>
          <a:p>
            <a:pPr marL="171488" lvl="1" indent="0" algn="just" defTabSz="881939">
              <a:spcAft>
                <a:spcPts val="0"/>
              </a:spcAft>
              <a:buClr>
                <a:srgbClr val="C7B496"/>
              </a:buClr>
              <a:buFont typeface="Calibri Light" panose="020F0302020204030204" pitchFamily="34" charset="0"/>
              <a:buNone/>
              <a:defRPr/>
            </a:pPr>
            <a:r>
              <a:rPr lang="fr-FR" sz="1100" b="1" dirty="0">
                <a:solidFill>
                  <a:schemeClr val="accent1">
                    <a:lumMod val="75000"/>
                  </a:schemeClr>
                </a:solidFill>
                <a:latin typeface="+mj-lt"/>
              </a:rPr>
              <a:t>Projets pilotes et innovation : </a:t>
            </a:r>
            <a:r>
              <a:rPr lang="fr-FR" sz="1100" dirty="0">
                <a:solidFill>
                  <a:schemeClr val="accent1">
                    <a:lumMod val="75000"/>
                  </a:schemeClr>
                </a:solidFill>
                <a:latin typeface="+mj-lt"/>
              </a:rPr>
              <a:t>plusieurs ports développent actuellement des projets qui permettent de tester des solutions de production et de distribution à grande échelle, favorisant ainsi le développement rapide de la filière. C’est l’exemple du projet SEALHYFE.</a:t>
            </a:r>
          </a:p>
          <a:p>
            <a:pPr marL="171488" lvl="1" algn="just" defTabSz="881939">
              <a:spcAft>
                <a:spcPts val="579"/>
              </a:spcAft>
              <a:buClr>
                <a:srgbClr val="C7B496"/>
              </a:buClr>
              <a:defRPr/>
            </a:pPr>
            <a:endParaRPr lang="fr-FR" sz="1100" i="1" dirty="0"/>
          </a:p>
          <a:p>
            <a:pPr defTabSz="955482">
              <a:lnSpc>
                <a:spcPct val="107000"/>
              </a:lnSpc>
              <a:spcAft>
                <a:spcPts val="836"/>
              </a:spcAft>
              <a:defRPr/>
            </a:pPr>
            <a:r>
              <a:rPr lang="fr-FR" sz="1100" i="1" dirty="0"/>
              <a:t>Transition avec la diapo suivante : Le port de Saint-Nazaire est partenaire du projet </a:t>
            </a:r>
            <a:r>
              <a:rPr lang="fr-FR" sz="1100" i="1" dirty="0" err="1"/>
              <a:t>Sealhyfe</a:t>
            </a:r>
            <a:r>
              <a:rPr lang="fr-FR" sz="1100" i="1" dirty="0"/>
              <a:t> pour ses essais réalisés à quai, ce qui s’inscrit dans la nouvelle stratégie du Grand Port.</a:t>
            </a:r>
          </a:p>
          <a:p>
            <a:pPr defTabSz="955482">
              <a:lnSpc>
                <a:spcPct val="107000"/>
              </a:lnSpc>
              <a:spcAft>
                <a:spcPts val="836"/>
              </a:spcAft>
              <a:defRPr/>
            </a:pPr>
            <a:endParaRPr lang="fr-FR" sz="1400"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24</a:t>
            </a:fld>
            <a:endParaRPr lang="fr-FR"/>
          </a:p>
        </p:txBody>
      </p:sp>
    </p:spTree>
    <p:extLst>
      <p:ext uri="{BB962C8B-B14F-4D97-AF65-F5344CB8AC3E}">
        <p14:creationId xmlns:p14="http://schemas.microsoft.com/office/powerpoint/2010/main" val="329246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25</a:t>
            </a:fld>
            <a:endParaRPr lang="fr-FR"/>
          </a:p>
        </p:txBody>
      </p:sp>
    </p:spTree>
    <p:extLst>
      <p:ext uri="{BB962C8B-B14F-4D97-AF65-F5344CB8AC3E}">
        <p14:creationId xmlns:p14="http://schemas.microsoft.com/office/powerpoint/2010/main" val="156743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26</a:t>
            </a:fld>
            <a:endParaRPr lang="fr-FR"/>
          </a:p>
        </p:txBody>
      </p:sp>
    </p:spTree>
    <p:extLst>
      <p:ext uri="{BB962C8B-B14F-4D97-AF65-F5344CB8AC3E}">
        <p14:creationId xmlns:p14="http://schemas.microsoft.com/office/powerpoint/2010/main" val="2359761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27</a:t>
            </a:fld>
            <a:endParaRPr lang="fr-FR"/>
          </a:p>
        </p:txBody>
      </p:sp>
    </p:spTree>
    <p:extLst>
      <p:ext uri="{BB962C8B-B14F-4D97-AF65-F5344CB8AC3E}">
        <p14:creationId xmlns:p14="http://schemas.microsoft.com/office/powerpoint/2010/main" val="1088166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482">
              <a:lnSpc>
                <a:spcPct val="107000"/>
              </a:lnSpc>
              <a:spcAft>
                <a:spcPts val="836"/>
              </a:spcAft>
              <a:defRPr/>
            </a:pPr>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28</a:t>
            </a:fld>
            <a:endParaRPr lang="fr-FR"/>
          </a:p>
        </p:txBody>
      </p:sp>
    </p:spTree>
    <p:extLst>
      <p:ext uri="{BB962C8B-B14F-4D97-AF65-F5344CB8AC3E}">
        <p14:creationId xmlns:p14="http://schemas.microsoft.com/office/powerpoint/2010/main" val="1513741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29</a:t>
            </a:fld>
            <a:endParaRPr lang="fr-FR"/>
          </a:p>
        </p:txBody>
      </p:sp>
    </p:spTree>
    <p:extLst>
      <p:ext uri="{BB962C8B-B14F-4D97-AF65-F5344CB8AC3E}">
        <p14:creationId xmlns:p14="http://schemas.microsoft.com/office/powerpoint/2010/main" val="335632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3</a:t>
            </a:fld>
            <a:endParaRPr lang="fr-FR"/>
          </a:p>
        </p:txBody>
      </p:sp>
    </p:spTree>
    <p:extLst>
      <p:ext uri="{BB962C8B-B14F-4D97-AF65-F5344CB8AC3E}">
        <p14:creationId xmlns:p14="http://schemas.microsoft.com/office/powerpoint/2010/main" val="396158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i="1" dirty="0"/>
              <a:t>Transition avec diapo suivante : les énergies fossiles représentent en effet une grande partie des besoins énergétiques de la France.</a:t>
            </a: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4</a:t>
            </a:fld>
            <a:endParaRPr lang="fr-FR"/>
          </a:p>
        </p:txBody>
      </p:sp>
    </p:spTree>
    <p:extLst>
      <p:ext uri="{BB962C8B-B14F-4D97-AF65-F5344CB8AC3E}">
        <p14:creationId xmlns:p14="http://schemas.microsoft.com/office/powerpoint/2010/main" val="349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i="1" dirty="0"/>
              <a:t>Transition : Si la France consomme beaucoup d’énergies fossiles, elle n’en produit que peu.</a:t>
            </a: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5</a:t>
            </a:fld>
            <a:endParaRPr lang="fr-FR"/>
          </a:p>
        </p:txBody>
      </p:sp>
    </p:spTree>
    <p:extLst>
      <p:ext uri="{BB962C8B-B14F-4D97-AF65-F5344CB8AC3E}">
        <p14:creationId xmlns:p14="http://schemas.microsoft.com/office/powerpoint/2010/main" val="92996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i="1" dirty="0"/>
              <a:t>Commentaires :</a:t>
            </a:r>
          </a:p>
          <a:p>
            <a:r>
              <a:rPr lang="fr-FR" sz="1400" i="1" u="sng" dirty="0"/>
              <a:t>Nucléaire : </a:t>
            </a:r>
            <a:r>
              <a:rPr lang="fr-FR" sz="1400" i="1" dirty="0"/>
              <a:t>On constate ici que la France produit plus d’électricité nucléaire qu’en n’en produit. C’est pour cette raison qu’elle peut l’exporter, notamment à ses voisins européens.</a:t>
            </a:r>
          </a:p>
          <a:p>
            <a:r>
              <a:rPr lang="fr-FR" sz="1400" i="1" u="sng" dirty="0" err="1"/>
              <a:t>EnR</a:t>
            </a:r>
            <a:r>
              <a:rPr lang="fr-FR" sz="1400" i="1" u="sng" dirty="0"/>
              <a:t> :</a:t>
            </a:r>
            <a:r>
              <a:rPr lang="fr-FR" sz="1400" i="1" dirty="0"/>
              <a:t> en ce qui concerne les énergies renouvelables, si la production et la consommation sont relativement équivalentes en termes de quantité d’énergie produite (en TWh), les </a:t>
            </a:r>
            <a:r>
              <a:rPr lang="fr-FR" sz="1400" i="1" dirty="0" err="1"/>
              <a:t>EnR</a:t>
            </a:r>
            <a:r>
              <a:rPr lang="fr-FR" sz="1400" i="1" dirty="0"/>
              <a:t> représentent une part plus importante dans le volume de production que dans le volume de consommation des énergies.</a:t>
            </a:r>
          </a:p>
          <a:p>
            <a:r>
              <a:rPr lang="fr-FR" sz="1400" i="1" u="sng" dirty="0"/>
              <a:t>Énergies fossiles </a:t>
            </a:r>
            <a:r>
              <a:rPr lang="fr-FR" sz="1400" i="1" dirty="0">
                <a:effectLst>
                  <a:outerShdw blurRad="38100" dist="38100" dir="2700000" algn="tl">
                    <a:srgbClr val="000000">
                      <a:alpha val="43137"/>
                    </a:srgbClr>
                  </a:outerShdw>
                </a:effectLst>
              </a:rPr>
              <a:t>: </a:t>
            </a:r>
            <a:r>
              <a:rPr lang="fr-FR" sz="1400" i="1" dirty="0"/>
              <a:t>la France produit environ l’équivalent de 10 TWh de pétrole et ne produit plus de charbon ni de gaz naturel depuis 2015. </a:t>
            </a:r>
          </a:p>
          <a:p>
            <a:r>
              <a:rPr lang="fr-FR" sz="1400" i="1" dirty="0"/>
              <a:t>Elle est donc dépendante des énergies fossiles à près de 44% pour répondre à ses besoins énergétiques…</a:t>
            </a:r>
          </a:p>
          <a:p>
            <a:endParaRPr lang="fr-FR" sz="1400" i="1" dirty="0"/>
          </a:p>
          <a:p>
            <a:r>
              <a:rPr lang="fr-FR" sz="1400" i="1" dirty="0"/>
              <a:t>Transition avec la diapo suivante : …même si des efforts de réduction sont constatés.</a:t>
            </a: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6</a:t>
            </a:fld>
            <a:endParaRPr lang="fr-FR"/>
          </a:p>
        </p:txBody>
      </p:sp>
    </p:spTree>
    <p:extLst>
      <p:ext uri="{BB962C8B-B14F-4D97-AF65-F5344CB8AC3E}">
        <p14:creationId xmlns:p14="http://schemas.microsoft.com/office/powerpoint/2010/main" val="172873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i="1" dirty="0"/>
              <a:t>Transition avec la diapo suivante : la réduction des consommations ne représente qu’une partie de la stratégie énergétique française.</a:t>
            </a: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7</a:t>
            </a:fld>
            <a:endParaRPr lang="fr-FR"/>
          </a:p>
        </p:txBody>
      </p:sp>
    </p:spTree>
    <p:extLst>
      <p:ext uri="{BB962C8B-B14F-4D97-AF65-F5344CB8AC3E}">
        <p14:creationId xmlns:p14="http://schemas.microsoft.com/office/powerpoint/2010/main" val="185763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sz="1050" dirty="0">
                <a:solidFill>
                  <a:srgbClr val="000000"/>
                </a:solidFill>
                <a:latin typeface="Arial" panose="020B0604020202020204" pitchFamily="34" charset="0"/>
              </a:rPr>
              <a:t>Extrait du rapport ENR, page 19 :</a:t>
            </a:r>
          </a:p>
          <a:p>
            <a:pPr>
              <a:lnSpc>
                <a:spcPct val="150000"/>
              </a:lnSpc>
            </a:pPr>
            <a:r>
              <a:rPr lang="fr-FR" sz="1050" dirty="0">
                <a:solidFill>
                  <a:srgbClr val="000000"/>
                </a:solidFill>
                <a:latin typeface="Arial" panose="020B0604020202020204" pitchFamily="34" charset="0"/>
              </a:rPr>
              <a:t>Dans tous les scénarios, la </a:t>
            </a:r>
            <a:r>
              <a:rPr lang="fr-FR" sz="1050" i="1" dirty="0">
                <a:solidFill>
                  <a:srgbClr val="000000"/>
                </a:solidFill>
                <a:latin typeface="Arial" panose="020B0604020202020204" pitchFamily="34" charset="0"/>
              </a:rPr>
              <a:t>part d’électricité </a:t>
            </a:r>
            <a:r>
              <a:rPr lang="fr-FR" sz="1050" dirty="0">
                <a:solidFill>
                  <a:srgbClr val="000000"/>
                </a:solidFill>
                <a:latin typeface="Arial" panose="020B0604020202020204" pitchFamily="34" charset="0"/>
              </a:rPr>
              <a:t>dans la consommation d’énergie augmente d’ici 2050, afin de remplacer les énergies fossiles. La décarbonation passera en grande partie par </a:t>
            </a:r>
            <a:r>
              <a:rPr lang="fr-FR" sz="1050" b="1" i="1" dirty="0">
                <a:solidFill>
                  <a:srgbClr val="000000"/>
                </a:solidFill>
                <a:latin typeface="Arial" panose="020B0604020202020204" pitchFamily="34" charset="0"/>
              </a:rPr>
              <a:t>l’électrification </a:t>
            </a:r>
            <a:r>
              <a:rPr lang="fr-FR" sz="1050" b="1" dirty="0">
                <a:solidFill>
                  <a:srgbClr val="000000"/>
                </a:solidFill>
                <a:latin typeface="Arial" panose="020B0604020202020204" pitchFamily="34" charset="0"/>
              </a:rPr>
              <a:t>d’usages </a:t>
            </a:r>
            <a:r>
              <a:rPr lang="fr-FR" sz="1050" dirty="0">
                <a:solidFill>
                  <a:srgbClr val="000000"/>
                </a:solidFill>
                <a:latin typeface="Arial" panose="020B0604020202020204" pitchFamily="34" charset="0"/>
              </a:rPr>
              <a:t>; cela signifie dans la majorité des scénarios, mais pas dans tous, une </a:t>
            </a:r>
            <a:r>
              <a:rPr lang="fr-FR" sz="1050" i="1" dirty="0">
                <a:solidFill>
                  <a:srgbClr val="000000"/>
                </a:solidFill>
                <a:latin typeface="Arial" panose="020B0604020202020204" pitchFamily="34" charset="0"/>
              </a:rPr>
              <a:t>augmentation de la consommation d’électricité par rapport à aujourd’hui</a:t>
            </a:r>
            <a:r>
              <a:rPr lang="fr-FR" sz="1050" dirty="0">
                <a:solidFill>
                  <a:srgbClr val="000000"/>
                </a:solidFill>
                <a:latin typeface="Arial" panose="020B0604020202020204" pitchFamily="34" charset="0"/>
              </a:rPr>
              <a:t>. Produire cette électricité en France constituera toutefois un défi, plus ou moins lourd selon les cas. En effet, d’ici 2050, une grande partie des centrales nucléaires actuelles sera arrivée en fin de vie et sortira de service. Cette situation est appelée « </a:t>
            </a:r>
            <a:r>
              <a:rPr lang="fr-FR" sz="1050" i="1" dirty="0">
                <a:solidFill>
                  <a:srgbClr val="000000"/>
                </a:solidFill>
                <a:latin typeface="Arial" panose="020B0604020202020204" pitchFamily="34" charset="0"/>
              </a:rPr>
              <a:t>effet falaise </a:t>
            </a:r>
            <a:r>
              <a:rPr lang="fr-FR" sz="1050" dirty="0">
                <a:solidFill>
                  <a:srgbClr val="000000"/>
                </a:solidFill>
                <a:latin typeface="Arial" panose="020B0604020202020204" pitchFamily="34" charset="0"/>
              </a:rPr>
              <a:t>» : il faudra, d’ici 2050, compenser cette sortie de service et, selon le niveau de consommation d’électricité, ajouter de nouvelles capacités de production électrique. […] Même les scénarios avec les niveaux de production nucléaire les plus élevés en 2050 présentent des niveaux élevés de production renouvelable. Ainsi, dans les scénarios de l’ADEME avec de nouvelles centrales nucléaires, les énergies renouvelables représentent au moins 70 % de la production </a:t>
            </a:r>
            <a:r>
              <a:rPr lang="fr-FR" sz="1050" i="1" dirty="0">
                <a:solidFill>
                  <a:srgbClr val="000000"/>
                </a:solidFill>
                <a:latin typeface="Arial" panose="020B0604020202020204" pitchFamily="34" charset="0"/>
              </a:rPr>
              <a:t>énergétique </a:t>
            </a:r>
            <a:r>
              <a:rPr lang="fr-FR" sz="1050" dirty="0">
                <a:solidFill>
                  <a:srgbClr val="000000"/>
                </a:solidFill>
                <a:latin typeface="Arial" panose="020B0604020202020204" pitchFamily="34" charset="0"/>
              </a:rPr>
              <a:t>en 2050 (toutes formes d’énergies confondues : gaz, chaleur, électricité). » </a:t>
            </a:r>
            <a:endParaRPr lang="fr-FR" sz="105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8</a:t>
            </a:fld>
            <a:endParaRPr lang="fr-FR"/>
          </a:p>
        </p:txBody>
      </p:sp>
    </p:spTree>
    <p:extLst>
      <p:ext uri="{BB962C8B-B14F-4D97-AF65-F5344CB8AC3E}">
        <p14:creationId xmlns:p14="http://schemas.microsoft.com/office/powerpoint/2010/main" val="386501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25CAB1-9607-4983-8680-2899D8076DD0}" type="slidenum">
              <a:rPr lang="fr-FR" smtClean="0"/>
              <a:t>9</a:t>
            </a:fld>
            <a:endParaRPr lang="fr-FR"/>
          </a:p>
        </p:txBody>
      </p:sp>
    </p:spTree>
    <p:extLst>
      <p:ext uri="{BB962C8B-B14F-4D97-AF65-F5344CB8AC3E}">
        <p14:creationId xmlns:p14="http://schemas.microsoft.com/office/powerpoint/2010/main" val="149663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E1985-932C-16E4-C441-31EDDC7F1BA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EBEF5A-4ED9-07DF-F95F-B531AA4D7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81B65A7-1125-B0A1-6EAE-BDCB8E84830D}"/>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249DFDBF-7D19-15E1-2B70-46F051FE8E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46BCAC-6DCA-6925-E2C9-590581A8B28F}"/>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6446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79BC5-C87B-93CA-6427-F9B8991887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183DEF1-6A49-CC26-2F3E-FE6C592FF0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74B106-66F3-7CE3-6554-2385D88EAA7F}"/>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BCB88B00-520C-4D2E-84C6-BEC27E7B71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ABA5FD-A29A-1DD0-7636-CA7E90085342}"/>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365400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10D53D-9448-8139-8578-06B5E30E4C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A57553-9D48-CDF1-CB93-4469FFE921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2388DD-E06E-6725-F0AC-827FDFA2315A}"/>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88B5AF3E-910C-A095-D3CA-D95635245F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97546B-6D44-6433-4686-C1B02170675B}"/>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382502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0E471-F5C2-103C-D259-C5CAE5B948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8640AE-747C-E97E-09EE-7F532C35DBE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FE131A-8891-64DE-11A8-994964C8EE2C}"/>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320DDA83-49FE-66C1-2CB4-C36AD464D9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66A439-79BE-91E4-AAD5-156F2A42D4B5}"/>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272691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67040-4FB1-F18A-C4F9-8FAA76F8BC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8BF9D54-A25B-3981-D799-93ADCAB52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08BCA0-EB22-39A1-B1E3-3C0937E74FF8}"/>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F557D8EE-50F8-FA14-FE0A-B18D848804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D3404F-6C07-B915-FF47-460805243112}"/>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94818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2A4A1-A499-92C2-EAFF-9D22529E58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A50C80-826B-F8CA-AEED-B892D58525F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63BEAB6-173C-DE5B-CFA3-65E1F17E334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247C2D3-8FED-A6C0-F88E-CB89FC61D875}"/>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D89313A8-B357-F6C9-71CF-179334ECDE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2CB8AE-E599-A9AC-B510-6D1695EA5CEF}"/>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13837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7DF06-1AF1-06BD-C9F7-111F626F2D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769DB46-1701-C30B-553E-0C6ACCB31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6F5C931-0F61-FBB0-0355-A698BA1B41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F1C3E4F-1612-B201-1A98-3C66741CA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4FA16B-3374-90D4-59E7-8B01F078967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F11408-6DBF-F26B-28EF-B0070B6E2361}"/>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8" name="Espace réservé du pied de page 7">
            <a:extLst>
              <a:ext uri="{FF2B5EF4-FFF2-40B4-BE49-F238E27FC236}">
                <a16:creationId xmlns:a16="http://schemas.microsoft.com/office/drawing/2014/main" id="{76A36BF9-3ADC-041C-C129-E77B7B0126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0B53BC-82E3-234D-AB4A-F0E00F17BD0C}"/>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153847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36B7E-C5C9-95B3-263E-E7873692F5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8EA7C5-380D-3086-221B-1E05279197A5}"/>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4" name="Espace réservé du pied de page 3">
            <a:extLst>
              <a:ext uri="{FF2B5EF4-FFF2-40B4-BE49-F238E27FC236}">
                <a16:creationId xmlns:a16="http://schemas.microsoft.com/office/drawing/2014/main" id="{1D3F388D-7935-B194-2242-20B1BCF003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2936595-678F-6D75-7EDB-66ED72BFAA3A}"/>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35577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284E28-6769-9444-6A1B-72B4BC37CB9B}"/>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3" name="Espace réservé du pied de page 2">
            <a:extLst>
              <a:ext uri="{FF2B5EF4-FFF2-40B4-BE49-F238E27FC236}">
                <a16:creationId xmlns:a16="http://schemas.microsoft.com/office/drawing/2014/main" id="{2F495FA3-2D90-5BC6-9F31-093F7D228EB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852083A-1563-48E8-58DC-58D41AE5DA09}"/>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179311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8F842-A1DE-3F42-6D33-1F89D49DB4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8067AD6-6AB4-AD5A-D311-518B13A4D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BE25547-35BA-95B1-473E-E2A082B1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A31EE8-A074-CFCE-9377-00721FA8B5AF}"/>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E00D6F7F-93BF-69E1-60A0-9C1A38FF54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999D12-D408-93B5-4A99-8E9548D456C4}"/>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109546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14D05-42E7-AFD8-FEA3-BE7909ED4E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9A9B89-9088-F766-0926-875B0678C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B57DC9-9D90-4367-94C9-D9DDA721B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BE2919-99BE-E02D-1D5F-A9FDC58FC439}"/>
              </a:ext>
            </a:extLst>
          </p:cNvPr>
          <p:cNvSpPr>
            <a:spLocks noGrp="1"/>
          </p:cNvSpPr>
          <p:nvPr>
            <p:ph type="dt" sz="half" idx="10"/>
          </p:nvPr>
        </p:nvSpPr>
        <p:spPr/>
        <p:txBody>
          <a:bodyPr/>
          <a:lstStyle/>
          <a:p>
            <a:fld id="{819A7277-BCB4-4422-9E05-70539CC71D7B}"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2B9F57EC-D28D-B7CA-74E7-34AB5D1571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6C1D3B-65CD-64DA-2E7E-583C9D3B3B6C}"/>
              </a:ext>
            </a:extLst>
          </p:cNvPr>
          <p:cNvSpPr>
            <a:spLocks noGrp="1"/>
          </p:cNvSpPr>
          <p:nvPr>
            <p:ph type="sldNum" sz="quarter" idx="12"/>
          </p:nvPr>
        </p:nvSpPr>
        <p:spPr/>
        <p:txBody>
          <a:bodyPr/>
          <a:lstStyle/>
          <a:p>
            <a:fld id="{7A43C0F7-58F4-431D-9AF9-8B4FA2863627}" type="slidenum">
              <a:rPr lang="fr-FR" smtClean="0"/>
              <a:t>‹N°›</a:t>
            </a:fld>
            <a:endParaRPr lang="fr-FR"/>
          </a:p>
        </p:txBody>
      </p:sp>
    </p:spTree>
    <p:extLst>
      <p:ext uri="{BB962C8B-B14F-4D97-AF65-F5344CB8AC3E}">
        <p14:creationId xmlns:p14="http://schemas.microsoft.com/office/powerpoint/2010/main" val="400921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637273-1019-7B2C-6733-4AFF62ACB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04992F8-DCD6-DE3B-61C9-3E09094B9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3CEBA-8438-7145-CFCC-AB4256A10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A7277-BCB4-4422-9E05-70539CC71D7B}"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20FCD6E0-E370-8108-2886-411FD8733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29F2F9-D787-82FF-F041-6EAA200F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3C0F7-58F4-431D-9AF9-8B4FA2863627}" type="slidenum">
              <a:rPr lang="fr-FR" smtClean="0"/>
              <a:t>‹N°›</a:t>
            </a:fld>
            <a:endParaRPr lang="fr-FR"/>
          </a:p>
        </p:txBody>
      </p:sp>
    </p:spTree>
    <p:extLst>
      <p:ext uri="{BB962C8B-B14F-4D97-AF65-F5344CB8AC3E}">
        <p14:creationId xmlns:p14="http://schemas.microsoft.com/office/powerpoint/2010/main" val="213699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jpg"/><Relationship Id="rId7" Type="http://schemas.openxmlformats.org/officeDocument/2006/relationships/diagramLayout" Target="../diagrams/layout1.xml"/><Relationship Id="rId12" Type="http://schemas.openxmlformats.org/officeDocument/2006/relationships/image" Target="../media/image25.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24.png"/><Relationship Id="rId5" Type="http://schemas.openxmlformats.org/officeDocument/2006/relationships/image" Target="../media/image16.sv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6.svg"/><Relationship Id="rId4" Type="http://schemas.openxmlformats.org/officeDocument/2006/relationships/diagramData" Target="../diagrams/data2.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2.jpg"/><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ogo, Graphique, Police&#10;&#10;Description générée automatiquement">
            <a:extLst>
              <a:ext uri="{FF2B5EF4-FFF2-40B4-BE49-F238E27FC236}">
                <a16:creationId xmlns:a16="http://schemas.microsoft.com/office/drawing/2014/main" id="{6D8D1806-8FB6-1F1E-4DA6-879A50438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44" y="4145970"/>
            <a:ext cx="3039273" cy="1658849"/>
          </a:xfrm>
          <a:prstGeom prst="rect">
            <a:avLst/>
          </a:prstGeom>
        </p:spPr>
      </p:pic>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4">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Titre 1">
            <a:extLst>
              <a:ext uri="{FF2B5EF4-FFF2-40B4-BE49-F238E27FC236}">
                <a16:creationId xmlns:a16="http://schemas.microsoft.com/office/drawing/2014/main" id="{519908CB-CAE7-B243-2F77-BC538CF37938}"/>
              </a:ext>
            </a:extLst>
          </p:cNvPr>
          <p:cNvSpPr>
            <a:spLocks noGrp="1"/>
          </p:cNvSpPr>
          <p:nvPr>
            <p:ph type="ctrTitle"/>
          </p:nvPr>
        </p:nvSpPr>
        <p:spPr>
          <a:xfrm>
            <a:off x="376844" y="1674213"/>
            <a:ext cx="5555624" cy="946224"/>
          </a:xfrm>
        </p:spPr>
        <p:txBody>
          <a:bodyPr anchor="t">
            <a:normAutofit/>
          </a:bodyPr>
          <a:lstStyle/>
          <a:p>
            <a:pPr algn="l"/>
            <a:r>
              <a:rPr lang="fr-FR" sz="3200" dirty="0">
                <a:solidFill>
                  <a:srgbClr val="002060"/>
                </a:solidFill>
              </a:rPr>
              <a:t>Table ronde</a:t>
            </a:r>
          </a:p>
        </p:txBody>
      </p:sp>
      <p:sp>
        <p:nvSpPr>
          <p:cNvPr id="6" name="Sous-titre 2">
            <a:extLst>
              <a:ext uri="{FF2B5EF4-FFF2-40B4-BE49-F238E27FC236}">
                <a16:creationId xmlns:a16="http://schemas.microsoft.com/office/drawing/2014/main" id="{EA7E113C-20A8-6034-A332-7D39EE8C4449}"/>
              </a:ext>
            </a:extLst>
          </p:cNvPr>
          <p:cNvSpPr>
            <a:spLocks noGrp="1"/>
          </p:cNvSpPr>
          <p:nvPr>
            <p:ph type="subTitle" idx="1"/>
          </p:nvPr>
        </p:nvSpPr>
        <p:spPr>
          <a:xfrm>
            <a:off x="498764" y="338667"/>
            <a:ext cx="5081024" cy="377399"/>
          </a:xfrm>
        </p:spPr>
        <p:txBody>
          <a:bodyPr anchor="b">
            <a:normAutofit fontScale="85000" lnSpcReduction="10000"/>
          </a:bodyPr>
          <a:lstStyle/>
          <a:p>
            <a:pPr algn="l"/>
            <a:r>
              <a:rPr lang="fr-FR" sz="1800" dirty="0">
                <a:solidFill>
                  <a:srgbClr val="898D8F"/>
                </a:solidFill>
              </a:rPr>
              <a:t>Forum du RTA, Huelva, Espagne | Vendredi 4 octobre 2024</a:t>
            </a:r>
          </a:p>
        </p:txBody>
      </p:sp>
      <p:sp>
        <p:nvSpPr>
          <p:cNvPr id="7" name="Titre 1">
            <a:extLst>
              <a:ext uri="{FF2B5EF4-FFF2-40B4-BE49-F238E27FC236}">
                <a16:creationId xmlns:a16="http://schemas.microsoft.com/office/drawing/2014/main" id="{9CC662A2-7162-FE57-1A4E-521AAFD37C17}"/>
              </a:ext>
            </a:extLst>
          </p:cNvPr>
          <p:cNvSpPr txBox="1">
            <a:spLocks/>
          </p:cNvSpPr>
          <p:nvPr/>
        </p:nvSpPr>
        <p:spPr>
          <a:xfrm>
            <a:off x="376844" y="2181773"/>
            <a:ext cx="5497634" cy="27936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4400" b="1" dirty="0">
                <a:solidFill>
                  <a:srgbClr val="002060"/>
                </a:solidFill>
                <a:latin typeface="Aharoni" panose="02010803020104030203" pitchFamily="2" charset="-79"/>
                <a:cs typeface="Aharoni" panose="02010803020104030203" pitchFamily="2" charset="-79"/>
              </a:rPr>
              <a:t>Les expériences en énergies alternatives.</a:t>
            </a:r>
          </a:p>
        </p:txBody>
      </p:sp>
      <p:sp>
        <p:nvSpPr>
          <p:cNvPr id="8" name="ZoneTexte 7">
            <a:extLst>
              <a:ext uri="{FF2B5EF4-FFF2-40B4-BE49-F238E27FC236}">
                <a16:creationId xmlns:a16="http://schemas.microsoft.com/office/drawing/2014/main" id="{F8DFEFDC-6E8E-E28A-C098-4C66F86CE0B5}"/>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53406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19214" y="989364"/>
            <a:ext cx="11487011"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Les énergies renouvelables en France</a:t>
            </a:r>
          </a:p>
        </p:txBody>
      </p:sp>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3" name="ZoneTexte 2">
            <a:extLst>
              <a:ext uri="{FF2B5EF4-FFF2-40B4-BE49-F238E27FC236}">
                <a16:creationId xmlns:a16="http://schemas.microsoft.com/office/drawing/2014/main" id="{F5FDB9A4-13CD-6843-10DA-00728ADD639E}"/>
              </a:ext>
            </a:extLst>
          </p:cNvPr>
          <p:cNvSpPr txBox="1"/>
          <p:nvPr/>
        </p:nvSpPr>
        <p:spPr>
          <a:xfrm>
            <a:off x="7152237" y="2153380"/>
            <a:ext cx="4553988" cy="4170372"/>
          </a:xfrm>
          <a:prstGeom prst="rect">
            <a:avLst/>
          </a:prstGeom>
          <a:noFill/>
        </p:spPr>
        <p:txBody>
          <a:bodyPr wrap="square">
            <a:spAutoFit/>
          </a:bodyPr>
          <a:lstStyle/>
          <a:p>
            <a:pPr marL="0" lvl="1" algn="just">
              <a:spcAft>
                <a:spcPts val="600"/>
              </a:spcAft>
              <a:buClr>
                <a:srgbClr val="C7B496"/>
              </a:buClr>
            </a:pPr>
            <a:r>
              <a:rPr lang="fr-FR" sz="2000" b="1" dirty="0">
                <a:solidFill>
                  <a:schemeClr val="tx1">
                    <a:lumMod val="65000"/>
                    <a:lumOff val="35000"/>
                  </a:schemeClr>
                </a:solidFill>
                <a:latin typeface="+mj-lt"/>
              </a:rPr>
              <a:t>La production primaire d’énergies renouvelables reste dominée en France par la production de bois-énergie </a:t>
            </a:r>
            <a:r>
              <a:rPr lang="fr-FR" sz="2000" dirty="0">
                <a:solidFill>
                  <a:schemeClr val="tx1">
                    <a:lumMod val="65000"/>
                    <a:lumOff val="35000"/>
                  </a:schemeClr>
                </a:solidFill>
                <a:latin typeface="+mj-lt"/>
              </a:rPr>
              <a:t>(31 %), utilisé principalement pour le </a:t>
            </a:r>
            <a:r>
              <a:rPr lang="fr-FR" sz="2000" b="1" dirty="0">
                <a:solidFill>
                  <a:schemeClr val="tx1">
                    <a:lumMod val="65000"/>
                    <a:lumOff val="35000"/>
                  </a:schemeClr>
                </a:solidFill>
                <a:latin typeface="+mj-lt"/>
              </a:rPr>
              <a:t>chauffage</a:t>
            </a:r>
            <a:r>
              <a:rPr lang="fr-FR" sz="2000" dirty="0">
                <a:solidFill>
                  <a:schemeClr val="tx1">
                    <a:lumMod val="65000"/>
                    <a:lumOff val="35000"/>
                  </a:schemeClr>
                </a:solidFill>
                <a:latin typeface="+mj-lt"/>
              </a:rPr>
              <a:t>.</a:t>
            </a:r>
          </a:p>
          <a:p>
            <a:pPr marL="0" lvl="1" algn="just">
              <a:spcAft>
                <a:spcPts val="600"/>
              </a:spcAft>
              <a:buClr>
                <a:srgbClr val="C7B496"/>
              </a:buClr>
            </a:pPr>
            <a:r>
              <a:rPr lang="fr-FR" sz="2000" dirty="0">
                <a:solidFill>
                  <a:schemeClr val="tx1">
                    <a:lumMod val="65000"/>
                    <a:lumOff val="35000"/>
                  </a:schemeClr>
                </a:solidFill>
                <a:latin typeface="+mj-lt"/>
              </a:rPr>
              <a:t>À cette production s’ajoutent :</a:t>
            </a:r>
          </a:p>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l’électricité hydraulique (15 %)</a:t>
            </a:r>
          </a:p>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l’énergie éolienne (14 %),</a:t>
            </a:r>
          </a:p>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la chaleur renouvelable issue des pompes à chaleur (14 %)</a:t>
            </a:r>
          </a:p>
          <a:p>
            <a:pPr marL="0" lvl="1" algn="just">
              <a:spcAft>
                <a:spcPts val="600"/>
              </a:spcAft>
              <a:buClr>
                <a:srgbClr val="C7B496"/>
              </a:buClr>
            </a:pPr>
            <a:r>
              <a:rPr lang="fr-FR" sz="2000" b="1" dirty="0">
                <a:solidFill>
                  <a:schemeClr val="tx1">
                    <a:lumMod val="65000"/>
                    <a:lumOff val="35000"/>
                  </a:schemeClr>
                </a:solidFill>
                <a:latin typeface="+mj-lt"/>
              </a:rPr>
              <a:t>Les autres filières d’</a:t>
            </a:r>
            <a:r>
              <a:rPr lang="fr-FR" sz="2000" b="1" dirty="0" err="1">
                <a:solidFill>
                  <a:schemeClr val="tx1">
                    <a:lumMod val="65000"/>
                    <a:lumOff val="35000"/>
                  </a:schemeClr>
                </a:solidFill>
                <a:latin typeface="+mj-lt"/>
              </a:rPr>
              <a:t>EnR</a:t>
            </a:r>
            <a:r>
              <a:rPr lang="fr-FR" sz="2000" b="1" dirty="0">
                <a:solidFill>
                  <a:schemeClr val="tx1">
                    <a:lumMod val="65000"/>
                    <a:lumOff val="35000"/>
                  </a:schemeClr>
                </a:solidFill>
                <a:latin typeface="+mj-lt"/>
              </a:rPr>
              <a:t> restent encore marginales même si leur développement s’accroît au fil des années.</a:t>
            </a:r>
          </a:p>
        </p:txBody>
      </p:sp>
      <p:sp>
        <p:nvSpPr>
          <p:cNvPr id="2" name="Titre 1">
            <a:extLst>
              <a:ext uri="{FF2B5EF4-FFF2-40B4-BE49-F238E27FC236}">
                <a16:creationId xmlns:a16="http://schemas.microsoft.com/office/drawing/2014/main" id="{07F99AA4-5184-D950-206F-37FE830B61C3}"/>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pic>
        <p:nvPicPr>
          <p:cNvPr id="7" name="Image 6">
            <a:extLst>
              <a:ext uri="{FF2B5EF4-FFF2-40B4-BE49-F238E27FC236}">
                <a16:creationId xmlns:a16="http://schemas.microsoft.com/office/drawing/2014/main" id="{555D5456-533A-084B-6C40-88BD6227EC50}"/>
              </a:ext>
            </a:extLst>
          </p:cNvPr>
          <p:cNvPicPr>
            <a:picLocks noChangeAspect="1"/>
          </p:cNvPicPr>
          <p:nvPr/>
        </p:nvPicPr>
        <p:blipFill>
          <a:blip r:embed="rId3"/>
          <a:stretch>
            <a:fillRect/>
          </a:stretch>
        </p:blipFill>
        <p:spPr>
          <a:xfrm>
            <a:off x="219214" y="2070587"/>
            <a:ext cx="6462767" cy="4634124"/>
          </a:xfrm>
          <a:prstGeom prst="rect">
            <a:avLst/>
          </a:prstGeom>
        </p:spPr>
      </p:pic>
      <p:sp>
        <p:nvSpPr>
          <p:cNvPr id="6" name="ZoneTexte 5">
            <a:extLst>
              <a:ext uri="{FF2B5EF4-FFF2-40B4-BE49-F238E27FC236}">
                <a16:creationId xmlns:a16="http://schemas.microsoft.com/office/drawing/2014/main" id="{84AE2047-9208-14CB-4575-6979BD1B6545}"/>
              </a:ext>
            </a:extLst>
          </p:cNvPr>
          <p:cNvSpPr txBox="1"/>
          <p:nvPr/>
        </p:nvSpPr>
        <p:spPr>
          <a:xfrm>
            <a:off x="7589259" y="6550223"/>
            <a:ext cx="6128373" cy="307777"/>
          </a:xfrm>
          <a:prstGeom prst="rect">
            <a:avLst/>
          </a:prstGeom>
          <a:noFill/>
        </p:spPr>
        <p:txBody>
          <a:bodyPr wrap="square" rtlCol="0">
            <a:spAutoFit/>
          </a:bodyPr>
          <a:lstStyle/>
          <a:p>
            <a:r>
              <a:rPr lang="fr-FR" sz="1400" dirty="0">
                <a:solidFill>
                  <a:schemeClr val="bg2">
                    <a:lumMod val="75000"/>
                  </a:schemeClr>
                </a:solidFill>
                <a:latin typeface="+mj-lt"/>
              </a:rPr>
              <a:t>Yves JEAN, Président de l’association des CESER de l’Atlantique</a:t>
            </a:r>
          </a:p>
        </p:txBody>
      </p:sp>
      <p:sp>
        <p:nvSpPr>
          <p:cNvPr id="8" name="ZoneTexte 7">
            <a:extLst>
              <a:ext uri="{FF2B5EF4-FFF2-40B4-BE49-F238E27FC236}">
                <a16:creationId xmlns:a16="http://schemas.microsoft.com/office/drawing/2014/main" id="{2D018E40-5410-224B-1753-DF73A08826DE}"/>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0958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3">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Titre 1">
            <a:extLst>
              <a:ext uri="{FF2B5EF4-FFF2-40B4-BE49-F238E27FC236}">
                <a16:creationId xmlns:a16="http://schemas.microsoft.com/office/drawing/2014/main" id="{519908CB-CAE7-B243-2F77-BC538CF37938}"/>
              </a:ext>
            </a:extLst>
          </p:cNvPr>
          <p:cNvSpPr>
            <a:spLocks noGrp="1"/>
          </p:cNvSpPr>
          <p:nvPr>
            <p:ph type="ctrTitle"/>
          </p:nvPr>
        </p:nvSpPr>
        <p:spPr>
          <a:xfrm>
            <a:off x="376844" y="1674213"/>
            <a:ext cx="5555624" cy="946224"/>
          </a:xfrm>
        </p:spPr>
        <p:txBody>
          <a:bodyPr anchor="t">
            <a:normAutofit/>
          </a:bodyPr>
          <a:lstStyle/>
          <a:p>
            <a:pPr algn="l"/>
            <a:r>
              <a:rPr lang="fr-FR" sz="3200" dirty="0">
                <a:solidFill>
                  <a:srgbClr val="002060"/>
                </a:solidFill>
              </a:rPr>
              <a:t>Partie 2</a:t>
            </a:r>
          </a:p>
        </p:txBody>
      </p:sp>
      <p:sp>
        <p:nvSpPr>
          <p:cNvPr id="7" name="Titre 1">
            <a:extLst>
              <a:ext uri="{FF2B5EF4-FFF2-40B4-BE49-F238E27FC236}">
                <a16:creationId xmlns:a16="http://schemas.microsoft.com/office/drawing/2014/main" id="{9CC662A2-7162-FE57-1A4E-521AAFD37C17}"/>
              </a:ext>
            </a:extLst>
          </p:cNvPr>
          <p:cNvSpPr txBox="1">
            <a:spLocks/>
          </p:cNvSpPr>
          <p:nvPr/>
        </p:nvSpPr>
        <p:spPr>
          <a:xfrm>
            <a:off x="376844" y="2181773"/>
            <a:ext cx="5497634" cy="27936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4400" b="1" dirty="0">
                <a:solidFill>
                  <a:srgbClr val="002060"/>
                </a:solidFill>
                <a:latin typeface="Aharoni" panose="02010803020104030203" pitchFamily="2" charset="-79"/>
                <a:cs typeface="Aharoni" panose="02010803020104030203" pitchFamily="2" charset="-79"/>
              </a:rPr>
              <a:t>Les sept conditions d’un développement vertueux des </a:t>
            </a:r>
            <a:r>
              <a:rPr lang="fr-FR" sz="4400" b="1" dirty="0" err="1">
                <a:solidFill>
                  <a:srgbClr val="002060"/>
                </a:solidFill>
                <a:latin typeface="Aharoni" panose="02010803020104030203" pitchFamily="2" charset="-79"/>
                <a:cs typeface="Aharoni" panose="02010803020104030203" pitchFamily="2" charset="-79"/>
              </a:rPr>
              <a:t>EnR</a:t>
            </a:r>
            <a:r>
              <a:rPr lang="fr-FR" sz="4400" b="1" dirty="0">
                <a:solidFill>
                  <a:srgbClr val="002060"/>
                </a:solidFill>
                <a:latin typeface="Aharoni" panose="02010803020104030203" pitchFamily="2" charset="-79"/>
                <a:cs typeface="Aharoni" panose="02010803020104030203" pitchFamily="2" charset="-79"/>
              </a:rPr>
              <a:t>.</a:t>
            </a:r>
          </a:p>
        </p:txBody>
      </p:sp>
      <p:sp>
        <p:nvSpPr>
          <p:cNvPr id="6" name="ZoneTexte 5">
            <a:extLst>
              <a:ext uri="{FF2B5EF4-FFF2-40B4-BE49-F238E27FC236}">
                <a16:creationId xmlns:a16="http://schemas.microsoft.com/office/drawing/2014/main" id="{9106C06D-C230-D60D-0F48-63CC66725141}"/>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365377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11845A2-0160-4EC0-B678-83960AD7A87A}"/>
              </a:ext>
            </a:extLst>
          </p:cNvPr>
          <p:cNvPicPr>
            <a:picLocks noChangeAspect="1"/>
          </p:cNvPicPr>
          <p:nvPr/>
        </p:nvPicPr>
        <p:blipFill>
          <a:blip r:embed="rId2"/>
          <a:stretch>
            <a:fillRect/>
          </a:stretch>
        </p:blipFill>
        <p:spPr>
          <a:xfrm>
            <a:off x="213149" y="321076"/>
            <a:ext cx="5485007" cy="6536924"/>
          </a:xfrm>
          <a:prstGeom prst="rect">
            <a:avLst/>
          </a:prstGeom>
        </p:spPr>
      </p:pic>
      <p:sp>
        <p:nvSpPr>
          <p:cNvPr id="5" name="ZoneTexte 8">
            <a:extLst>
              <a:ext uri="{FF2B5EF4-FFF2-40B4-BE49-F238E27FC236}">
                <a16:creationId xmlns:a16="http://schemas.microsoft.com/office/drawing/2014/main" id="{D716D3B2-726F-48C9-BC38-B7F26ADDDA6C}"/>
              </a:ext>
            </a:extLst>
          </p:cNvPr>
          <p:cNvSpPr txBox="1"/>
          <p:nvPr/>
        </p:nvSpPr>
        <p:spPr>
          <a:xfrm>
            <a:off x="6427959" y="1575466"/>
            <a:ext cx="4038133" cy="2715878"/>
          </a:xfrm>
          <a:prstGeom prst="rect">
            <a:avLst/>
          </a:prstGeom>
        </p:spPr>
        <p:txBody>
          <a:bodyPr vert="horz" lIns="91440" tIns="45720" rIns="91440" bIns="45720" rtlCol="0" anchor="t">
            <a:noAutofit/>
          </a:bodyPr>
          <a:lstStyle>
            <a:defPPr>
              <a:defRPr lang="fr-FR"/>
            </a:defPPr>
            <a:lvl1pPr>
              <a:lnSpc>
                <a:spcPct val="90000"/>
              </a:lnSpc>
              <a:spcBef>
                <a:spcPct val="0"/>
              </a:spcBef>
              <a:buNone/>
              <a:defRPr sz="4400" b="1">
                <a:solidFill>
                  <a:srgbClr val="002060"/>
                </a:solidFill>
                <a:latin typeface="Aharoni" panose="02010803020104030203" pitchFamily="2" charset="-79"/>
                <a:ea typeface="+mj-ea"/>
                <a:cs typeface="Aharoni" panose="02010803020104030203"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dirty="0"/>
              <a:t>1/4</a:t>
            </a:r>
            <a:r>
              <a:rPr lang="fr-FR" sz="2800" dirty="0"/>
              <a:t> de la population française</a:t>
            </a:r>
          </a:p>
          <a:p>
            <a:endParaRPr lang="fr-FR" sz="2800" dirty="0"/>
          </a:p>
          <a:p>
            <a:r>
              <a:rPr lang="fr-FR" sz="4000" dirty="0"/>
              <a:t>1/3</a:t>
            </a:r>
            <a:r>
              <a:rPr lang="fr-FR" sz="2800" dirty="0"/>
              <a:t> du territoire métropolitain</a:t>
            </a:r>
          </a:p>
          <a:p>
            <a:endParaRPr lang="fr-FR" sz="2800" dirty="0"/>
          </a:p>
          <a:p>
            <a:r>
              <a:rPr lang="fr-FR" sz="4000" dirty="0"/>
              <a:t>458</a:t>
            </a:r>
            <a:r>
              <a:rPr lang="fr-FR" sz="2800" dirty="0"/>
              <a:t> Mds de cumulés de PIB Régionaux</a:t>
            </a:r>
          </a:p>
        </p:txBody>
      </p:sp>
      <p:sp>
        <p:nvSpPr>
          <p:cNvPr id="6" name="ZoneTexte 5">
            <a:extLst>
              <a:ext uri="{FF2B5EF4-FFF2-40B4-BE49-F238E27FC236}">
                <a16:creationId xmlns:a16="http://schemas.microsoft.com/office/drawing/2014/main" id="{25F143D3-FF94-12F9-EA7C-18AECC5607A8}"/>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45204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F611-2254-F94C-A7AD-4F137402BF6C}"/>
              </a:ext>
            </a:extLst>
          </p:cNvPr>
          <p:cNvSpPr/>
          <p:nvPr/>
        </p:nvSpPr>
        <p:spPr>
          <a:xfrm>
            <a:off x="2689131" y="4594426"/>
            <a:ext cx="9105900" cy="368300"/>
          </a:xfrm>
          <a:prstGeom prst="rect">
            <a:avLst/>
          </a:prstGeom>
          <a:solidFill>
            <a:srgbClr val="E3DACB">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F3455B7-AC83-45B7-A66F-1741F3BD9C37}"/>
              </a:ext>
            </a:extLst>
          </p:cNvPr>
          <p:cNvSpPr/>
          <p:nvPr/>
        </p:nvSpPr>
        <p:spPr>
          <a:xfrm>
            <a:off x="2689131" y="5861452"/>
            <a:ext cx="9105900" cy="368300"/>
          </a:xfrm>
          <a:prstGeom prst="rect">
            <a:avLst/>
          </a:prstGeom>
          <a:solidFill>
            <a:srgbClr val="E3DACB">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5A7D65C-8B19-6006-88E6-17B41C9473F2}"/>
              </a:ext>
            </a:extLst>
          </p:cNvPr>
          <p:cNvSpPr/>
          <p:nvPr/>
        </p:nvSpPr>
        <p:spPr>
          <a:xfrm>
            <a:off x="2689131" y="3710298"/>
            <a:ext cx="9105900" cy="368300"/>
          </a:xfrm>
          <a:prstGeom prst="rect">
            <a:avLst/>
          </a:prstGeom>
          <a:solidFill>
            <a:srgbClr val="E3DACB">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468904-570F-025C-4E9F-E4645FA0875D}"/>
              </a:ext>
            </a:extLst>
          </p:cNvPr>
          <p:cNvSpPr/>
          <p:nvPr/>
        </p:nvSpPr>
        <p:spPr>
          <a:xfrm>
            <a:off x="2689131" y="2826170"/>
            <a:ext cx="9105900" cy="368300"/>
          </a:xfrm>
          <a:prstGeom prst="rect">
            <a:avLst/>
          </a:prstGeom>
          <a:solidFill>
            <a:srgbClr val="E3DACB">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Document 5">
            <a:extLst>
              <a:ext uri="{FF2B5EF4-FFF2-40B4-BE49-F238E27FC236}">
                <a16:creationId xmlns:a16="http://schemas.microsoft.com/office/drawing/2014/main" id="{A5EE78E3-CC00-81BF-3E63-D9A2BAA8B73D}"/>
              </a:ext>
            </a:extLst>
          </p:cNvPr>
          <p:cNvSpPr/>
          <p:nvPr/>
        </p:nvSpPr>
        <p:spPr>
          <a:xfrm rot="16200000">
            <a:off x="-2211841" y="2193362"/>
            <a:ext cx="6871315" cy="248459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828"/>
              <a:gd name="connsiteX1" fmla="*/ 21600 w 21600"/>
              <a:gd name="connsiteY1" fmla="*/ 0 h 20828"/>
              <a:gd name="connsiteX2" fmla="*/ 21600 w 21600"/>
              <a:gd name="connsiteY2" fmla="*/ 17322 h 20828"/>
              <a:gd name="connsiteX3" fmla="*/ 0 w 21600"/>
              <a:gd name="connsiteY3" fmla="*/ 20172 h 20828"/>
              <a:gd name="connsiteX4" fmla="*/ 0 w 21600"/>
              <a:gd name="connsiteY4" fmla="*/ 0 h 20828"/>
              <a:gd name="connsiteX0" fmla="*/ 0 w 21600"/>
              <a:gd name="connsiteY0" fmla="*/ 0 h 17322"/>
              <a:gd name="connsiteX1" fmla="*/ 21600 w 21600"/>
              <a:gd name="connsiteY1" fmla="*/ 0 h 17322"/>
              <a:gd name="connsiteX2" fmla="*/ 21600 w 21600"/>
              <a:gd name="connsiteY2" fmla="*/ 17322 h 17322"/>
              <a:gd name="connsiteX3" fmla="*/ 33 w 21600"/>
              <a:gd name="connsiteY3" fmla="*/ 13435 h 17322"/>
              <a:gd name="connsiteX4" fmla="*/ 0 w 21600"/>
              <a:gd name="connsiteY4" fmla="*/ 0 h 17322"/>
              <a:gd name="connsiteX0" fmla="*/ 0 w 21600"/>
              <a:gd name="connsiteY0" fmla="*/ 0 h 19604"/>
              <a:gd name="connsiteX1" fmla="*/ 21600 w 21600"/>
              <a:gd name="connsiteY1" fmla="*/ 0 h 19604"/>
              <a:gd name="connsiteX2" fmla="*/ 21600 w 21600"/>
              <a:gd name="connsiteY2" fmla="*/ 17322 h 19604"/>
              <a:gd name="connsiteX3" fmla="*/ 33 w 21600"/>
              <a:gd name="connsiteY3" fmla="*/ 13435 h 19604"/>
              <a:gd name="connsiteX4" fmla="*/ 0 w 21600"/>
              <a:gd name="connsiteY4" fmla="*/ 0 h 19604"/>
              <a:gd name="connsiteX0" fmla="*/ 0 w 21600"/>
              <a:gd name="connsiteY0" fmla="*/ 0 h 18949"/>
              <a:gd name="connsiteX1" fmla="*/ 21600 w 21600"/>
              <a:gd name="connsiteY1" fmla="*/ 0 h 18949"/>
              <a:gd name="connsiteX2" fmla="*/ 21600 w 21600"/>
              <a:gd name="connsiteY2" fmla="*/ 17322 h 18949"/>
              <a:gd name="connsiteX3" fmla="*/ 33 w 21600"/>
              <a:gd name="connsiteY3" fmla="*/ 13435 h 18949"/>
              <a:gd name="connsiteX4" fmla="*/ 0 w 21600"/>
              <a:gd name="connsiteY4" fmla="*/ 0 h 18949"/>
              <a:gd name="connsiteX0" fmla="*/ 18 w 21618"/>
              <a:gd name="connsiteY0" fmla="*/ 0 h 20363"/>
              <a:gd name="connsiteX1" fmla="*/ 21618 w 21618"/>
              <a:gd name="connsiteY1" fmla="*/ 0 h 20363"/>
              <a:gd name="connsiteX2" fmla="*/ 21618 w 21618"/>
              <a:gd name="connsiteY2" fmla="*/ 17322 h 20363"/>
              <a:gd name="connsiteX3" fmla="*/ 2 w 21618"/>
              <a:gd name="connsiteY3" fmla="*/ 15146 h 20363"/>
              <a:gd name="connsiteX4" fmla="*/ 18 w 21618"/>
              <a:gd name="connsiteY4" fmla="*/ 0 h 20363"/>
              <a:gd name="connsiteX0" fmla="*/ 0 w 21633"/>
              <a:gd name="connsiteY0" fmla="*/ 0 h 20470"/>
              <a:gd name="connsiteX1" fmla="*/ 21633 w 21633"/>
              <a:gd name="connsiteY1" fmla="*/ 107 h 20470"/>
              <a:gd name="connsiteX2" fmla="*/ 21633 w 21633"/>
              <a:gd name="connsiteY2" fmla="*/ 17429 h 20470"/>
              <a:gd name="connsiteX3" fmla="*/ 17 w 21633"/>
              <a:gd name="connsiteY3" fmla="*/ 15253 h 20470"/>
              <a:gd name="connsiteX4" fmla="*/ 0 w 21633"/>
              <a:gd name="connsiteY4" fmla="*/ 0 h 20470"/>
              <a:gd name="connsiteX0" fmla="*/ 42 w 21675"/>
              <a:gd name="connsiteY0" fmla="*/ 0 h 20362"/>
              <a:gd name="connsiteX1" fmla="*/ 21675 w 21675"/>
              <a:gd name="connsiteY1" fmla="*/ 107 h 20362"/>
              <a:gd name="connsiteX2" fmla="*/ 21675 w 21675"/>
              <a:gd name="connsiteY2" fmla="*/ 17429 h 20362"/>
              <a:gd name="connsiteX3" fmla="*/ 1 w 21675"/>
              <a:gd name="connsiteY3" fmla="*/ 15124 h 20362"/>
              <a:gd name="connsiteX4" fmla="*/ 42 w 21675"/>
              <a:gd name="connsiteY4" fmla="*/ 0 h 20362"/>
              <a:gd name="connsiteX0" fmla="*/ 42 w 21675"/>
              <a:gd name="connsiteY0" fmla="*/ 0 h 17429"/>
              <a:gd name="connsiteX1" fmla="*/ 21675 w 21675"/>
              <a:gd name="connsiteY1" fmla="*/ 107 h 17429"/>
              <a:gd name="connsiteX2" fmla="*/ 21675 w 21675"/>
              <a:gd name="connsiteY2" fmla="*/ 17429 h 17429"/>
              <a:gd name="connsiteX3" fmla="*/ 1 w 21675"/>
              <a:gd name="connsiteY3" fmla="*/ 15124 h 17429"/>
              <a:gd name="connsiteX4" fmla="*/ 42 w 21675"/>
              <a:gd name="connsiteY4" fmla="*/ 0 h 17429"/>
              <a:gd name="connsiteX0" fmla="*/ 42 w 21675"/>
              <a:gd name="connsiteY0" fmla="*/ 0 h 17429"/>
              <a:gd name="connsiteX1" fmla="*/ 21675 w 21675"/>
              <a:gd name="connsiteY1" fmla="*/ 107 h 17429"/>
              <a:gd name="connsiteX2" fmla="*/ 21675 w 21675"/>
              <a:gd name="connsiteY2" fmla="*/ 17429 h 17429"/>
              <a:gd name="connsiteX3" fmla="*/ 1 w 21675"/>
              <a:gd name="connsiteY3" fmla="*/ 15124 h 17429"/>
              <a:gd name="connsiteX4" fmla="*/ 42 w 21675"/>
              <a:gd name="connsiteY4" fmla="*/ 0 h 1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5" h="17429">
                <a:moveTo>
                  <a:pt x="42" y="0"/>
                </a:moveTo>
                <a:lnTo>
                  <a:pt x="21675" y="107"/>
                </a:lnTo>
                <a:lnTo>
                  <a:pt x="21675" y="17429"/>
                </a:lnTo>
                <a:cubicBezTo>
                  <a:pt x="11710" y="6522"/>
                  <a:pt x="10328" y="22051"/>
                  <a:pt x="1" y="15124"/>
                </a:cubicBezTo>
                <a:cubicBezTo>
                  <a:pt x="-10" y="10646"/>
                  <a:pt x="53" y="4478"/>
                  <a:pt x="42" y="0"/>
                </a:cubicBezTo>
                <a:close/>
              </a:path>
            </a:pathLst>
          </a:custGeom>
          <a:blipFill dpi="0" rotWithShape="0">
            <a:blip r:embed="rId3"/>
            <a:srcRect/>
            <a:stretch>
              <a:fillRect l="-57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9012BE3A-E3D8-A713-FD12-98C01130255F}"/>
              </a:ext>
            </a:extLst>
          </p:cNvPr>
          <p:cNvSpPr txBox="1"/>
          <p:nvPr/>
        </p:nvSpPr>
        <p:spPr>
          <a:xfrm>
            <a:off x="2674795" y="653648"/>
            <a:ext cx="9120236" cy="7001917"/>
          </a:xfrm>
          <a:prstGeom prst="rect">
            <a:avLst/>
          </a:prstGeom>
          <a:noFill/>
        </p:spPr>
        <p:txBody>
          <a:bodyPr wrap="square">
            <a:spAutoFit/>
          </a:bodyPr>
          <a:lstStyle/>
          <a:p>
            <a:pPr marL="0" lvl="1" algn="just">
              <a:spcAft>
                <a:spcPts val="600"/>
              </a:spcAft>
              <a:buClr>
                <a:srgbClr val="C7B496"/>
              </a:buClr>
            </a:pPr>
            <a:r>
              <a:rPr lang="fr-FR" sz="2400" b="1" dirty="0">
                <a:solidFill>
                  <a:srgbClr val="002060"/>
                </a:solidFill>
                <a:latin typeface="+mj-lt"/>
              </a:rPr>
              <a:t>Ce développement doit tenir compte de plusieurs points de vigilance </a:t>
            </a:r>
            <a:r>
              <a:rPr lang="fr-FR" sz="2400" dirty="0">
                <a:solidFill>
                  <a:srgbClr val="002060"/>
                </a:solidFill>
                <a:latin typeface="+mj-lt"/>
              </a:rPr>
              <a:t>identifiés par les CESER.</a:t>
            </a:r>
          </a:p>
          <a:p>
            <a:pPr marL="0" lvl="1" algn="just">
              <a:spcAft>
                <a:spcPts val="600"/>
              </a:spcAft>
              <a:buClr>
                <a:srgbClr val="C7B496"/>
              </a:buClr>
            </a:pPr>
            <a:endParaRPr lang="fr-FR" sz="2400" dirty="0">
              <a:solidFill>
                <a:srgbClr val="002060"/>
              </a:solidFill>
              <a:latin typeface="+mj-lt"/>
            </a:endParaRPr>
          </a:p>
          <a:p>
            <a:pPr marL="0" lvl="1" algn="just">
              <a:spcAft>
                <a:spcPts val="1200"/>
              </a:spcAft>
              <a:buClr>
                <a:srgbClr val="C7B496"/>
              </a:buClr>
            </a:pPr>
            <a:r>
              <a:rPr lang="fr-FR" sz="2400" dirty="0">
                <a:solidFill>
                  <a:srgbClr val="002060"/>
                </a:solidFill>
                <a:latin typeface="+mj-lt"/>
              </a:rPr>
              <a:t>Ils ont été formulés selon </a:t>
            </a:r>
            <a:r>
              <a:rPr lang="fr-FR" sz="2400" b="1" dirty="0">
                <a:solidFill>
                  <a:srgbClr val="002060"/>
                </a:solidFill>
                <a:latin typeface="+mj-lt"/>
              </a:rPr>
              <a:t>7 conditions à remplir </a:t>
            </a:r>
            <a:r>
              <a:rPr lang="fr-FR" sz="2400" dirty="0">
                <a:solidFill>
                  <a:srgbClr val="002060"/>
                </a:solidFill>
                <a:latin typeface="+mj-lt"/>
              </a:rPr>
              <a:t>pour assurer un développement vertueux des </a:t>
            </a:r>
            <a:r>
              <a:rPr lang="fr-FR" sz="2400" dirty="0" err="1">
                <a:solidFill>
                  <a:srgbClr val="002060"/>
                </a:solidFill>
                <a:latin typeface="+mj-lt"/>
              </a:rPr>
              <a:t>EnR</a:t>
            </a:r>
            <a:r>
              <a:rPr lang="fr-FR" sz="2400" dirty="0">
                <a:solidFill>
                  <a:srgbClr val="002060"/>
                </a:solidFill>
                <a:latin typeface="+mj-lt"/>
              </a:rPr>
              <a:t> :</a:t>
            </a:r>
          </a:p>
          <a:p>
            <a:pPr lvl="1" indent="-457200" algn="just">
              <a:spcAft>
                <a:spcPts val="600"/>
              </a:spcAft>
              <a:buClr>
                <a:srgbClr val="002060"/>
              </a:buClr>
              <a:buFont typeface="+mj-lt"/>
              <a:buAutoNum type="arabicPeriod"/>
            </a:pPr>
            <a:r>
              <a:rPr lang="fr-FR" sz="2400" b="1" dirty="0">
                <a:solidFill>
                  <a:srgbClr val="002060"/>
                </a:solidFill>
                <a:latin typeface="+mj-lt"/>
              </a:rPr>
              <a:t>Réduire significativement les consommations d’énergie</a:t>
            </a:r>
          </a:p>
          <a:p>
            <a:pPr lvl="1" indent="-457200" algn="just">
              <a:spcAft>
                <a:spcPts val="600"/>
              </a:spcAft>
              <a:buClr>
                <a:srgbClr val="002060"/>
              </a:buClr>
              <a:buFont typeface="+mj-lt"/>
              <a:buAutoNum type="arabicPeriod"/>
            </a:pPr>
            <a:r>
              <a:rPr lang="fr-FR" sz="2400" b="1" dirty="0">
                <a:solidFill>
                  <a:srgbClr val="002060"/>
                </a:solidFill>
                <a:latin typeface="+mj-lt"/>
              </a:rPr>
              <a:t>Servir prioritairement l’objectif climatique</a:t>
            </a:r>
          </a:p>
          <a:p>
            <a:pPr lvl="1" indent="-457200" algn="just">
              <a:spcAft>
                <a:spcPts val="600"/>
              </a:spcAft>
              <a:buClr>
                <a:srgbClr val="002060"/>
              </a:buClr>
              <a:buFont typeface="+mj-lt"/>
              <a:buAutoNum type="arabicPeriod"/>
            </a:pPr>
            <a:r>
              <a:rPr lang="fr-FR" sz="2400" b="1" dirty="0">
                <a:solidFill>
                  <a:srgbClr val="002060"/>
                </a:solidFill>
                <a:latin typeface="+mj-lt"/>
              </a:rPr>
              <a:t>Limiter les autres impacts environnementaux et de santé humaine</a:t>
            </a:r>
          </a:p>
          <a:p>
            <a:pPr lvl="1" indent="-457200" algn="just">
              <a:spcAft>
                <a:spcPts val="600"/>
              </a:spcAft>
              <a:buClr>
                <a:srgbClr val="002060"/>
              </a:buClr>
              <a:buFont typeface="+mj-lt"/>
              <a:buAutoNum type="arabicPeriod"/>
            </a:pPr>
            <a:r>
              <a:rPr lang="fr-FR" sz="2400" b="1" dirty="0">
                <a:solidFill>
                  <a:srgbClr val="002060"/>
                </a:solidFill>
                <a:latin typeface="+mj-lt"/>
              </a:rPr>
              <a:t>Améliorer la planification</a:t>
            </a:r>
          </a:p>
          <a:p>
            <a:pPr lvl="1" indent="-457200" algn="just">
              <a:spcAft>
                <a:spcPts val="600"/>
              </a:spcAft>
              <a:buClr>
                <a:srgbClr val="002060"/>
              </a:buClr>
              <a:buFont typeface="+mj-lt"/>
              <a:buAutoNum type="arabicPeriod"/>
            </a:pPr>
            <a:r>
              <a:rPr lang="fr-FR" sz="2400" b="1" dirty="0">
                <a:solidFill>
                  <a:srgbClr val="002060"/>
                </a:solidFill>
                <a:latin typeface="+mj-lt"/>
              </a:rPr>
              <a:t>Favoriser l’acceptabilité</a:t>
            </a:r>
          </a:p>
          <a:p>
            <a:pPr lvl="1" indent="-457200" algn="just">
              <a:spcAft>
                <a:spcPts val="600"/>
              </a:spcAft>
              <a:buClr>
                <a:srgbClr val="002060"/>
              </a:buClr>
              <a:buFont typeface="+mj-lt"/>
              <a:buAutoNum type="arabicPeriod"/>
            </a:pPr>
            <a:r>
              <a:rPr lang="fr-FR" sz="2400" b="1" dirty="0">
                <a:solidFill>
                  <a:srgbClr val="002060"/>
                </a:solidFill>
                <a:latin typeface="+mj-lt"/>
              </a:rPr>
              <a:t>S’assurer de la répartition équitable des retombées économiques dans les territoires</a:t>
            </a:r>
          </a:p>
          <a:p>
            <a:pPr lvl="1" indent="-457200" algn="just">
              <a:spcAft>
                <a:spcPts val="600"/>
              </a:spcAft>
              <a:buClr>
                <a:srgbClr val="002060"/>
              </a:buClr>
              <a:buFont typeface="+mj-lt"/>
              <a:buAutoNum type="arabicPeriod"/>
            </a:pPr>
            <a:r>
              <a:rPr lang="fr-FR" sz="2400" b="1" dirty="0">
                <a:solidFill>
                  <a:srgbClr val="002060"/>
                </a:solidFill>
                <a:latin typeface="+mj-lt"/>
              </a:rPr>
              <a:t>Encourager les démarches d’autoconsommation</a:t>
            </a:r>
          </a:p>
          <a:p>
            <a:pPr marL="0" lvl="1" algn="just">
              <a:spcAft>
                <a:spcPts val="600"/>
              </a:spcAft>
              <a:buClr>
                <a:srgbClr val="C7B496"/>
              </a:buClr>
            </a:pPr>
            <a:endParaRPr lang="fr-FR" sz="2400" dirty="0">
              <a:solidFill>
                <a:srgbClr val="002060"/>
              </a:solidFill>
              <a:latin typeface="+mj-lt"/>
            </a:endParaRPr>
          </a:p>
          <a:p>
            <a:pPr marL="0" lvl="1" algn="just">
              <a:spcAft>
                <a:spcPts val="600"/>
              </a:spcAft>
              <a:buClr>
                <a:srgbClr val="C7B496"/>
              </a:buClr>
            </a:pPr>
            <a:endParaRPr lang="fr-FR" sz="2400" dirty="0">
              <a:solidFill>
                <a:srgbClr val="002060"/>
              </a:solidFill>
              <a:latin typeface="+mj-lt"/>
            </a:endParaRPr>
          </a:p>
          <a:p>
            <a:pPr marL="0" lvl="1" algn="just">
              <a:spcAft>
                <a:spcPts val="600"/>
              </a:spcAft>
              <a:buClr>
                <a:srgbClr val="C7B496"/>
              </a:buClr>
            </a:pPr>
            <a:endParaRPr lang="fr-FR" sz="2400" dirty="0">
              <a:solidFill>
                <a:srgbClr val="002060"/>
              </a:solidFill>
              <a:latin typeface="+mj-lt"/>
            </a:endParaRPr>
          </a:p>
        </p:txBody>
      </p:sp>
      <p:sp>
        <p:nvSpPr>
          <p:cNvPr id="9" name="ZoneTexte 8">
            <a:extLst>
              <a:ext uri="{FF2B5EF4-FFF2-40B4-BE49-F238E27FC236}">
                <a16:creationId xmlns:a16="http://schemas.microsoft.com/office/drawing/2014/main" id="{EE074F9A-2A10-A5E6-B59A-A7D8DD34239E}"/>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249065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rganigramme : Délai 6">
            <a:extLst>
              <a:ext uri="{FF2B5EF4-FFF2-40B4-BE49-F238E27FC236}">
                <a16:creationId xmlns:a16="http://schemas.microsoft.com/office/drawing/2014/main" id="{7282EFB5-33DF-C47F-D6CA-CD0FB58EE666}"/>
              </a:ext>
            </a:extLst>
          </p:cNvPr>
          <p:cNvSpPr/>
          <p:nvPr/>
        </p:nvSpPr>
        <p:spPr>
          <a:xfrm>
            <a:off x="-18480" y="1"/>
            <a:ext cx="2484592" cy="685851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a:blip r:embed="rId3">
              <a:extLst>
                <a:ext uri="{28A0092B-C50C-407E-A947-70E740481C1C}">
                  <a14:useLocalDpi xmlns:a14="http://schemas.microsoft.com/office/drawing/2010/main" val="0"/>
                </a:ext>
              </a:extLst>
            </a:blip>
            <a:stretch>
              <a:fillRect l="-113732" t="-3230" r="-165869" b="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8DDB7B4-A96F-F95D-5E88-BBF51C77BFD6}"/>
              </a:ext>
            </a:extLst>
          </p:cNvPr>
          <p:cNvSpPr>
            <a:spLocks noGrp="1"/>
          </p:cNvSpPr>
          <p:nvPr>
            <p:ph type="title"/>
          </p:nvPr>
        </p:nvSpPr>
        <p:spPr>
          <a:xfrm>
            <a:off x="6920" y="0"/>
            <a:ext cx="2530764" cy="400050"/>
          </a:xfrm>
          <a:solidFill>
            <a:srgbClr val="002060"/>
          </a:solidFill>
        </p:spPr>
        <p:txBody>
          <a:bodyPr>
            <a:noAutofit/>
          </a:body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1</a:t>
            </a: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694636" y="610077"/>
            <a:ext cx="9120136" cy="1091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Sans réduction significative des consommations, les énergies renouvelables ne suffiront pas </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2797959" y="4264794"/>
            <a:ext cx="8066637" cy="67166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000" b="1" dirty="0">
                <a:solidFill>
                  <a:srgbClr val="002060"/>
                </a:solidFill>
                <a:cs typeface="Aharoni" panose="02010803020104030203" pitchFamily="2" charset="-79"/>
              </a:rPr>
              <a:t>IDÉE 2 </a:t>
            </a:r>
            <a:r>
              <a:rPr lang="fr-FR" sz="2000" dirty="0">
                <a:solidFill>
                  <a:srgbClr val="002060"/>
                </a:solidFill>
                <a:cs typeface="Aharoni" panose="02010803020104030203" pitchFamily="2" charset="-79"/>
              </a:rPr>
              <a:t>: renforcer les actions d’efficacité énergétique basées sur des techniques économes en énergie.</a:t>
            </a:r>
          </a:p>
        </p:txBody>
      </p:sp>
      <p:sp>
        <p:nvSpPr>
          <p:cNvPr id="10" name="ZoneTexte 9">
            <a:extLst>
              <a:ext uri="{FF2B5EF4-FFF2-40B4-BE49-F238E27FC236}">
                <a16:creationId xmlns:a16="http://schemas.microsoft.com/office/drawing/2014/main" id="{EA406EE8-F5CA-D5A0-1565-56C20A65848E}"/>
              </a:ext>
            </a:extLst>
          </p:cNvPr>
          <p:cNvSpPr txBox="1"/>
          <p:nvPr/>
        </p:nvSpPr>
        <p:spPr>
          <a:xfrm>
            <a:off x="2694635" y="1922573"/>
            <a:ext cx="8739892" cy="1323439"/>
          </a:xfrm>
          <a:prstGeom prst="rect">
            <a:avLst/>
          </a:prstGeom>
          <a:noFill/>
        </p:spPr>
        <p:txBody>
          <a:bodyPr wrap="square">
            <a:spAutoFit/>
          </a:bodyPr>
          <a:lstStyle/>
          <a:p>
            <a:pPr marL="0" lvl="1" algn="just">
              <a:spcAft>
                <a:spcPts val="600"/>
              </a:spcAft>
              <a:buClr>
                <a:srgbClr val="C7B496"/>
              </a:buClr>
            </a:pPr>
            <a:r>
              <a:rPr lang="fr-FR" sz="2000" dirty="0">
                <a:solidFill>
                  <a:schemeClr val="tx1">
                    <a:lumMod val="65000"/>
                    <a:lumOff val="35000"/>
                  </a:schemeClr>
                </a:solidFill>
                <a:latin typeface="+mj-lt"/>
              </a:rPr>
              <a:t>Dans tous les scénarios, une forte réduction des consommations d’énergie est nécessaire pour atteindre la neutralité carbone : </a:t>
            </a:r>
            <a:r>
              <a:rPr lang="fr-FR" sz="2000" b="1" dirty="0">
                <a:solidFill>
                  <a:schemeClr val="tx1">
                    <a:lumMod val="65000"/>
                    <a:lumOff val="35000"/>
                  </a:schemeClr>
                </a:solidFill>
                <a:latin typeface="+mj-lt"/>
              </a:rPr>
              <a:t>les énergies décarbonées ne pourront pas remplacer d’ici 2050 toutes les énergies fossiles actuellement consommées</a:t>
            </a:r>
            <a:r>
              <a:rPr lang="fr-FR" sz="2000" dirty="0">
                <a:solidFill>
                  <a:schemeClr val="tx1">
                    <a:lumMod val="65000"/>
                    <a:lumOff val="35000"/>
                  </a:schemeClr>
                </a:solidFill>
                <a:latin typeface="+mj-lt"/>
              </a:rPr>
              <a:t>.</a:t>
            </a:r>
          </a:p>
        </p:txBody>
      </p:sp>
      <p:sp>
        <p:nvSpPr>
          <p:cNvPr id="24" name="Titre 1">
            <a:extLst>
              <a:ext uri="{FF2B5EF4-FFF2-40B4-BE49-F238E27FC236}">
                <a16:creationId xmlns:a16="http://schemas.microsoft.com/office/drawing/2014/main" id="{B366F6B3-1014-D82D-5DB0-92D03655550D}"/>
              </a:ext>
            </a:extLst>
          </p:cNvPr>
          <p:cNvSpPr txBox="1">
            <a:spLocks/>
          </p:cNvSpPr>
          <p:nvPr/>
        </p:nvSpPr>
        <p:spPr>
          <a:xfrm>
            <a:off x="2797959" y="3401898"/>
            <a:ext cx="8066637" cy="70701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000" b="1" dirty="0">
                <a:solidFill>
                  <a:srgbClr val="002060"/>
                </a:solidFill>
                <a:cs typeface="Aharoni" panose="02010803020104030203" pitchFamily="2" charset="-79"/>
              </a:rPr>
              <a:t>IDÉE 1 </a:t>
            </a:r>
            <a:r>
              <a:rPr lang="fr-FR" sz="2000" dirty="0">
                <a:solidFill>
                  <a:srgbClr val="002060"/>
                </a:solidFill>
                <a:cs typeface="Aharoni" panose="02010803020104030203" pitchFamily="2" charset="-79"/>
              </a:rPr>
              <a:t>: organiser collectivement la sobriété énergétique qui repose sur les changements de mode de vie et les transformations sociales.</a:t>
            </a:r>
          </a:p>
        </p:txBody>
      </p:sp>
      <p:sp>
        <p:nvSpPr>
          <p:cNvPr id="25" name="Titre 1">
            <a:extLst>
              <a:ext uri="{FF2B5EF4-FFF2-40B4-BE49-F238E27FC236}">
                <a16:creationId xmlns:a16="http://schemas.microsoft.com/office/drawing/2014/main" id="{0C4BBA0D-95F6-46EF-313B-B7482AD1563B}"/>
              </a:ext>
            </a:extLst>
          </p:cNvPr>
          <p:cNvSpPr txBox="1">
            <a:spLocks/>
          </p:cNvSpPr>
          <p:nvPr/>
        </p:nvSpPr>
        <p:spPr>
          <a:xfrm>
            <a:off x="3547593" y="5112301"/>
            <a:ext cx="7317003" cy="1135622"/>
          </a:xfrm>
          <a:prstGeom prst="roundRect">
            <a:avLst>
              <a:gd name="adj" fmla="val 42036"/>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15963" algn="just"/>
            <a:r>
              <a:rPr lang="fr-FR" sz="1800" b="1" dirty="0">
                <a:solidFill>
                  <a:schemeClr val="accent6">
                    <a:lumMod val="75000"/>
                  </a:schemeClr>
                </a:solidFill>
                <a:cs typeface="Aharoni" panose="02010803020104030203" pitchFamily="2" charset="-79"/>
              </a:rPr>
              <a:t>Des innovations pertinentes pour des bâtiments tertiaires sobres :</a:t>
            </a:r>
          </a:p>
          <a:p>
            <a:pPr marL="715963" algn="just"/>
            <a:r>
              <a:rPr lang="fr-FR" sz="1800" dirty="0">
                <a:solidFill>
                  <a:schemeClr val="accent6">
                    <a:lumMod val="75000"/>
                  </a:schemeClr>
                </a:solidFill>
                <a:cs typeface="Aharoni" panose="02010803020104030203" pitchFamily="2" charset="-79"/>
              </a:rPr>
              <a:t>- l’utilisation de matériaux « biosourcés »,</a:t>
            </a:r>
          </a:p>
          <a:p>
            <a:pPr marL="715963" algn="just"/>
            <a:r>
              <a:rPr lang="fr-FR" sz="1800" dirty="0">
                <a:solidFill>
                  <a:schemeClr val="accent6">
                    <a:lumMod val="75000"/>
                  </a:schemeClr>
                </a:solidFill>
                <a:cs typeface="Aharoni" panose="02010803020104030203" pitchFamily="2" charset="-79"/>
              </a:rPr>
              <a:t>- le procédé Power Road de récupération de l’énergie des routes</a:t>
            </a:r>
          </a:p>
        </p:txBody>
      </p:sp>
      <p:pic>
        <p:nvPicPr>
          <p:cNvPr id="27" name="Graphique 26" descr="Ampoule et engrenage contour">
            <a:extLst>
              <a:ext uri="{FF2B5EF4-FFF2-40B4-BE49-F238E27FC236}">
                <a16:creationId xmlns:a16="http://schemas.microsoft.com/office/drawing/2014/main" id="{81FE1360-E2FB-2B27-2130-7C1F5CA70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7593" y="5222912"/>
            <a:ext cx="882854" cy="914400"/>
          </a:xfrm>
          <a:prstGeom prst="rect">
            <a:avLst/>
          </a:prstGeom>
        </p:spPr>
      </p:pic>
      <p:sp>
        <p:nvSpPr>
          <p:cNvPr id="4" name="ZoneTexte 3">
            <a:extLst>
              <a:ext uri="{FF2B5EF4-FFF2-40B4-BE49-F238E27FC236}">
                <a16:creationId xmlns:a16="http://schemas.microsoft.com/office/drawing/2014/main" id="{1A51B63A-5D80-474A-8867-0B65803829BF}"/>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247265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Délai 6">
            <a:extLst>
              <a:ext uri="{FF2B5EF4-FFF2-40B4-BE49-F238E27FC236}">
                <a16:creationId xmlns:a16="http://schemas.microsoft.com/office/drawing/2014/main" id="{C8DE176D-8623-8544-DC2B-FC1492F3CD18}"/>
              </a:ext>
            </a:extLst>
          </p:cNvPr>
          <p:cNvSpPr/>
          <p:nvPr/>
        </p:nvSpPr>
        <p:spPr>
          <a:xfrm>
            <a:off x="-18480" y="1"/>
            <a:ext cx="2484592" cy="685851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dpi="0" rotWithShape="1">
            <a:blip r:embed="rId3">
              <a:extLst>
                <a:ext uri="{28A0092B-C50C-407E-A947-70E740481C1C}">
                  <a14:useLocalDpi xmlns:a14="http://schemas.microsoft.com/office/drawing/2010/main" val="0"/>
                </a:ext>
              </a:extLst>
            </a:blip>
            <a:srcRect/>
            <a:stretch>
              <a:fillRect l="-154800" t="-28519" r="-114840" b="-1397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Titre 1">
            <a:extLst>
              <a:ext uri="{FF2B5EF4-FFF2-40B4-BE49-F238E27FC236}">
                <a16:creationId xmlns:a16="http://schemas.microsoft.com/office/drawing/2014/main" id="{D3991320-4080-AE85-3D49-0782E225918E}"/>
              </a:ext>
            </a:extLst>
          </p:cNvPr>
          <p:cNvSpPr>
            <a:spLocks noGrp="1"/>
          </p:cNvSpPr>
          <p:nvPr>
            <p:ph type="title"/>
          </p:nvPr>
        </p:nvSpPr>
        <p:spPr>
          <a:xfrm>
            <a:off x="-18480" y="-11430"/>
            <a:ext cx="2114550" cy="400050"/>
          </a:xfrm>
          <a:solidFill>
            <a:srgbClr val="002060"/>
          </a:solidFill>
        </p:spPr>
        <p:txBody>
          <a:bodyPr>
            <a:noAutofit/>
          </a:body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2</a:t>
            </a:r>
          </a:p>
        </p:txBody>
      </p:sp>
      <p:sp>
        <p:nvSpPr>
          <p:cNvPr id="2" name="ZoneTexte 1">
            <a:extLst>
              <a:ext uri="{FF2B5EF4-FFF2-40B4-BE49-F238E27FC236}">
                <a16:creationId xmlns:a16="http://schemas.microsoft.com/office/drawing/2014/main" id="{2623125E-73CB-5EDA-5087-AB8A6C556698}"/>
              </a:ext>
            </a:extLst>
          </p:cNvPr>
          <p:cNvSpPr txBox="1"/>
          <p:nvPr/>
        </p:nvSpPr>
        <p:spPr>
          <a:xfrm>
            <a:off x="2694636" y="1578542"/>
            <a:ext cx="8430564" cy="1092607"/>
          </a:xfrm>
          <a:prstGeom prst="rect">
            <a:avLst/>
          </a:prstGeom>
          <a:noFill/>
        </p:spPr>
        <p:txBody>
          <a:bodyPr wrap="square">
            <a:spAutoFit/>
          </a:bodyPr>
          <a:lstStyle/>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S’assurer que les projets d’</a:t>
            </a:r>
            <a:r>
              <a:rPr lang="fr-FR" sz="2000" dirty="0" err="1">
                <a:solidFill>
                  <a:schemeClr val="tx1">
                    <a:lumMod val="65000"/>
                    <a:lumOff val="35000"/>
                  </a:schemeClr>
                </a:solidFill>
                <a:latin typeface="+mj-lt"/>
              </a:rPr>
              <a:t>EnR</a:t>
            </a:r>
            <a:r>
              <a:rPr lang="fr-FR" sz="2000" dirty="0">
                <a:solidFill>
                  <a:schemeClr val="tx1">
                    <a:lumMod val="65000"/>
                    <a:lumOff val="35000"/>
                  </a:schemeClr>
                </a:solidFill>
                <a:latin typeface="+mj-lt"/>
              </a:rPr>
              <a:t> et les usages qui en sont faits contribuent bien à </a:t>
            </a:r>
            <a:r>
              <a:rPr lang="fr-FR" sz="2000" b="1" dirty="0">
                <a:solidFill>
                  <a:schemeClr val="tx1">
                    <a:lumMod val="65000"/>
                    <a:lumOff val="35000"/>
                  </a:schemeClr>
                </a:solidFill>
                <a:latin typeface="+mj-lt"/>
              </a:rPr>
              <a:t>réduire l’empreinte carbone </a:t>
            </a:r>
            <a:r>
              <a:rPr lang="fr-FR" sz="2000" dirty="0">
                <a:solidFill>
                  <a:schemeClr val="tx1">
                    <a:lumMod val="65000"/>
                    <a:lumOff val="35000"/>
                  </a:schemeClr>
                </a:solidFill>
                <a:latin typeface="+mj-lt"/>
              </a:rPr>
              <a:t>des activités.</a:t>
            </a:r>
          </a:p>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L’intérêt pour le climat du </a:t>
            </a:r>
            <a:r>
              <a:rPr lang="fr-FR" sz="2000" b="1" dirty="0">
                <a:solidFill>
                  <a:schemeClr val="tx1">
                    <a:lumMod val="65000"/>
                    <a:lumOff val="35000"/>
                  </a:schemeClr>
                </a:solidFill>
                <a:latin typeface="+mj-lt"/>
              </a:rPr>
              <a:t>bois énergie </a:t>
            </a:r>
            <a:r>
              <a:rPr lang="fr-FR" sz="2000" dirty="0">
                <a:solidFill>
                  <a:schemeClr val="tx1">
                    <a:lumMod val="65000"/>
                    <a:lumOff val="35000"/>
                  </a:schemeClr>
                </a:solidFill>
                <a:latin typeface="+mj-lt"/>
              </a:rPr>
              <a:t>est fortement questionné.</a:t>
            </a:r>
          </a:p>
        </p:txBody>
      </p:sp>
      <p:sp>
        <p:nvSpPr>
          <p:cNvPr id="8" name="Titre 1">
            <a:extLst>
              <a:ext uri="{FF2B5EF4-FFF2-40B4-BE49-F238E27FC236}">
                <a16:creationId xmlns:a16="http://schemas.microsoft.com/office/drawing/2014/main" id="{F5D570F1-73C5-62C3-57D6-88FFFFB774A0}"/>
              </a:ext>
            </a:extLst>
          </p:cNvPr>
          <p:cNvSpPr txBox="1">
            <a:spLocks/>
          </p:cNvSpPr>
          <p:nvPr/>
        </p:nvSpPr>
        <p:spPr>
          <a:xfrm>
            <a:off x="2694636" y="610077"/>
            <a:ext cx="8739892" cy="6345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La préservation du climat doit rester l’objectif</a:t>
            </a:r>
          </a:p>
        </p:txBody>
      </p:sp>
      <p:sp>
        <p:nvSpPr>
          <p:cNvPr id="9" name="Titre 1">
            <a:extLst>
              <a:ext uri="{FF2B5EF4-FFF2-40B4-BE49-F238E27FC236}">
                <a16:creationId xmlns:a16="http://schemas.microsoft.com/office/drawing/2014/main" id="{31D64A8C-68B2-63C2-7A4A-5A33D6F39E61}"/>
              </a:ext>
            </a:extLst>
          </p:cNvPr>
          <p:cNvSpPr txBox="1">
            <a:spLocks/>
          </p:cNvSpPr>
          <p:nvPr/>
        </p:nvSpPr>
        <p:spPr>
          <a:xfrm>
            <a:off x="3498806" y="5184742"/>
            <a:ext cx="7317003" cy="1450453"/>
          </a:xfrm>
          <a:prstGeom prst="roundRect">
            <a:avLst>
              <a:gd name="adj" fmla="val 42036"/>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15963" algn="just"/>
            <a:r>
              <a:rPr lang="fr-FR" sz="1600" dirty="0">
                <a:solidFill>
                  <a:schemeClr val="accent6">
                    <a:lumMod val="75000"/>
                  </a:schemeClr>
                </a:solidFill>
                <a:cs typeface="Aharoni" panose="02010803020104030203" pitchFamily="2" charset="-79"/>
              </a:rPr>
              <a:t>Les études menées par l’ADEME indiquent que « </a:t>
            </a:r>
            <a:r>
              <a:rPr lang="fr-FR" sz="1600" i="1" dirty="0">
                <a:solidFill>
                  <a:schemeClr val="accent6">
                    <a:lumMod val="75000"/>
                  </a:schemeClr>
                </a:solidFill>
                <a:cs typeface="Aharoni" panose="02010803020104030203" pitchFamily="2" charset="-79"/>
              </a:rPr>
              <a:t>l’augmentation des prélèvements dans les forêts existantes réduirait le rôle du puits de carbone que ces écosystèmes forestiers peuvent jouer à l’horizon 2050 </a:t>
            </a:r>
            <a:r>
              <a:rPr lang="fr-FR" sz="1600" dirty="0">
                <a:solidFill>
                  <a:schemeClr val="accent6">
                    <a:lumMod val="75000"/>
                  </a:schemeClr>
                </a:solidFill>
                <a:cs typeface="Aharoni" panose="02010803020104030203" pitchFamily="2" charset="-79"/>
              </a:rPr>
              <a:t>». Ceci est d’autant plus préoccupant dans un contexte d’effondrement des puits de carbone à l’échelle mondiale (article Le Monde juillet 2024)</a:t>
            </a:r>
          </a:p>
        </p:txBody>
      </p:sp>
      <p:pic>
        <p:nvPicPr>
          <p:cNvPr id="10" name="Graphique 9" descr="Ampoule et engrenage contour">
            <a:extLst>
              <a:ext uri="{FF2B5EF4-FFF2-40B4-BE49-F238E27FC236}">
                <a16:creationId xmlns:a16="http://schemas.microsoft.com/office/drawing/2014/main" id="{E882F062-9C3A-5592-1454-4661F3E4C5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954" y="5448055"/>
            <a:ext cx="882854" cy="914400"/>
          </a:xfrm>
          <a:prstGeom prst="rect">
            <a:avLst/>
          </a:prstGeom>
        </p:spPr>
      </p:pic>
      <p:graphicFrame>
        <p:nvGraphicFramePr>
          <p:cNvPr id="104" name="Titre 1">
            <a:extLst>
              <a:ext uri="{FF2B5EF4-FFF2-40B4-BE49-F238E27FC236}">
                <a16:creationId xmlns:a16="http://schemas.microsoft.com/office/drawing/2014/main" id="{BBCFA4CF-0E56-FE94-DF2C-F253834EC107}"/>
              </a:ext>
            </a:extLst>
          </p:cNvPr>
          <p:cNvGraphicFramePr/>
          <p:nvPr>
            <p:extLst>
              <p:ext uri="{D42A27DB-BD31-4B8C-83A1-F6EECF244321}">
                <p14:modId xmlns:p14="http://schemas.microsoft.com/office/powerpoint/2010/main" val="3215217053"/>
              </p:ext>
            </p:extLst>
          </p:nvPr>
        </p:nvGraphicFramePr>
        <p:xfrm>
          <a:off x="2787361" y="2241649"/>
          <a:ext cx="8739892" cy="24218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Graphique 14" descr="Point d’insertion vers le bas avec un remplissage uni">
            <a:extLst>
              <a:ext uri="{FF2B5EF4-FFF2-40B4-BE49-F238E27FC236}">
                <a16:creationId xmlns:a16="http://schemas.microsoft.com/office/drawing/2014/main" id="{EEE0A9FC-9739-AF3F-B520-C849A484AD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76751" y="4603602"/>
            <a:ext cx="641023" cy="641023"/>
          </a:xfrm>
          <a:prstGeom prst="rect">
            <a:avLst/>
          </a:prstGeom>
        </p:spPr>
      </p:pic>
      <p:sp>
        <p:nvSpPr>
          <p:cNvPr id="4" name="ZoneTexte 3">
            <a:extLst>
              <a:ext uri="{FF2B5EF4-FFF2-40B4-BE49-F238E27FC236}">
                <a16:creationId xmlns:a16="http://schemas.microsoft.com/office/drawing/2014/main" id="{FFB156BF-8776-EA68-CB84-40D468B6C79F}"/>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10016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élai 6">
            <a:extLst>
              <a:ext uri="{FF2B5EF4-FFF2-40B4-BE49-F238E27FC236}">
                <a16:creationId xmlns:a16="http://schemas.microsoft.com/office/drawing/2014/main" id="{2CFEB95D-BFBF-2769-7770-A7602202F79F}"/>
              </a:ext>
            </a:extLst>
          </p:cNvPr>
          <p:cNvSpPr/>
          <p:nvPr/>
        </p:nvSpPr>
        <p:spPr>
          <a:xfrm>
            <a:off x="-18480" y="1"/>
            <a:ext cx="2484592" cy="685851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l="-45351" t="-8002" r="-134804" b="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697480" y="516372"/>
            <a:ext cx="9865665"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L’enjeu du climat ne doit pas occulter les autres enjeux environnementaux et de santé humaine</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2903455" y="4712274"/>
            <a:ext cx="5084190" cy="1469802"/>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400" b="1" dirty="0">
                <a:solidFill>
                  <a:srgbClr val="002060"/>
                </a:solidFill>
                <a:cs typeface="Aharoni" panose="02010803020104030203" pitchFamily="2" charset="-79"/>
              </a:rPr>
              <a:t>IDÉE 1 </a:t>
            </a:r>
            <a:r>
              <a:rPr lang="fr-FR" sz="1400" dirty="0">
                <a:solidFill>
                  <a:srgbClr val="002060"/>
                </a:solidFill>
                <a:cs typeface="Aharoni" panose="02010803020104030203" pitchFamily="2" charset="-79"/>
              </a:rPr>
              <a:t>: renforcer les connaissances quant aux impacts environnementaux des projets renouvelables et de leur massification.</a:t>
            </a:r>
          </a:p>
          <a:p>
            <a:pPr algn="just"/>
            <a:endParaRPr lang="fr-FR" sz="1400" dirty="0">
              <a:solidFill>
                <a:srgbClr val="002060"/>
              </a:solidFill>
              <a:cs typeface="Aharoni" panose="02010803020104030203" pitchFamily="2" charset="-79"/>
            </a:endParaRPr>
          </a:p>
          <a:p>
            <a:pPr algn="just"/>
            <a:r>
              <a:rPr lang="fr-FR" sz="1400" b="1" dirty="0">
                <a:solidFill>
                  <a:srgbClr val="002060"/>
                </a:solidFill>
                <a:cs typeface="Aharoni" panose="02010803020104030203" pitchFamily="2" charset="-79"/>
              </a:rPr>
              <a:t>IDÉE 2 </a:t>
            </a:r>
            <a:r>
              <a:rPr lang="fr-FR" sz="1400" dirty="0">
                <a:solidFill>
                  <a:srgbClr val="002060"/>
                </a:solidFill>
                <a:cs typeface="Aharoni" panose="02010803020104030203" pitchFamily="2" charset="-79"/>
              </a:rPr>
              <a:t>: éviter, réduire et compenser ces impacts tout au long du cycle de vie des énergies renouvelables par l’économie circulaire, la planification et l’évaluation environnementale.</a:t>
            </a:r>
          </a:p>
        </p:txBody>
      </p:sp>
      <p:sp>
        <p:nvSpPr>
          <p:cNvPr id="3" name="Titre 1">
            <a:extLst>
              <a:ext uri="{FF2B5EF4-FFF2-40B4-BE49-F238E27FC236}">
                <a16:creationId xmlns:a16="http://schemas.microsoft.com/office/drawing/2014/main" id="{65279338-A0D7-C89B-4A9C-354DCFC7DCC5}"/>
              </a:ext>
            </a:extLst>
          </p:cNvPr>
          <p:cNvSpPr txBox="1">
            <a:spLocks/>
          </p:cNvSpPr>
          <p:nvPr/>
        </p:nvSpPr>
        <p:spPr>
          <a:xfrm>
            <a:off x="-18480" y="-11430"/>
            <a:ext cx="2114550" cy="400050"/>
          </a:xfrm>
          <a:prstGeom prst="rect">
            <a:avLst/>
          </a:prstGeom>
          <a:solidFill>
            <a:srgbClr val="002060"/>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3</a:t>
            </a:r>
          </a:p>
        </p:txBody>
      </p:sp>
      <p:pic>
        <p:nvPicPr>
          <p:cNvPr id="7" name="Image 6">
            <a:extLst>
              <a:ext uri="{FF2B5EF4-FFF2-40B4-BE49-F238E27FC236}">
                <a16:creationId xmlns:a16="http://schemas.microsoft.com/office/drawing/2014/main" id="{7316C9DC-3764-F87D-CEA7-69FCD6AC7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9236" y="1410825"/>
            <a:ext cx="6926652" cy="2934207"/>
          </a:xfrm>
          <a:prstGeom prst="rect">
            <a:avLst/>
          </a:prstGeom>
        </p:spPr>
      </p:pic>
      <p:sp>
        <p:nvSpPr>
          <p:cNvPr id="9" name="ZoneTexte 8">
            <a:extLst>
              <a:ext uri="{FF2B5EF4-FFF2-40B4-BE49-F238E27FC236}">
                <a16:creationId xmlns:a16="http://schemas.microsoft.com/office/drawing/2014/main" id="{5FC791A8-C56E-6FE1-1C09-E482423F3E35}"/>
              </a:ext>
            </a:extLst>
          </p:cNvPr>
          <p:cNvSpPr txBox="1"/>
          <p:nvPr/>
        </p:nvSpPr>
        <p:spPr>
          <a:xfrm>
            <a:off x="9725888" y="1410825"/>
            <a:ext cx="2359015" cy="968278"/>
          </a:xfrm>
          <a:prstGeom prst="rect">
            <a:avLst/>
          </a:prstGeom>
          <a:noFill/>
        </p:spPr>
        <p:txBody>
          <a:bodyPr wrap="square">
            <a:spAutoFit/>
          </a:bodyPr>
          <a:lstStyle/>
          <a:p>
            <a:pPr>
              <a:lnSpc>
                <a:spcPct val="107000"/>
              </a:lnSpc>
              <a:spcAft>
                <a:spcPts val="800"/>
              </a:spcAft>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Impacts documentés des installations dans les territoires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a:extLst>
              <a:ext uri="{FF2B5EF4-FFF2-40B4-BE49-F238E27FC236}">
                <a16:creationId xmlns:a16="http://schemas.microsoft.com/office/drawing/2014/main" id="{3DAB3998-FF27-8BFB-93C8-E5867D94A36A}"/>
              </a:ext>
            </a:extLst>
          </p:cNvPr>
          <p:cNvSpPr txBox="1">
            <a:spLocks noChangeArrowheads="1"/>
          </p:cNvSpPr>
          <p:nvPr/>
        </p:nvSpPr>
        <p:spPr bwMode="auto">
          <a:xfrm>
            <a:off x="9725888" y="2844178"/>
            <a:ext cx="1545508" cy="504828"/>
          </a:xfrm>
          <a:prstGeom prst="rect">
            <a:avLst/>
          </a:prstGeom>
          <a:noFill/>
          <a:ln w="9525">
            <a:noFill/>
            <a:miter lim="800000"/>
            <a:headEnd/>
            <a:tailEnd/>
          </a:ln>
        </p:spPr>
        <p:txBody>
          <a:bodyPr rot="0" vert="horz" wrap="square" lIns="91440" tIns="45720" rIns="91440" bIns="45720" anchor="t" anchorCtr="0">
            <a:noAutofit/>
          </a:bodyPr>
          <a:lstStyle/>
          <a:p>
            <a:r>
              <a:rPr lang="fr-FR" sz="7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 </a:t>
            </a:r>
            <a:r>
              <a:rPr lang="fr-FR" sz="700"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graphique réalisé par le CESER à partir des données de l’ADEME.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D76A1C66-BD40-7800-2EF3-D07D61935D0C}"/>
              </a:ext>
            </a:extLst>
          </p:cNvPr>
          <p:cNvSpPr txBox="1"/>
          <p:nvPr/>
        </p:nvSpPr>
        <p:spPr>
          <a:xfrm rot="5400000">
            <a:off x="-654903" y="6351621"/>
            <a:ext cx="1524000" cy="276999"/>
          </a:xfrm>
          <a:prstGeom prst="rect">
            <a:avLst/>
          </a:prstGeom>
          <a:noFill/>
        </p:spPr>
        <p:txBody>
          <a:bodyPr wrap="square" rtlCol="0">
            <a:spAutoFit/>
          </a:bodyPr>
          <a:lstStyle/>
          <a:p>
            <a:r>
              <a:rPr lang="fr-FR" sz="1200" dirty="0">
                <a:solidFill>
                  <a:schemeClr val="bg1"/>
                </a:solidFill>
              </a:rPr>
              <a:t>©COOPEC</a:t>
            </a:r>
          </a:p>
        </p:txBody>
      </p:sp>
      <p:sp>
        <p:nvSpPr>
          <p:cNvPr id="8" name="Titre 1">
            <a:extLst>
              <a:ext uri="{FF2B5EF4-FFF2-40B4-BE49-F238E27FC236}">
                <a16:creationId xmlns:a16="http://schemas.microsoft.com/office/drawing/2014/main" id="{B7964371-8EF2-A406-299C-6C9B98CB504F}"/>
              </a:ext>
            </a:extLst>
          </p:cNvPr>
          <p:cNvSpPr txBox="1">
            <a:spLocks/>
          </p:cNvSpPr>
          <p:nvPr/>
        </p:nvSpPr>
        <p:spPr>
          <a:xfrm>
            <a:off x="8675419" y="3814081"/>
            <a:ext cx="3409484" cy="2934206"/>
          </a:xfrm>
          <a:prstGeom prst="roundRect">
            <a:avLst>
              <a:gd name="adj" fmla="val 50000"/>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chemeClr val="accent6">
                    <a:lumMod val="75000"/>
                  </a:schemeClr>
                </a:solidFill>
                <a:cs typeface="Aharoni" panose="02010803020104030203" pitchFamily="2" charset="-79"/>
              </a:rPr>
              <a:t>Le projet de parc éolien d’Andilly-les-Marais (17)</a:t>
            </a:r>
          </a:p>
          <a:p>
            <a:pPr algn="just"/>
            <a:endParaRPr lang="fr-FR" sz="1000" dirty="0">
              <a:solidFill>
                <a:schemeClr val="accent6">
                  <a:lumMod val="75000"/>
                </a:schemeClr>
              </a:solidFill>
              <a:cs typeface="Aharoni" panose="02010803020104030203" pitchFamily="2" charset="-79"/>
            </a:endParaRPr>
          </a:p>
          <a:p>
            <a:pPr algn="just"/>
            <a:r>
              <a:rPr lang="fr-FR" sz="1600" dirty="0">
                <a:solidFill>
                  <a:schemeClr val="accent6">
                    <a:lumMod val="75000"/>
                  </a:schemeClr>
                </a:solidFill>
                <a:cs typeface="Aharoni" panose="02010803020104030203" pitchFamily="2" charset="-79"/>
              </a:rPr>
              <a:t>Pour définir la localisation du parc, un travail a été réalisé avec le </a:t>
            </a:r>
            <a:r>
              <a:rPr lang="fr-FR" sz="1600" b="1" dirty="0">
                <a:solidFill>
                  <a:schemeClr val="accent6">
                    <a:lumMod val="75000"/>
                  </a:schemeClr>
                </a:solidFill>
                <a:cs typeface="Aharoni" panose="02010803020104030203" pitchFamily="2" charset="-79"/>
              </a:rPr>
              <a:t>Parc naturel régional</a:t>
            </a:r>
            <a:r>
              <a:rPr lang="fr-FR" sz="1600" dirty="0">
                <a:solidFill>
                  <a:schemeClr val="accent6">
                    <a:lumMod val="75000"/>
                  </a:schemeClr>
                </a:solidFill>
                <a:cs typeface="Aharoni" panose="02010803020104030203" pitchFamily="2" charset="-79"/>
              </a:rPr>
              <a:t>, de sorte à définir des </a:t>
            </a:r>
            <a:r>
              <a:rPr lang="fr-FR" sz="1600" u="sng" dirty="0">
                <a:solidFill>
                  <a:schemeClr val="accent6">
                    <a:lumMod val="75000"/>
                  </a:schemeClr>
                </a:solidFill>
                <a:cs typeface="Aharoni" panose="02010803020104030203" pitchFamily="2" charset="-79"/>
              </a:rPr>
              <a:t>zones d’exclusion et des zones possibles d’implantation</a:t>
            </a:r>
            <a:r>
              <a:rPr lang="fr-FR" sz="1600" dirty="0">
                <a:solidFill>
                  <a:schemeClr val="accent6">
                    <a:lumMod val="75000"/>
                  </a:schemeClr>
                </a:solidFill>
                <a:cs typeface="Aharoni" panose="02010803020104030203" pitchFamily="2" charset="-79"/>
              </a:rPr>
              <a:t>.</a:t>
            </a:r>
          </a:p>
        </p:txBody>
      </p:sp>
      <p:pic>
        <p:nvPicPr>
          <p:cNvPr id="12" name="Graphique 11" descr="Ampoule et engrenage contour">
            <a:extLst>
              <a:ext uri="{FF2B5EF4-FFF2-40B4-BE49-F238E27FC236}">
                <a16:creationId xmlns:a16="http://schemas.microsoft.com/office/drawing/2014/main" id="{4C3CF107-A81E-B232-2787-04B1C1076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2235" y="3430632"/>
            <a:ext cx="882854" cy="914400"/>
          </a:xfrm>
          <a:prstGeom prst="rect">
            <a:avLst/>
          </a:prstGeom>
        </p:spPr>
      </p:pic>
      <p:sp>
        <p:nvSpPr>
          <p:cNvPr id="13" name="ZoneTexte 12">
            <a:extLst>
              <a:ext uri="{FF2B5EF4-FFF2-40B4-BE49-F238E27FC236}">
                <a16:creationId xmlns:a16="http://schemas.microsoft.com/office/drawing/2014/main" id="{361E3CF5-215F-3FD4-9155-B56B3C5CB6FD}"/>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162289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élai 6">
            <a:extLst>
              <a:ext uri="{FF2B5EF4-FFF2-40B4-BE49-F238E27FC236}">
                <a16:creationId xmlns:a16="http://schemas.microsoft.com/office/drawing/2014/main" id="{F3F7F324-E7AC-6906-1614-5A971140F862}"/>
              </a:ext>
            </a:extLst>
          </p:cNvPr>
          <p:cNvSpPr/>
          <p:nvPr/>
        </p:nvSpPr>
        <p:spPr>
          <a:xfrm>
            <a:off x="-18480" y="1"/>
            <a:ext cx="2484592" cy="685851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dpi="0" rotWithShape="1">
            <a:blip r:embed="rId3">
              <a:extLst>
                <a:ext uri="{28A0092B-C50C-407E-A947-70E740481C1C}">
                  <a14:useLocalDpi xmlns:a14="http://schemas.microsoft.com/office/drawing/2010/main" val="0"/>
                </a:ext>
              </a:extLst>
            </a:blip>
            <a:srcRect/>
            <a:stretch>
              <a:fillRect l="-29136" r="-2802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575260" y="967554"/>
            <a:ext cx="9166860"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Éviter un développement anarchique en améliorant la planification </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2688054" y="2063632"/>
            <a:ext cx="4730842" cy="2979707"/>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000" b="1" dirty="0">
                <a:solidFill>
                  <a:srgbClr val="002060"/>
                </a:solidFill>
                <a:cs typeface="Aharoni" panose="02010803020104030203" pitchFamily="2" charset="-79"/>
              </a:rPr>
              <a:t>IDÉE 1 </a:t>
            </a:r>
            <a:r>
              <a:rPr lang="fr-FR" sz="2000" dirty="0">
                <a:solidFill>
                  <a:srgbClr val="002060"/>
                </a:solidFill>
                <a:cs typeface="Aharoni" panose="02010803020104030203" pitchFamily="2" charset="-79"/>
              </a:rPr>
              <a:t>: renforcer le lien entre les différents niveaux de collectivité et établir un dialogue avec les filières économiques des territoires pour un déploiement cohérent des énergies renouvelables en région.</a:t>
            </a:r>
          </a:p>
          <a:p>
            <a:pPr algn="just"/>
            <a:endParaRPr lang="fr-FR" sz="2000" dirty="0">
              <a:solidFill>
                <a:srgbClr val="002060"/>
              </a:solidFill>
              <a:cs typeface="Aharoni" panose="02010803020104030203" pitchFamily="2" charset="-79"/>
            </a:endParaRPr>
          </a:p>
          <a:p>
            <a:pPr algn="just"/>
            <a:r>
              <a:rPr lang="fr-FR" sz="2000" b="1" dirty="0">
                <a:solidFill>
                  <a:srgbClr val="002060"/>
                </a:solidFill>
                <a:cs typeface="Aharoni" panose="02010803020104030203" pitchFamily="2" charset="-79"/>
              </a:rPr>
              <a:t>IDÉE 2 </a:t>
            </a:r>
            <a:r>
              <a:rPr lang="fr-FR" sz="2000" dirty="0">
                <a:solidFill>
                  <a:srgbClr val="002060"/>
                </a:solidFill>
                <a:cs typeface="Aharoni" panose="02010803020104030203" pitchFamily="2" charset="-79"/>
              </a:rPr>
              <a:t>: définir des critères d’implantation notamment environnementaux dans les territoires pour chaque type d’énergie renouvelable.</a:t>
            </a:r>
          </a:p>
        </p:txBody>
      </p:sp>
      <p:sp>
        <p:nvSpPr>
          <p:cNvPr id="3" name="Titre 1">
            <a:extLst>
              <a:ext uri="{FF2B5EF4-FFF2-40B4-BE49-F238E27FC236}">
                <a16:creationId xmlns:a16="http://schemas.microsoft.com/office/drawing/2014/main" id="{65279338-A0D7-C89B-4A9C-354DCFC7DCC5}"/>
              </a:ext>
            </a:extLst>
          </p:cNvPr>
          <p:cNvSpPr txBox="1">
            <a:spLocks/>
          </p:cNvSpPr>
          <p:nvPr/>
        </p:nvSpPr>
        <p:spPr>
          <a:xfrm>
            <a:off x="-18480" y="-11430"/>
            <a:ext cx="2114550" cy="400050"/>
          </a:xfrm>
          <a:prstGeom prst="rect">
            <a:avLst/>
          </a:prstGeom>
          <a:solidFill>
            <a:srgbClr val="002060"/>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4</a:t>
            </a:r>
          </a:p>
        </p:txBody>
      </p:sp>
      <p:graphicFrame>
        <p:nvGraphicFramePr>
          <p:cNvPr id="5" name="Diagramme 4">
            <a:extLst>
              <a:ext uri="{FF2B5EF4-FFF2-40B4-BE49-F238E27FC236}">
                <a16:creationId xmlns:a16="http://schemas.microsoft.com/office/drawing/2014/main" id="{10DA4033-751D-7F93-79F4-D55A478E2D11}"/>
              </a:ext>
            </a:extLst>
          </p:cNvPr>
          <p:cNvGraphicFramePr/>
          <p:nvPr>
            <p:extLst>
              <p:ext uri="{D42A27DB-BD31-4B8C-83A1-F6EECF244321}">
                <p14:modId xmlns:p14="http://schemas.microsoft.com/office/powerpoint/2010/main" val="3717083303"/>
              </p:ext>
            </p:extLst>
          </p:nvPr>
        </p:nvGraphicFramePr>
        <p:xfrm>
          <a:off x="7012680" y="1444331"/>
          <a:ext cx="5208119" cy="3666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re 1">
            <a:extLst>
              <a:ext uri="{FF2B5EF4-FFF2-40B4-BE49-F238E27FC236}">
                <a16:creationId xmlns:a16="http://schemas.microsoft.com/office/drawing/2014/main" id="{A88DFDEB-8670-AA95-954D-55BA81B02934}"/>
              </a:ext>
            </a:extLst>
          </p:cNvPr>
          <p:cNvSpPr txBox="1">
            <a:spLocks/>
          </p:cNvSpPr>
          <p:nvPr/>
        </p:nvSpPr>
        <p:spPr>
          <a:xfrm>
            <a:off x="2688054" y="5359955"/>
            <a:ext cx="8963476" cy="1319753"/>
          </a:xfrm>
          <a:prstGeom prst="roundRect">
            <a:avLst>
              <a:gd name="adj" fmla="val 42036"/>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15963" algn="just"/>
            <a:r>
              <a:rPr lang="fr-FR" sz="1800" b="1" dirty="0">
                <a:solidFill>
                  <a:schemeClr val="accent6">
                    <a:lumMod val="75000"/>
                  </a:schemeClr>
                </a:solidFill>
                <a:cs typeface="Aharoni" panose="02010803020104030203" pitchFamily="2" charset="-79"/>
              </a:rPr>
              <a:t>Le développement des </a:t>
            </a:r>
            <a:r>
              <a:rPr lang="fr-FR" sz="1800" b="1" dirty="0" err="1">
                <a:solidFill>
                  <a:schemeClr val="accent6">
                    <a:lumMod val="75000"/>
                  </a:schemeClr>
                </a:solidFill>
                <a:cs typeface="Aharoni" panose="02010803020104030203" pitchFamily="2" charset="-79"/>
              </a:rPr>
              <a:t>EnR</a:t>
            </a:r>
            <a:r>
              <a:rPr lang="fr-FR" sz="1800" b="1" dirty="0">
                <a:solidFill>
                  <a:schemeClr val="accent6">
                    <a:lumMod val="75000"/>
                  </a:schemeClr>
                </a:solidFill>
                <a:cs typeface="Aharoni" panose="02010803020104030203" pitchFamily="2" charset="-79"/>
              </a:rPr>
              <a:t> à Jonzac (17) : une impulsion politique déterminante</a:t>
            </a:r>
          </a:p>
          <a:p>
            <a:pPr marL="715963" algn="just"/>
            <a:r>
              <a:rPr lang="fr-FR" sz="1800" dirty="0">
                <a:solidFill>
                  <a:schemeClr val="accent6">
                    <a:lumMod val="75000"/>
                  </a:schemeClr>
                </a:solidFill>
                <a:cs typeface="Aharoni" panose="02010803020104030203" pitchFamily="2" charset="-79"/>
              </a:rPr>
              <a:t>Sur l’impulsion du maire de la ville, M. Claude Belot, une dynamique territoriale s’est enclenchée autour de réserves profondes d’eau chauffée par géothermie qui a notamment permis la mise en place d’un réseau de chaleur urbain.</a:t>
            </a:r>
          </a:p>
        </p:txBody>
      </p:sp>
      <p:pic>
        <p:nvPicPr>
          <p:cNvPr id="13" name="Graphique 12" descr="Ampoule et engrenage contour">
            <a:extLst>
              <a:ext uri="{FF2B5EF4-FFF2-40B4-BE49-F238E27FC236}">
                <a16:creationId xmlns:a16="http://schemas.microsoft.com/office/drawing/2014/main" id="{447D6FD4-F0FC-F25B-A12B-87884F1D2A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88054" y="5551899"/>
            <a:ext cx="882854" cy="914400"/>
          </a:xfrm>
          <a:prstGeom prst="rect">
            <a:avLst/>
          </a:prstGeom>
        </p:spPr>
      </p:pic>
      <p:sp>
        <p:nvSpPr>
          <p:cNvPr id="6" name="ZoneTexte 5">
            <a:extLst>
              <a:ext uri="{FF2B5EF4-FFF2-40B4-BE49-F238E27FC236}">
                <a16:creationId xmlns:a16="http://schemas.microsoft.com/office/drawing/2014/main" id="{878B5E87-1438-8561-DB2C-066D3E1632EC}"/>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19597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élai 6">
            <a:extLst>
              <a:ext uri="{FF2B5EF4-FFF2-40B4-BE49-F238E27FC236}">
                <a16:creationId xmlns:a16="http://schemas.microsoft.com/office/drawing/2014/main" id="{D4BE49C7-F37E-929F-109F-C0AEEAACF355}"/>
              </a:ext>
            </a:extLst>
          </p:cNvPr>
          <p:cNvSpPr/>
          <p:nvPr/>
        </p:nvSpPr>
        <p:spPr>
          <a:xfrm>
            <a:off x="-18480" y="1"/>
            <a:ext cx="3228608" cy="685851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a:blip r:embed="rId3">
              <a:extLst>
                <a:ext uri="{28A0092B-C50C-407E-A947-70E740481C1C}">
                  <a14:useLocalDpi xmlns:a14="http://schemas.microsoft.com/office/drawing/2010/main" val="0"/>
                </a:ext>
              </a:extLst>
            </a:blip>
            <a:stretch>
              <a:fillRect l="-62467" t="-2661" r="-51763" b="-932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694636" y="478439"/>
            <a:ext cx="9166860"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Favoriser l’acceptabilité</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3123446" y="2342880"/>
            <a:ext cx="8462096" cy="1974596"/>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rgbClr val="002060"/>
                </a:solidFill>
                <a:cs typeface="Aharoni" panose="02010803020104030203" pitchFamily="2" charset="-79"/>
              </a:rPr>
              <a:t>IDÉE 1 </a:t>
            </a:r>
            <a:r>
              <a:rPr lang="fr-FR" sz="1600" dirty="0">
                <a:solidFill>
                  <a:srgbClr val="002060"/>
                </a:solidFill>
                <a:cs typeface="Aharoni" panose="02010803020104030203" pitchFamily="2" charset="-79"/>
              </a:rPr>
              <a:t>: renouer le lien de confiance avec les citoyennes et citoyens.</a:t>
            </a:r>
          </a:p>
          <a:p>
            <a:pPr algn="just"/>
            <a:endParaRPr lang="fr-FR" sz="1600" dirty="0">
              <a:solidFill>
                <a:srgbClr val="002060"/>
              </a:solidFill>
              <a:cs typeface="Aharoni" panose="02010803020104030203" pitchFamily="2" charset="-79"/>
            </a:endParaRPr>
          </a:p>
          <a:p>
            <a:pPr algn="just"/>
            <a:r>
              <a:rPr lang="fr-FR" sz="1600" b="1" dirty="0">
                <a:solidFill>
                  <a:srgbClr val="002060"/>
                </a:solidFill>
                <a:cs typeface="Aharoni" panose="02010803020104030203" pitchFamily="2" charset="-79"/>
              </a:rPr>
              <a:t>IDÉE 2 </a:t>
            </a:r>
            <a:r>
              <a:rPr lang="fr-FR" sz="1600" dirty="0">
                <a:solidFill>
                  <a:srgbClr val="002060"/>
                </a:solidFill>
                <a:cs typeface="Aharoni" panose="02010803020104030203" pitchFamily="2" charset="-79"/>
              </a:rPr>
              <a:t>: les associer dès la planification des énergies renouvelables.</a:t>
            </a:r>
          </a:p>
          <a:p>
            <a:pPr algn="just"/>
            <a:endParaRPr lang="fr-FR" sz="1600" dirty="0">
              <a:solidFill>
                <a:srgbClr val="002060"/>
              </a:solidFill>
              <a:cs typeface="Aharoni" panose="02010803020104030203" pitchFamily="2" charset="-79"/>
            </a:endParaRPr>
          </a:p>
          <a:p>
            <a:pPr algn="just"/>
            <a:r>
              <a:rPr lang="fr-FR" sz="1600" b="1" dirty="0">
                <a:solidFill>
                  <a:srgbClr val="002060"/>
                </a:solidFill>
                <a:cs typeface="Aharoni" panose="02010803020104030203" pitchFamily="2" charset="-79"/>
              </a:rPr>
              <a:t>IDÉE 3 </a:t>
            </a:r>
            <a:r>
              <a:rPr lang="fr-FR" sz="1600" dirty="0">
                <a:solidFill>
                  <a:srgbClr val="002060"/>
                </a:solidFill>
                <a:cs typeface="Aharoni" panose="02010803020104030203" pitchFamily="2" charset="-79"/>
              </a:rPr>
              <a:t>: former et informer pour favoriser la participation.</a:t>
            </a:r>
          </a:p>
          <a:p>
            <a:pPr algn="just"/>
            <a:endParaRPr lang="fr-FR" sz="1600" dirty="0">
              <a:solidFill>
                <a:srgbClr val="002060"/>
              </a:solidFill>
              <a:cs typeface="Aharoni" panose="02010803020104030203" pitchFamily="2" charset="-79"/>
            </a:endParaRPr>
          </a:p>
          <a:p>
            <a:pPr algn="just"/>
            <a:r>
              <a:rPr lang="fr-FR" sz="1600" b="1" dirty="0">
                <a:solidFill>
                  <a:srgbClr val="002060"/>
                </a:solidFill>
                <a:cs typeface="Aharoni" panose="02010803020104030203" pitchFamily="2" charset="-79"/>
              </a:rPr>
              <a:t>IDÉE 4 </a:t>
            </a:r>
            <a:r>
              <a:rPr lang="fr-FR" sz="1600" dirty="0">
                <a:solidFill>
                  <a:srgbClr val="002060"/>
                </a:solidFill>
                <a:cs typeface="Aharoni" panose="02010803020104030203" pitchFamily="2" charset="-79"/>
              </a:rPr>
              <a:t>: soutenir plus fortement les projets « énergies citoyennes ».</a:t>
            </a:r>
          </a:p>
          <a:p>
            <a:pPr algn="just"/>
            <a:endParaRPr lang="fr-FR" sz="1600" dirty="0">
              <a:solidFill>
                <a:srgbClr val="002060"/>
              </a:solidFill>
              <a:cs typeface="Aharoni" panose="02010803020104030203" pitchFamily="2" charset="-79"/>
            </a:endParaRPr>
          </a:p>
        </p:txBody>
      </p:sp>
      <p:sp>
        <p:nvSpPr>
          <p:cNvPr id="5" name="Titre 1">
            <a:extLst>
              <a:ext uri="{FF2B5EF4-FFF2-40B4-BE49-F238E27FC236}">
                <a16:creationId xmlns:a16="http://schemas.microsoft.com/office/drawing/2014/main" id="{C1607073-ADE4-EE95-38E3-E800FD776CBD}"/>
              </a:ext>
            </a:extLst>
          </p:cNvPr>
          <p:cNvSpPr txBox="1">
            <a:spLocks/>
          </p:cNvSpPr>
          <p:nvPr/>
        </p:nvSpPr>
        <p:spPr>
          <a:xfrm>
            <a:off x="-18480" y="-11430"/>
            <a:ext cx="2114550" cy="400050"/>
          </a:xfrm>
          <a:prstGeom prst="rect">
            <a:avLst/>
          </a:prstGeom>
          <a:solidFill>
            <a:srgbClr val="002060"/>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5</a:t>
            </a:r>
          </a:p>
        </p:txBody>
      </p:sp>
      <p:sp>
        <p:nvSpPr>
          <p:cNvPr id="7" name="ZoneTexte 6">
            <a:extLst>
              <a:ext uri="{FF2B5EF4-FFF2-40B4-BE49-F238E27FC236}">
                <a16:creationId xmlns:a16="http://schemas.microsoft.com/office/drawing/2014/main" id="{22A529C9-CCFA-12D3-41C9-C56FE748FE16}"/>
              </a:ext>
            </a:extLst>
          </p:cNvPr>
          <p:cNvSpPr txBox="1"/>
          <p:nvPr/>
        </p:nvSpPr>
        <p:spPr>
          <a:xfrm>
            <a:off x="2694636" y="1476561"/>
            <a:ext cx="8560417" cy="707886"/>
          </a:xfrm>
          <a:prstGeom prst="rect">
            <a:avLst/>
          </a:prstGeom>
          <a:noFill/>
        </p:spPr>
        <p:txBody>
          <a:bodyPr wrap="square">
            <a:spAutoFit/>
          </a:bodyPr>
          <a:lstStyle/>
          <a:p>
            <a:pPr marL="342900" lvl="1" indent="-342900" algn="just">
              <a:spcAft>
                <a:spcPts val="600"/>
              </a:spcAft>
              <a:buClr>
                <a:srgbClr val="C7B496"/>
              </a:buClr>
              <a:buFont typeface="Calibri Light" panose="020F0302020204030204" pitchFamily="34" charset="0"/>
              <a:buChar char="&gt;"/>
            </a:pPr>
            <a:r>
              <a:rPr lang="fr-FR" sz="2000" dirty="0">
                <a:solidFill>
                  <a:schemeClr val="tx1">
                    <a:lumMod val="65000"/>
                    <a:lumOff val="35000"/>
                  </a:schemeClr>
                </a:solidFill>
                <a:latin typeface="+mj-lt"/>
              </a:rPr>
              <a:t>Le portage du projet par une collectivité et/ou des citoyens sous forme de coopérative a tendance à favoriser leur acceptabilité sociale.</a:t>
            </a:r>
          </a:p>
        </p:txBody>
      </p:sp>
      <p:sp>
        <p:nvSpPr>
          <p:cNvPr id="12" name="Titre 1">
            <a:extLst>
              <a:ext uri="{FF2B5EF4-FFF2-40B4-BE49-F238E27FC236}">
                <a16:creationId xmlns:a16="http://schemas.microsoft.com/office/drawing/2014/main" id="{C494F65E-132E-640B-C7DD-97EA6D4B7381}"/>
              </a:ext>
            </a:extLst>
          </p:cNvPr>
          <p:cNvSpPr txBox="1">
            <a:spLocks/>
          </p:cNvSpPr>
          <p:nvPr/>
        </p:nvSpPr>
        <p:spPr>
          <a:xfrm>
            <a:off x="3487613" y="4600937"/>
            <a:ext cx="3409484" cy="1762526"/>
          </a:xfrm>
          <a:prstGeom prst="roundRect">
            <a:avLst>
              <a:gd name="adj" fmla="val 22371"/>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chemeClr val="accent6">
                    <a:lumMod val="75000"/>
                  </a:schemeClr>
                </a:solidFill>
                <a:cs typeface="Aharoni" panose="02010803020104030203" pitchFamily="2" charset="-79"/>
              </a:rPr>
              <a:t>Le Plan paysage de la </a:t>
            </a:r>
            <a:r>
              <a:rPr lang="fr-FR" sz="1600" b="1" dirty="0" err="1">
                <a:solidFill>
                  <a:schemeClr val="accent6">
                    <a:lumMod val="75000"/>
                  </a:schemeClr>
                </a:solidFill>
                <a:cs typeface="Aharoni" panose="02010803020104030203" pitchFamily="2" charset="-79"/>
              </a:rPr>
              <a:t>CdC</a:t>
            </a:r>
            <a:r>
              <a:rPr lang="fr-FR" sz="1600" b="1" dirty="0">
                <a:solidFill>
                  <a:schemeClr val="accent6">
                    <a:lumMod val="75000"/>
                  </a:schemeClr>
                </a:solidFill>
                <a:cs typeface="Aharoni" panose="02010803020104030203" pitchFamily="2" charset="-79"/>
              </a:rPr>
              <a:t> Vienne et Gartempe (86)</a:t>
            </a:r>
          </a:p>
          <a:p>
            <a:pPr algn="just"/>
            <a:endParaRPr lang="fr-FR" sz="1000" dirty="0">
              <a:solidFill>
                <a:schemeClr val="accent6">
                  <a:lumMod val="75000"/>
                </a:schemeClr>
              </a:solidFill>
              <a:cs typeface="Aharoni" panose="02010803020104030203" pitchFamily="2" charset="-79"/>
            </a:endParaRPr>
          </a:p>
          <a:p>
            <a:pPr algn="just"/>
            <a:r>
              <a:rPr lang="fr-FR" sz="1600" dirty="0">
                <a:solidFill>
                  <a:schemeClr val="accent6">
                    <a:lumMod val="75000"/>
                  </a:schemeClr>
                </a:solidFill>
                <a:cs typeface="Aharoni" panose="02010803020104030203" pitchFamily="2" charset="-79"/>
              </a:rPr>
              <a:t>Travailler de manière collégiale pour définir une politique paysagère cohérente à l’échelle de tout le territoire.</a:t>
            </a:r>
          </a:p>
        </p:txBody>
      </p:sp>
      <p:pic>
        <p:nvPicPr>
          <p:cNvPr id="13" name="Graphique 12" descr="Ampoule et engrenage contour">
            <a:extLst>
              <a:ext uri="{FF2B5EF4-FFF2-40B4-BE49-F238E27FC236}">
                <a16:creationId xmlns:a16="http://schemas.microsoft.com/office/drawing/2014/main" id="{0E194A7F-125A-11A3-6E8C-0AE59B96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3067" y="4997352"/>
            <a:ext cx="882854" cy="914400"/>
          </a:xfrm>
          <a:prstGeom prst="rect">
            <a:avLst/>
          </a:prstGeom>
        </p:spPr>
      </p:pic>
      <p:sp>
        <p:nvSpPr>
          <p:cNvPr id="16" name="Titre 1">
            <a:extLst>
              <a:ext uri="{FF2B5EF4-FFF2-40B4-BE49-F238E27FC236}">
                <a16:creationId xmlns:a16="http://schemas.microsoft.com/office/drawing/2014/main" id="{C0039FE6-D75A-2783-ACE1-74006228F9DD}"/>
              </a:ext>
            </a:extLst>
          </p:cNvPr>
          <p:cNvSpPr txBox="1">
            <a:spLocks/>
          </p:cNvSpPr>
          <p:nvPr/>
        </p:nvSpPr>
        <p:spPr>
          <a:xfrm>
            <a:off x="7811891" y="4600937"/>
            <a:ext cx="3409484" cy="1762526"/>
          </a:xfrm>
          <a:prstGeom prst="roundRect">
            <a:avLst>
              <a:gd name="adj" fmla="val 22371"/>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chemeClr val="accent6">
                    <a:lumMod val="75000"/>
                  </a:schemeClr>
                </a:solidFill>
                <a:cs typeface="Aharoni" panose="02010803020104030203" pitchFamily="2" charset="-79"/>
              </a:rPr>
              <a:t>Le réseau TARANIS en Bretagne pour l’énergie citoyenne</a:t>
            </a:r>
          </a:p>
          <a:p>
            <a:pPr algn="just"/>
            <a:endParaRPr lang="fr-FR" sz="1000" dirty="0">
              <a:solidFill>
                <a:schemeClr val="accent6">
                  <a:lumMod val="75000"/>
                </a:schemeClr>
              </a:solidFill>
              <a:cs typeface="Aharoni" panose="02010803020104030203" pitchFamily="2" charset="-79"/>
            </a:endParaRPr>
          </a:p>
          <a:p>
            <a:pPr algn="just"/>
            <a:r>
              <a:rPr lang="fr-FR" sz="1600" dirty="0">
                <a:solidFill>
                  <a:schemeClr val="accent6">
                    <a:lumMod val="75000"/>
                  </a:schemeClr>
                </a:solidFill>
                <a:cs typeface="Aharoni" panose="02010803020104030203" pitchFamily="2" charset="-79"/>
              </a:rPr>
              <a:t>Un réseau qui facilite l’émergence et le développement de projets citoyens d’</a:t>
            </a:r>
            <a:r>
              <a:rPr lang="fr-FR" sz="1600" dirty="0" err="1">
                <a:solidFill>
                  <a:schemeClr val="accent6">
                    <a:lumMod val="75000"/>
                  </a:schemeClr>
                </a:solidFill>
                <a:cs typeface="Aharoni" panose="02010803020104030203" pitchFamily="2" charset="-79"/>
              </a:rPr>
              <a:t>EnR</a:t>
            </a:r>
            <a:r>
              <a:rPr lang="fr-FR" sz="1600" dirty="0">
                <a:solidFill>
                  <a:schemeClr val="accent6">
                    <a:lumMod val="75000"/>
                  </a:schemeClr>
                </a:solidFill>
                <a:cs typeface="Aharoni" panose="02010803020104030203" pitchFamily="2" charset="-79"/>
              </a:rPr>
              <a:t> en région. Il fédère une quarantaine d’adhérents.</a:t>
            </a:r>
          </a:p>
        </p:txBody>
      </p:sp>
      <p:sp>
        <p:nvSpPr>
          <p:cNvPr id="3" name="ZoneTexte 2">
            <a:extLst>
              <a:ext uri="{FF2B5EF4-FFF2-40B4-BE49-F238E27FC236}">
                <a16:creationId xmlns:a16="http://schemas.microsoft.com/office/drawing/2014/main" id="{41EEFC21-9A00-4E54-D665-FE0415C53F36}"/>
              </a:ext>
            </a:extLst>
          </p:cNvPr>
          <p:cNvSpPr txBox="1"/>
          <p:nvPr/>
        </p:nvSpPr>
        <p:spPr>
          <a:xfrm>
            <a:off x="-73551"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l’Atlantique</a:t>
            </a:r>
          </a:p>
        </p:txBody>
      </p:sp>
    </p:spTree>
    <p:extLst>
      <p:ext uri="{BB962C8B-B14F-4D97-AF65-F5344CB8AC3E}">
        <p14:creationId xmlns:p14="http://schemas.microsoft.com/office/powerpoint/2010/main" val="119418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élai 6">
            <a:extLst>
              <a:ext uri="{FF2B5EF4-FFF2-40B4-BE49-F238E27FC236}">
                <a16:creationId xmlns:a16="http://schemas.microsoft.com/office/drawing/2014/main" id="{0CC8A3C9-7828-C0EA-4268-A4E1A39CE86B}"/>
              </a:ext>
            </a:extLst>
          </p:cNvPr>
          <p:cNvSpPr/>
          <p:nvPr/>
        </p:nvSpPr>
        <p:spPr>
          <a:xfrm>
            <a:off x="-18480" y="1"/>
            <a:ext cx="2484592" cy="6857999"/>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a:blip r:embed="rId3">
              <a:extLst>
                <a:ext uri="{28A0092B-C50C-407E-A947-70E740481C1C}">
                  <a14:useLocalDpi xmlns:a14="http://schemas.microsoft.com/office/drawing/2010/main" val="0"/>
                </a:ext>
              </a:extLst>
            </a:blip>
            <a:stretch>
              <a:fillRect l="-145552" t="-1544" r="-170534" b="-154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697479" y="479309"/>
            <a:ext cx="9166860"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S’assurer de la répartition équitable des retombées économiques dans les territoires</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2836010" y="2096847"/>
            <a:ext cx="8478521" cy="356949"/>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rgbClr val="002060"/>
                </a:solidFill>
                <a:cs typeface="Aharoni" panose="02010803020104030203" pitchFamily="2" charset="-79"/>
              </a:rPr>
              <a:t>IDÉE 2 </a:t>
            </a:r>
            <a:r>
              <a:rPr lang="fr-FR" sz="1600" dirty="0">
                <a:solidFill>
                  <a:srgbClr val="002060"/>
                </a:solidFill>
                <a:cs typeface="Aharoni" panose="02010803020104030203" pitchFamily="2" charset="-79"/>
              </a:rPr>
              <a:t>: développer l’emploi dans les territoires, en particulier en structurant l’offre de formation.</a:t>
            </a:r>
          </a:p>
        </p:txBody>
      </p:sp>
      <p:sp>
        <p:nvSpPr>
          <p:cNvPr id="3" name="Titre 1">
            <a:extLst>
              <a:ext uri="{FF2B5EF4-FFF2-40B4-BE49-F238E27FC236}">
                <a16:creationId xmlns:a16="http://schemas.microsoft.com/office/drawing/2014/main" id="{65279338-A0D7-C89B-4A9C-354DCFC7DCC5}"/>
              </a:ext>
            </a:extLst>
          </p:cNvPr>
          <p:cNvSpPr txBox="1">
            <a:spLocks/>
          </p:cNvSpPr>
          <p:nvPr/>
        </p:nvSpPr>
        <p:spPr>
          <a:xfrm>
            <a:off x="-18480" y="-11430"/>
            <a:ext cx="2114550" cy="400050"/>
          </a:xfrm>
          <a:prstGeom prst="rect">
            <a:avLst/>
          </a:prstGeom>
          <a:solidFill>
            <a:srgbClr val="002060"/>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6</a:t>
            </a:r>
          </a:p>
        </p:txBody>
      </p:sp>
      <p:sp>
        <p:nvSpPr>
          <p:cNvPr id="8" name="Zone de texte 2">
            <a:extLst>
              <a:ext uri="{FF2B5EF4-FFF2-40B4-BE49-F238E27FC236}">
                <a16:creationId xmlns:a16="http://schemas.microsoft.com/office/drawing/2014/main" id="{359ADB75-83B3-2562-209A-BCC544F30F4A}"/>
              </a:ext>
            </a:extLst>
          </p:cNvPr>
          <p:cNvSpPr txBox="1">
            <a:spLocks noChangeArrowheads="1"/>
          </p:cNvSpPr>
          <p:nvPr/>
        </p:nvSpPr>
        <p:spPr bwMode="auto">
          <a:xfrm>
            <a:off x="10176719" y="4869583"/>
            <a:ext cx="862330" cy="2413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800" i="1" dirty="0">
                <a:effectLst/>
                <a:latin typeface="Calibri" panose="020F0502020204030204" pitchFamily="34" charset="0"/>
                <a:ea typeface="Calibri" panose="020F0502020204030204" pitchFamily="34" charset="0"/>
                <a:cs typeface="Times New Roman" panose="02020603050405020304" pitchFamily="18" charset="0"/>
              </a:rPr>
              <a:t>Source : CESER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FD1C53B-F379-2C14-39B2-C3AE8672D695}"/>
              </a:ext>
            </a:extLst>
          </p:cNvPr>
          <p:cNvSpPr txBox="1"/>
          <p:nvPr/>
        </p:nvSpPr>
        <p:spPr>
          <a:xfrm rot="5400000">
            <a:off x="-355047" y="6053308"/>
            <a:ext cx="924287" cy="276999"/>
          </a:xfrm>
          <a:prstGeom prst="rect">
            <a:avLst/>
          </a:prstGeom>
          <a:noFill/>
        </p:spPr>
        <p:txBody>
          <a:bodyPr wrap="square" rtlCol="0">
            <a:spAutoFit/>
          </a:bodyPr>
          <a:lstStyle/>
          <a:p>
            <a:r>
              <a:rPr lang="fr-FR" sz="1200" dirty="0">
                <a:solidFill>
                  <a:schemeClr val="bg1"/>
                </a:solidFill>
              </a:rPr>
              <a:t>©ANBDD</a:t>
            </a:r>
          </a:p>
        </p:txBody>
      </p:sp>
      <p:sp>
        <p:nvSpPr>
          <p:cNvPr id="7" name="Titre 1">
            <a:extLst>
              <a:ext uri="{FF2B5EF4-FFF2-40B4-BE49-F238E27FC236}">
                <a16:creationId xmlns:a16="http://schemas.microsoft.com/office/drawing/2014/main" id="{9A814AC5-BD46-D512-A96D-8C2300017591}"/>
              </a:ext>
            </a:extLst>
          </p:cNvPr>
          <p:cNvSpPr txBox="1">
            <a:spLocks/>
          </p:cNvSpPr>
          <p:nvPr/>
        </p:nvSpPr>
        <p:spPr>
          <a:xfrm>
            <a:off x="2824479" y="1549400"/>
            <a:ext cx="8478521" cy="562204"/>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rgbClr val="002060"/>
                </a:solidFill>
                <a:cs typeface="Aharoni" panose="02010803020104030203" pitchFamily="2" charset="-79"/>
              </a:rPr>
              <a:t>IDÉE 1 </a:t>
            </a:r>
            <a:r>
              <a:rPr lang="fr-FR" sz="1600" dirty="0">
                <a:solidFill>
                  <a:srgbClr val="002060"/>
                </a:solidFill>
                <a:cs typeface="Aharoni" panose="02010803020104030203" pitchFamily="2" charset="-79"/>
              </a:rPr>
              <a:t>: poursuivre la structuration de filières renouvelables et recourir à des entreprises les plus locales possibles pour les projets.</a:t>
            </a:r>
          </a:p>
        </p:txBody>
      </p:sp>
      <p:sp>
        <p:nvSpPr>
          <p:cNvPr id="9" name="Titre 1">
            <a:extLst>
              <a:ext uri="{FF2B5EF4-FFF2-40B4-BE49-F238E27FC236}">
                <a16:creationId xmlns:a16="http://schemas.microsoft.com/office/drawing/2014/main" id="{F8C9E266-AABC-A030-BD90-A01219360473}"/>
              </a:ext>
            </a:extLst>
          </p:cNvPr>
          <p:cNvSpPr txBox="1">
            <a:spLocks/>
          </p:cNvSpPr>
          <p:nvPr/>
        </p:nvSpPr>
        <p:spPr>
          <a:xfrm>
            <a:off x="2824479" y="2453796"/>
            <a:ext cx="4123077" cy="127076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rgbClr val="002060"/>
                </a:solidFill>
                <a:cs typeface="Aharoni" panose="02010803020104030203" pitchFamily="2" charset="-79"/>
              </a:rPr>
              <a:t>IDÉE 3 </a:t>
            </a:r>
            <a:r>
              <a:rPr lang="fr-FR" sz="1600" dirty="0">
                <a:solidFill>
                  <a:srgbClr val="002060"/>
                </a:solidFill>
                <a:cs typeface="Aharoni" panose="02010803020104030203" pitchFamily="2" charset="-79"/>
              </a:rPr>
              <a:t>: assurer des retombées financières aux communes et intercommunalités en réorientant la fiscalité et les bénéfices générés par les projets d’énergies renouvelables implantés localement.</a:t>
            </a:r>
          </a:p>
        </p:txBody>
      </p:sp>
      <p:pic>
        <p:nvPicPr>
          <p:cNvPr id="4" name="Image 3">
            <a:extLst>
              <a:ext uri="{FF2B5EF4-FFF2-40B4-BE49-F238E27FC236}">
                <a16:creationId xmlns:a16="http://schemas.microsoft.com/office/drawing/2014/main" id="{450C0E3C-D4DA-FD34-20A8-2115BBE32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153" y="2659051"/>
            <a:ext cx="4613108" cy="3401354"/>
          </a:xfrm>
          <a:prstGeom prst="rect">
            <a:avLst/>
          </a:prstGeom>
        </p:spPr>
      </p:pic>
      <p:sp>
        <p:nvSpPr>
          <p:cNvPr id="13" name="Titre 1">
            <a:extLst>
              <a:ext uri="{FF2B5EF4-FFF2-40B4-BE49-F238E27FC236}">
                <a16:creationId xmlns:a16="http://schemas.microsoft.com/office/drawing/2014/main" id="{D232A0C6-8880-12FC-DEF9-B62F5EB56416}"/>
              </a:ext>
            </a:extLst>
          </p:cNvPr>
          <p:cNvSpPr txBox="1">
            <a:spLocks/>
          </p:cNvSpPr>
          <p:nvPr/>
        </p:nvSpPr>
        <p:spPr>
          <a:xfrm>
            <a:off x="2794888" y="4066748"/>
            <a:ext cx="4275215" cy="2606585"/>
          </a:xfrm>
          <a:prstGeom prst="roundRect">
            <a:avLst>
              <a:gd name="adj" fmla="val 13132"/>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8775" algn="just"/>
            <a:r>
              <a:rPr lang="fr-FR" sz="1600" b="1" dirty="0">
                <a:solidFill>
                  <a:schemeClr val="accent6">
                    <a:lumMod val="75000"/>
                  </a:schemeClr>
                </a:solidFill>
                <a:cs typeface="Aharoni" panose="02010803020104030203" pitchFamily="2" charset="-79"/>
              </a:rPr>
              <a:t>Structuration d’une filière bois bocage énergie en Pays de Bray (Seine-Maritime)</a:t>
            </a:r>
          </a:p>
          <a:p>
            <a:pPr algn="just"/>
            <a:endParaRPr lang="fr-FR" sz="1600" b="1" dirty="0">
              <a:solidFill>
                <a:schemeClr val="accent6">
                  <a:lumMod val="75000"/>
                </a:schemeClr>
              </a:solidFill>
              <a:cs typeface="Aharoni" panose="02010803020104030203" pitchFamily="2" charset="-79"/>
            </a:endParaRPr>
          </a:p>
          <a:p>
            <a:pPr algn="just"/>
            <a:r>
              <a:rPr lang="fr-FR" sz="1600" dirty="0">
                <a:solidFill>
                  <a:schemeClr val="accent6">
                    <a:lumMod val="75000"/>
                  </a:schemeClr>
                </a:solidFill>
                <a:cs typeface="Aharoni" panose="02010803020104030203" pitchFamily="2" charset="-79"/>
              </a:rPr>
              <a:t>Afin de structurer la filière bois de son territoire, la collectivité a installé des chaufferies bois et une CUMA (Coopérative d’utilisation de matériel agricole) s’est organisée afin de produire des plaquettes de bois à partir du bois bocager (avec une déchiqueteuse mobile mutualisée).</a:t>
            </a:r>
          </a:p>
        </p:txBody>
      </p:sp>
      <p:pic>
        <p:nvPicPr>
          <p:cNvPr id="14" name="Graphique 13" descr="Ampoule et engrenage contour">
            <a:extLst>
              <a:ext uri="{FF2B5EF4-FFF2-40B4-BE49-F238E27FC236}">
                <a16:creationId xmlns:a16="http://schemas.microsoft.com/office/drawing/2014/main" id="{5FB257E1-D8DB-6795-245B-A03436DADA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2838" y="4005181"/>
            <a:ext cx="882854" cy="914400"/>
          </a:xfrm>
          <a:prstGeom prst="rect">
            <a:avLst/>
          </a:prstGeom>
        </p:spPr>
      </p:pic>
      <p:sp>
        <p:nvSpPr>
          <p:cNvPr id="12" name="ZoneTexte 11">
            <a:extLst>
              <a:ext uri="{FF2B5EF4-FFF2-40B4-BE49-F238E27FC236}">
                <a16:creationId xmlns:a16="http://schemas.microsoft.com/office/drawing/2014/main" id="{5F0798F6-0B11-E82C-D877-9F845C161A48}"/>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98517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3">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7" name="Titre 1">
            <a:extLst>
              <a:ext uri="{FF2B5EF4-FFF2-40B4-BE49-F238E27FC236}">
                <a16:creationId xmlns:a16="http://schemas.microsoft.com/office/drawing/2014/main" id="{9CC662A2-7162-FE57-1A4E-521AAFD37C17}"/>
              </a:ext>
            </a:extLst>
          </p:cNvPr>
          <p:cNvSpPr txBox="1">
            <a:spLocks/>
          </p:cNvSpPr>
          <p:nvPr/>
        </p:nvSpPr>
        <p:spPr>
          <a:xfrm>
            <a:off x="385056" y="1389513"/>
            <a:ext cx="5710944" cy="12091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3600" b="1" dirty="0">
                <a:solidFill>
                  <a:srgbClr val="002060"/>
                </a:solidFill>
                <a:cs typeface="Aharoni" panose="02010803020104030203" pitchFamily="2" charset="-79"/>
              </a:rPr>
              <a:t>1. ÉTAT DE L’ÉNERGIE EN FRANCE</a:t>
            </a:r>
          </a:p>
        </p:txBody>
      </p:sp>
      <p:sp>
        <p:nvSpPr>
          <p:cNvPr id="11" name="Titre 1">
            <a:extLst>
              <a:ext uri="{FF2B5EF4-FFF2-40B4-BE49-F238E27FC236}">
                <a16:creationId xmlns:a16="http://schemas.microsoft.com/office/drawing/2014/main" id="{59A25186-F162-D81C-3A6A-A3033C87DE48}"/>
              </a:ext>
            </a:extLst>
          </p:cNvPr>
          <p:cNvSpPr txBox="1">
            <a:spLocks/>
          </p:cNvSpPr>
          <p:nvPr/>
        </p:nvSpPr>
        <p:spPr>
          <a:xfrm>
            <a:off x="385056" y="2730450"/>
            <a:ext cx="6104644" cy="1806028"/>
          </a:xfrm>
          <a:prstGeom prst="rect">
            <a:avLst/>
          </a:prstGeom>
        </p:spPr>
        <p:txBody>
          <a:bodyPr vert="horz" lIns="91440" tIns="45720" rIns="91440" bIns="45720" rtlCol="0" anchor="t">
            <a:noAutofit/>
          </a:bodyPr>
          <a:lstStyle>
            <a:defPPr>
              <a:defRPr lang="fr-FR"/>
            </a:defPPr>
            <a:lvl1pPr>
              <a:lnSpc>
                <a:spcPct val="90000"/>
              </a:lnSpc>
              <a:spcBef>
                <a:spcPct val="0"/>
              </a:spcBef>
              <a:buNone/>
              <a:defRPr sz="3600" b="1">
                <a:solidFill>
                  <a:srgbClr val="002060"/>
                </a:solidFill>
                <a:latin typeface="+mj-lt"/>
                <a:ea typeface="+mj-ea"/>
                <a:cs typeface="Aharoni" panose="02010803020104030203" pitchFamily="2" charset="-79"/>
              </a:defRPr>
            </a:lvl1pPr>
          </a:lstStyle>
          <a:p>
            <a:r>
              <a:rPr lang="fr-FR" dirty="0"/>
              <a:t>2. LES CONDITIONS D’UN DÉVELOPPEMENT VERTUEUX DES ÉNERGIES RENOUVELABLES</a:t>
            </a:r>
          </a:p>
        </p:txBody>
      </p:sp>
      <p:sp>
        <p:nvSpPr>
          <p:cNvPr id="12" name="Titre 1">
            <a:extLst>
              <a:ext uri="{FF2B5EF4-FFF2-40B4-BE49-F238E27FC236}">
                <a16:creationId xmlns:a16="http://schemas.microsoft.com/office/drawing/2014/main" id="{6A8AF3C8-EF5F-0EAB-18DD-0C598E4FA372}"/>
              </a:ext>
            </a:extLst>
          </p:cNvPr>
          <p:cNvSpPr txBox="1">
            <a:spLocks/>
          </p:cNvSpPr>
          <p:nvPr/>
        </p:nvSpPr>
        <p:spPr>
          <a:xfrm>
            <a:off x="385056" y="4668288"/>
            <a:ext cx="6714244" cy="1158512"/>
          </a:xfrm>
          <a:prstGeom prst="rect">
            <a:avLst/>
          </a:prstGeom>
        </p:spPr>
        <p:txBody>
          <a:bodyPr vert="horz" lIns="91440" tIns="45720" rIns="91440" bIns="45720" rtlCol="0" anchor="t">
            <a:noAutofit/>
          </a:bodyPr>
          <a:lstStyle>
            <a:defPPr>
              <a:defRPr lang="fr-FR"/>
            </a:defPPr>
            <a:lvl1pPr>
              <a:lnSpc>
                <a:spcPct val="90000"/>
              </a:lnSpc>
              <a:spcBef>
                <a:spcPct val="0"/>
              </a:spcBef>
              <a:buNone/>
              <a:defRPr sz="3600" b="1">
                <a:solidFill>
                  <a:srgbClr val="002060"/>
                </a:solidFill>
                <a:latin typeface="+mj-lt"/>
                <a:ea typeface="+mj-ea"/>
                <a:cs typeface="Aharoni" panose="02010803020104030203" pitchFamily="2" charset="-79"/>
              </a:defRPr>
            </a:lvl1pPr>
          </a:lstStyle>
          <a:p>
            <a:r>
              <a:rPr lang="fr-FR" dirty="0"/>
              <a:t>3. LES ENJEUX DU DÉVELOPPEMENT DES ÉNERGIES MARINES</a:t>
            </a:r>
          </a:p>
        </p:txBody>
      </p:sp>
      <p:sp>
        <p:nvSpPr>
          <p:cNvPr id="13" name="Titre 1">
            <a:extLst>
              <a:ext uri="{FF2B5EF4-FFF2-40B4-BE49-F238E27FC236}">
                <a16:creationId xmlns:a16="http://schemas.microsoft.com/office/drawing/2014/main" id="{F3E17257-E3F4-3A93-7E3C-C1363B8A3EDB}"/>
              </a:ext>
            </a:extLst>
          </p:cNvPr>
          <p:cNvSpPr>
            <a:spLocks noGrp="1"/>
          </p:cNvSpPr>
          <p:nvPr>
            <p:ph type="ctrTitle"/>
          </p:nvPr>
        </p:nvSpPr>
        <p:spPr>
          <a:xfrm>
            <a:off x="385056" y="348854"/>
            <a:ext cx="5555624" cy="590946"/>
          </a:xfrm>
        </p:spPr>
        <p:txBody>
          <a:bodyPr anchor="t">
            <a:normAutofit/>
          </a:bodyPr>
          <a:lstStyle/>
          <a:p>
            <a:pPr algn="l"/>
            <a:r>
              <a:rPr lang="fr-FR" sz="3200" dirty="0">
                <a:solidFill>
                  <a:srgbClr val="002060"/>
                </a:solidFill>
                <a:latin typeface="Aharoni" panose="02010803020104030203" pitchFamily="2" charset="-79"/>
                <a:cs typeface="Aharoni" panose="02010803020104030203" pitchFamily="2" charset="-79"/>
              </a:rPr>
              <a:t>SOMMAIRE</a:t>
            </a:r>
          </a:p>
        </p:txBody>
      </p:sp>
      <p:sp>
        <p:nvSpPr>
          <p:cNvPr id="5" name="ZoneTexte 4">
            <a:extLst>
              <a:ext uri="{FF2B5EF4-FFF2-40B4-BE49-F238E27FC236}">
                <a16:creationId xmlns:a16="http://schemas.microsoft.com/office/drawing/2014/main" id="{259BE263-D1BC-E429-D440-5027DC003C2F}"/>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31536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élai 6">
            <a:extLst>
              <a:ext uri="{FF2B5EF4-FFF2-40B4-BE49-F238E27FC236}">
                <a16:creationId xmlns:a16="http://schemas.microsoft.com/office/drawing/2014/main" id="{7A60F8D8-99B1-685A-EE6B-476101FBAC93}"/>
              </a:ext>
            </a:extLst>
          </p:cNvPr>
          <p:cNvSpPr/>
          <p:nvPr/>
        </p:nvSpPr>
        <p:spPr>
          <a:xfrm>
            <a:off x="-18480" y="1"/>
            <a:ext cx="2484592" cy="6857999"/>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944" h="6888050">
                <a:moveTo>
                  <a:pt x="0" y="9054"/>
                </a:moveTo>
                <a:lnTo>
                  <a:pt x="2498944" y="0"/>
                </a:lnTo>
                <a:cubicBezTo>
                  <a:pt x="1944177" y="1013988"/>
                  <a:pt x="1891040" y="1562518"/>
                  <a:pt x="1928763" y="2393569"/>
                </a:cubicBezTo>
                <a:cubicBezTo>
                  <a:pt x="1966486" y="3224620"/>
                  <a:pt x="2804253" y="4931988"/>
                  <a:pt x="2127751" y="6887537"/>
                </a:cubicBezTo>
                <a:lnTo>
                  <a:pt x="7185" y="6888050"/>
                </a:lnTo>
                <a:lnTo>
                  <a:pt x="0" y="9054"/>
                </a:lnTo>
                <a:close/>
              </a:path>
            </a:pathLst>
          </a:custGeom>
          <a:blipFill>
            <a:blip r:embed="rId3">
              <a:extLst>
                <a:ext uri="{28A0092B-C50C-407E-A947-70E740481C1C}">
                  <a14:useLocalDpi xmlns:a14="http://schemas.microsoft.com/office/drawing/2010/main" val="0"/>
                </a:ext>
              </a:extLst>
            </a:blip>
            <a:stretch>
              <a:fillRect l="-71777" t="-551" r="-174159" b="-254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8CADC66-0AA1-06E7-8EB6-27A84F92F395}"/>
              </a:ext>
            </a:extLst>
          </p:cNvPr>
          <p:cNvSpPr txBox="1"/>
          <p:nvPr/>
        </p:nvSpPr>
        <p:spPr>
          <a:xfrm rot="5400000">
            <a:off x="-591070" y="5667946"/>
            <a:ext cx="1422179" cy="276999"/>
          </a:xfrm>
          <a:prstGeom prst="rect">
            <a:avLst/>
          </a:prstGeom>
          <a:noFill/>
        </p:spPr>
        <p:txBody>
          <a:bodyPr wrap="square" rtlCol="0">
            <a:spAutoFit/>
          </a:bodyPr>
          <a:lstStyle/>
          <a:p>
            <a:r>
              <a:rPr lang="fr-FR" sz="1200" dirty="0">
                <a:solidFill>
                  <a:schemeClr val="bg1"/>
                </a:solidFill>
              </a:rPr>
              <a:t>©Ville de Mérignac</a:t>
            </a:r>
          </a:p>
        </p:txBody>
      </p:sp>
      <p:sp>
        <p:nvSpPr>
          <p:cNvPr id="11" name="Titre 1">
            <a:extLst>
              <a:ext uri="{FF2B5EF4-FFF2-40B4-BE49-F238E27FC236}">
                <a16:creationId xmlns:a16="http://schemas.microsoft.com/office/drawing/2014/main" id="{332C0184-E5EC-A943-8DB9-DF845D670AB6}"/>
              </a:ext>
            </a:extLst>
          </p:cNvPr>
          <p:cNvSpPr txBox="1">
            <a:spLocks/>
          </p:cNvSpPr>
          <p:nvPr/>
        </p:nvSpPr>
        <p:spPr>
          <a:xfrm>
            <a:off x="2697479" y="479309"/>
            <a:ext cx="9166860"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Produire sa propre énergie : une démarche à encourager</a:t>
            </a: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2645102" y="4103793"/>
            <a:ext cx="9208725" cy="1229699"/>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600" b="1" dirty="0">
                <a:solidFill>
                  <a:srgbClr val="002060"/>
                </a:solidFill>
                <a:cs typeface="Aharoni" panose="02010803020104030203" pitchFamily="2" charset="-79"/>
              </a:rPr>
              <a:t>IDÉE 1 </a:t>
            </a:r>
            <a:r>
              <a:rPr lang="fr-FR" sz="1600" dirty="0">
                <a:solidFill>
                  <a:srgbClr val="002060"/>
                </a:solidFill>
                <a:cs typeface="Aharoni" panose="02010803020104030203" pitchFamily="2" charset="-79"/>
              </a:rPr>
              <a:t>: encourager les démarches d’autoconsommation individuelle et collective essentiellement sur toiture, pour les particuliers comme pour les entreprises, au regard de leurs multiples avantages.</a:t>
            </a:r>
          </a:p>
          <a:p>
            <a:pPr algn="just"/>
            <a:endParaRPr lang="fr-FR" sz="1600" dirty="0">
              <a:solidFill>
                <a:srgbClr val="002060"/>
              </a:solidFill>
              <a:cs typeface="Aharoni" panose="02010803020104030203" pitchFamily="2" charset="-79"/>
            </a:endParaRPr>
          </a:p>
          <a:p>
            <a:pPr algn="just"/>
            <a:r>
              <a:rPr lang="fr-FR" sz="1600" b="1" dirty="0">
                <a:solidFill>
                  <a:srgbClr val="002060"/>
                </a:solidFill>
                <a:cs typeface="Aharoni" panose="02010803020104030203" pitchFamily="2" charset="-79"/>
              </a:rPr>
              <a:t>IDÉE 2 </a:t>
            </a:r>
            <a:r>
              <a:rPr lang="fr-FR" sz="1600" dirty="0">
                <a:solidFill>
                  <a:srgbClr val="002060"/>
                </a:solidFill>
                <a:cs typeface="Aharoni" panose="02010803020104030203" pitchFamily="2" charset="-79"/>
              </a:rPr>
              <a:t>: considérer l’autoconsommation comme l’un des outils pour réfléchir aux usages de l’électricité et leur temporalité, pour penser l’efficacité et la sobriété énergétiques.</a:t>
            </a:r>
          </a:p>
        </p:txBody>
      </p:sp>
      <p:sp>
        <p:nvSpPr>
          <p:cNvPr id="3" name="Titre 1">
            <a:extLst>
              <a:ext uri="{FF2B5EF4-FFF2-40B4-BE49-F238E27FC236}">
                <a16:creationId xmlns:a16="http://schemas.microsoft.com/office/drawing/2014/main" id="{65279338-A0D7-C89B-4A9C-354DCFC7DCC5}"/>
              </a:ext>
            </a:extLst>
          </p:cNvPr>
          <p:cNvSpPr txBox="1">
            <a:spLocks/>
          </p:cNvSpPr>
          <p:nvPr/>
        </p:nvSpPr>
        <p:spPr>
          <a:xfrm>
            <a:off x="-18480" y="-11430"/>
            <a:ext cx="2114550" cy="400050"/>
          </a:xfrm>
          <a:prstGeom prst="rect">
            <a:avLst/>
          </a:prstGeom>
          <a:solidFill>
            <a:srgbClr val="002060"/>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dirty="0">
                <a:solidFill>
                  <a:schemeClr val="bg1"/>
                </a:solidFill>
                <a:latin typeface="Aharoni" panose="02010803020104030203" pitchFamily="2" charset="-79"/>
                <a:cs typeface="Aharoni" panose="02010803020104030203" pitchFamily="2" charset="-79"/>
              </a:rPr>
              <a:t>CONDITION </a:t>
            </a:r>
            <a:r>
              <a:rPr lang="fr-FR" sz="2000" dirty="0">
                <a:solidFill>
                  <a:schemeClr val="bg1"/>
                </a:solidFill>
                <a:latin typeface="Aptos Black" panose="020B0604020202020204" pitchFamily="34" charset="0"/>
                <a:cs typeface="Aharoni" panose="02010803020104030203" pitchFamily="2" charset="-79"/>
              </a:rPr>
              <a:t>7</a:t>
            </a:r>
          </a:p>
        </p:txBody>
      </p:sp>
      <p:grpSp>
        <p:nvGrpSpPr>
          <p:cNvPr id="27" name="Groupe 26">
            <a:extLst>
              <a:ext uri="{FF2B5EF4-FFF2-40B4-BE49-F238E27FC236}">
                <a16:creationId xmlns:a16="http://schemas.microsoft.com/office/drawing/2014/main" id="{2B76F80B-68A2-B2A7-52F7-180009D8EC23}"/>
              </a:ext>
            </a:extLst>
          </p:cNvPr>
          <p:cNvGrpSpPr/>
          <p:nvPr/>
        </p:nvGrpSpPr>
        <p:grpSpPr>
          <a:xfrm>
            <a:off x="2696674" y="1334971"/>
            <a:ext cx="8746661" cy="2540231"/>
            <a:chOff x="2697479" y="1845921"/>
            <a:chExt cx="8965386" cy="3166158"/>
          </a:xfrm>
        </p:grpSpPr>
        <p:sp>
          <p:nvSpPr>
            <p:cNvPr id="19" name="Rectangle : coins arrondis 18">
              <a:extLst>
                <a:ext uri="{FF2B5EF4-FFF2-40B4-BE49-F238E27FC236}">
                  <a16:creationId xmlns:a16="http://schemas.microsoft.com/office/drawing/2014/main" id="{08E62802-DA22-1E46-2463-EA7ACAEF760A}"/>
                </a:ext>
              </a:extLst>
            </p:cNvPr>
            <p:cNvSpPr/>
            <p:nvPr/>
          </p:nvSpPr>
          <p:spPr>
            <a:xfrm>
              <a:off x="7326177" y="1845921"/>
              <a:ext cx="4336688" cy="3166158"/>
            </a:xfrm>
            <a:prstGeom prst="roundRect">
              <a:avLst>
                <a:gd name="adj" fmla="val 900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100"/>
            </a:p>
          </p:txBody>
        </p:sp>
        <p:grpSp>
          <p:nvGrpSpPr>
            <p:cNvPr id="2" name="Groupe 1">
              <a:extLst>
                <a:ext uri="{FF2B5EF4-FFF2-40B4-BE49-F238E27FC236}">
                  <a16:creationId xmlns:a16="http://schemas.microsoft.com/office/drawing/2014/main" id="{23AE2F12-2921-0E2F-342F-16D829410586}"/>
                </a:ext>
              </a:extLst>
            </p:cNvPr>
            <p:cNvGrpSpPr/>
            <p:nvPr/>
          </p:nvGrpSpPr>
          <p:grpSpPr>
            <a:xfrm>
              <a:off x="2697479" y="1845921"/>
              <a:ext cx="8835391" cy="3166158"/>
              <a:chOff x="-1566249" y="13446"/>
              <a:chExt cx="8835519" cy="3166298"/>
            </a:xfrm>
          </p:grpSpPr>
          <p:sp>
            <p:nvSpPr>
              <p:cNvPr id="5" name="Rectangle : coins arrondis 4">
                <a:extLst>
                  <a:ext uri="{FF2B5EF4-FFF2-40B4-BE49-F238E27FC236}">
                    <a16:creationId xmlns:a16="http://schemas.microsoft.com/office/drawing/2014/main" id="{968E40C6-CCE5-5CC2-F74B-B4C23D3CE209}"/>
                  </a:ext>
                </a:extLst>
              </p:cNvPr>
              <p:cNvSpPr/>
              <p:nvPr/>
            </p:nvSpPr>
            <p:spPr>
              <a:xfrm>
                <a:off x="-1566249" y="13446"/>
                <a:ext cx="4336751" cy="3166298"/>
              </a:xfrm>
              <a:prstGeom prst="roundRect">
                <a:avLst>
                  <a:gd name="adj" fmla="val 900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100"/>
              </a:p>
            </p:txBody>
          </p:sp>
          <p:sp>
            <p:nvSpPr>
              <p:cNvPr id="10" name="Zone de texte 2">
                <a:extLst>
                  <a:ext uri="{FF2B5EF4-FFF2-40B4-BE49-F238E27FC236}">
                    <a16:creationId xmlns:a16="http://schemas.microsoft.com/office/drawing/2014/main" id="{E3EDB637-B694-2ED5-E40D-EED0E3BA65BB}"/>
                  </a:ext>
                </a:extLst>
              </p:cNvPr>
              <p:cNvSpPr txBox="1">
                <a:spLocks noChangeArrowheads="1"/>
              </p:cNvSpPr>
              <p:nvPr/>
            </p:nvSpPr>
            <p:spPr bwMode="auto">
              <a:xfrm>
                <a:off x="-869146" y="36786"/>
                <a:ext cx="2942544" cy="471988"/>
              </a:xfrm>
              <a:prstGeom prst="rect">
                <a:avLst/>
              </a:prstGeom>
              <a:noFill/>
              <a:ln w="9525">
                <a:noFill/>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fr-FR" sz="1600" b="1" dirty="0">
                    <a:solidFill>
                      <a:srgbClr val="FFFFFF"/>
                    </a:solidFill>
                    <a:effectLst/>
                    <a:latin typeface="Agency FB" panose="020B0503020202020204" pitchFamily="34" charset="0"/>
                    <a:ea typeface="Calibri" panose="020F0502020204030204" pitchFamily="34" charset="0"/>
                    <a:cs typeface="Times New Roman" panose="02020603050405020304" pitchFamily="18" charset="0"/>
                  </a:rPr>
                  <a:t>LIMITES et FREINS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5C0ED555-8E28-CF3D-19C8-B6BE31EF08AC}"/>
                  </a:ext>
                </a:extLst>
              </p:cNvPr>
              <p:cNvSpPr txBox="1">
                <a:spLocks noChangeArrowheads="1"/>
              </p:cNvSpPr>
              <p:nvPr/>
            </p:nvSpPr>
            <p:spPr bwMode="auto">
              <a:xfrm>
                <a:off x="3838693" y="36786"/>
                <a:ext cx="2953338" cy="471988"/>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a:solidFill>
                      <a:srgbClr val="FFFFFF"/>
                    </a:solidFill>
                    <a:effectLst/>
                    <a:latin typeface="Agency FB" panose="020B0503020202020204" pitchFamily="34" charset="0"/>
                    <a:ea typeface="Calibri" panose="020F0502020204030204" pitchFamily="34" charset="0"/>
                    <a:cs typeface="Times New Roman" panose="02020603050405020304" pitchFamily="18" charset="0"/>
                  </a:rPr>
                  <a:t>AVANTAGES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a:extLst>
                  <a:ext uri="{FF2B5EF4-FFF2-40B4-BE49-F238E27FC236}">
                    <a16:creationId xmlns:a16="http://schemas.microsoft.com/office/drawing/2014/main" id="{8FBF3EEA-2ACE-1A99-BC38-13B89F087CF8}"/>
                  </a:ext>
                </a:extLst>
              </p:cNvPr>
              <p:cNvSpPr txBox="1">
                <a:spLocks noChangeArrowheads="1"/>
              </p:cNvSpPr>
              <p:nvPr/>
            </p:nvSpPr>
            <p:spPr bwMode="auto">
              <a:xfrm>
                <a:off x="-1294806" y="601094"/>
                <a:ext cx="3848420" cy="2274672"/>
              </a:xfrm>
              <a:prstGeom prst="rect">
                <a:avLst/>
              </a:prstGeom>
              <a:noFill/>
              <a:ln w="9525">
                <a:noFill/>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Absence de solutions de stockage suffisamment matures.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Investissement initial potentiellement significatif.</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Tarif d’utilisation des réseaux publics d’électricité (TURPE) insuffisamment avantageux.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Déficit de l’offre professionnelle pour l’installation des infrastructures.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Fort besoin en ingénierie de projet pour l’autoconsommation collective.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2">
                <a:extLst>
                  <a:ext uri="{FF2B5EF4-FFF2-40B4-BE49-F238E27FC236}">
                    <a16:creationId xmlns:a16="http://schemas.microsoft.com/office/drawing/2014/main" id="{E26C6C73-4655-1C4E-94E0-1A41E18B604A}"/>
                  </a:ext>
                </a:extLst>
              </p:cNvPr>
              <p:cNvSpPr txBox="1">
                <a:spLocks noChangeArrowheads="1"/>
              </p:cNvSpPr>
              <p:nvPr/>
            </p:nvSpPr>
            <p:spPr bwMode="auto">
              <a:xfrm>
                <a:off x="3361456" y="601094"/>
                <a:ext cx="3907814" cy="2078312"/>
              </a:xfrm>
              <a:prstGeom prst="rect">
                <a:avLst/>
              </a:prstGeom>
              <a:noFill/>
              <a:ln w="9525">
                <a:noFill/>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Réduction des factures d’électricité.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Optimisation de l’usage de la production grâce à une gestion mutualisée dans le cas de l’autoconsommation collective.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Favorise les projets photovoltaïques en toiture.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Incitation à l’efficacité et à la sobriété énergétique.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phique 302" descr="Badge croix avec un remplissage uni">
                <a:extLst>
                  <a:ext uri="{FF2B5EF4-FFF2-40B4-BE49-F238E27FC236}">
                    <a16:creationId xmlns:a16="http://schemas.microsoft.com/office/drawing/2014/main" id="{88B38246-ADB0-086B-C9DC-BF513ED122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5332" y="667655"/>
                <a:ext cx="170529" cy="194310"/>
              </a:xfrm>
              <a:prstGeom prst="rect">
                <a:avLst/>
              </a:prstGeom>
            </p:spPr>
          </p:pic>
          <p:pic>
            <p:nvPicPr>
              <p:cNvPr id="17" name="Graphique 309" descr="Badge Tick1 avec un remplissage uni">
                <a:extLst>
                  <a:ext uri="{FF2B5EF4-FFF2-40B4-BE49-F238E27FC236}">
                    <a16:creationId xmlns:a16="http://schemas.microsoft.com/office/drawing/2014/main" id="{FF9BA740-E7EA-0BAC-E9F1-13A24B795A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1459" y="667655"/>
                <a:ext cx="175254" cy="196215"/>
              </a:xfrm>
              <a:prstGeom prst="rect">
                <a:avLst/>
              </a:prstGeom>
            </p:spPr>
          </p:pic>
        </p:grpSp>
      </p:grpSp>
      <p:pic>
        <p:nvPicPr>
          <p:cNvPr id="9" name="Graphique 302" descr="Badge croix avec un remplissage uni">
            <a:extLst>
              <a:ext uri="{FF2B5EF4-FFF2-40B4-BE49-F238E27FC236}">
                <a16:creationId xmlns:a16="http://schemas.microsoft.com/office/drawing/2014/main" id="{D4E76A43-1DC7-52E2-4CA3-9C2F9B92B9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4639" y="2179936"/>
            <a:ext cx="166366" cy="155889"/>
          </a:xfrm>
          <a:prstGeom prst="rect">
            <a:avLst/>
          </a:prstGeom>
        </p:spPr>
      </p:pic>
      <p:pic>
        <p:nvPicPr>
          <p:cNvPr id="23" name="Graphique 302" descr="Badge croix avec un remplissage uni">
            <a:extLst>
              <a:ext uri="{FF2B5EF4-FFF2-40B4-BE49-F238E27FC236}">
                <a16:creationId xmlns:a16="http://schemas.microsoft.com/office/drawing/2014/main" id="{E8009AE4-8E6A-E3DB-C46C-36FD9F6253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4273" y="2471919"/>
            <a:ext cx="166366" cy="155889"/>
          </a:xfrm>
          <a:prstGeom prst="rect">
            <a:avLst/>
          </a:prstGeom>
        </p:spPr>
      </p:pic>
      <p:pic>
        <p:nvPicPr>
          <p:cNvPr id="28" name="Graphique 302" descr="Badge croix avec un remplissage uni">
            <a:extLst>
              <a:ext uri="{FF2B5EF4-FFF2-40B4-BE49-F238E27FC236}">
                <a16:creationId xmlns:a16="http://schemas.microsoft.com/office/drawing/2014/main" id="{066C3930-B24D-5CE2-1B95-A35C73AB8F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4273" y="2968171"/>
            <a:ext cx="166366" cy="155889"/>
          </a:xfrm>
          <a:prstGeom prst="rect">
            <a:avLst/>
          </a:prstGeom>
        </p:spPr>
      </p:pic>
      <p:pic>
        <p:nvPicPr>
          <p:cNvPr id="29" name="Graphique 302" descr="Badge croix avec un remplissage uni">
            <a:extLst>
              <a:ext uri="{FF2B5EF4-FFF2-40B4-BE49-F238E27FC236}">
                <a16:creationId xmlns:a16="http://schemas.microsoft.com/office/drawing/2014/main" id="{3226938F-E8F4-6B62-142A-8DCE0854FB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4273" y="3464423"/>
            <a:ext cx="166366" cy="155889"/>
          </a:xfrm>
          <a:prstGeom prst="rect">
            <a:avLst/>
          </a:prstGeom>
        </p:spPr>
      </p:pic>
      <p:pic>
        <p:nvPicPr>
          <p:cNvPr id="30" name="Graphique 309" descr="Badge Tick1 avec un remplissage uni">
            <a:extLst>
              <a:ext uri="{FF2B5EF4-FFF2-40B4-BE49-F238E27FC236}">
                <a16:creationId xmlns:a16="http://schemas.microsoft.com/office/drawing/2014/main" id="{958D4B8E-1A7A-18BA-49A9-08E51E79C2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7266" y="2167124"/>
            <a:ext cx="170976" cy="157418"/>
          </a:xfrm>
          <a:prstGeom prst="rect">
            <a:avLst/>
          </a:prstGeom>
        </p:spPr>
      </p:pic>
      <p:pic>
        <p:nvPicPr>
          <p:cNvPr id="31" name="Graphique 309" descr="Badge Tick1 avec un remplissage uni">
            <a:extLst>
              <a:ext uri="{FF2B5EF4-FFF2-40B4-BE49-F238E27FC236}">
                <a16:creationId xmlns:a16="http://schemas.microsoft.com/office/drawing/2014/main" id="{C7DC4DD7-7463-4F6A-EFE6-B1AD97E6A4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7266" y="2863745"/>
            <a:ext cx="170976" cy="157418"/>
          </a:xfrm>
          <a:prstGeom prst="rect">
            <a:avLst/>
          </a:prstGeom>
        </p:spPr>
      </p:pic>
      <p:pic>
        <p:nvPicPr>
          <p:cNvPr id="33" name="Graphique 309" descr="Badge Tick1 avec un remplissage uni">
            <a:extLst>
              <a:ext uri="{FF2B5EF4-FFF2-40B4-BE49-F238E27FC236}">
                <a16:creationId xmlns:a16="http://schemas.microsoft.com/office/drawing/2014/main" id="{6045A686-89DF-5B37-681B-342FA690134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7266" y="3168770"/>
            <a:ext cx="170976" cy="157418"/>
          </a:xfrm>
          <a:prstGeom prst="rect">
            <a:avLst/>
          </a:prstGeom>
        </p:spPr>
      </p:pic>
      <p:sp>
        <p:nvSpPr>
          <p:cNvPr id="34" name="Titre 1">
            <a:extLst>
              <a:ext uri="{FF2B5EF4-FFF2-40B4-BE49-F238E27FC236}">
                <a16:creationId xmlns:a16="http://schemas.microsoft.com/office/drawing/2014/main" id="{21B05B5B-F70A-049E-946C-14E250F234CE}"/>
              </a:ext>
            </a:extLst>
          </p:cNvPr>
          <p:cNvSpPr txBox="1">
            <a:spLocks/>
          </p:cNvSpPr>
          <p:nvPr/>
        </p:nvSpPr>
        <p:spPr>
          <a:xfrm>
            <a:off x="2688054" y="5765308"/>
            <a:ext cx="8963476" cy="914400"/>
          </a:xfrm>
          <a:prstGeom prst="roundRect">
            <a:avLst>
              <a:gd name="adj" fmla="val 42036"/>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15963" algn="just"/>
            <a:r>
              <a:rPr lang="fr-FR" sz="1600" b="1" dirty="0">
                <a:solidFill>
                  <a:schemeClr val="accent6">
                    <a:lumMod val="75000"/>
                  </a:schemeClr>
                </a:solidFill>
                <a:cs typeface="Aharoni" panose="02010803020104030203" pitchFamily="2" charset="-79"/>
              </a:rPr>
              <a:t>L’autoconsommation collective à Mérignac (33)</a:t>
            </a:r>
          </a:p>
          <a:p>
            <a:pPr marL="715963" algn="just"/>
            <a:r>
              <a:rPr lang="fr-FR" sz="1600" dirty="0">
                <a:solidFill>
                  <a:schemeClr val="accent6">
                    <a:lumMod val="75000"/>
                  </a:schemeClr>
                </a:solidFill>
                <a:cs typeface="Aharoni" panose="02010803020104030203" pitchFamily="2" charset="-79"/>
              </a:rPr>
              <a:t>Trois opérations d’autoconsommation collective ont été réalisées sur ce territoire et des installations de panneaux photovoltaïques ont été mises en service début 2023.</a:t>
            </a:r>
          </a:p>
        </p:txBody>
      </p:sp>
      <p:pic>
        <p:nvPicPr>
          <p:cNvPr id="35" name="Graphique 34" descr="Ampoule et engrenage contour">
            <a:extLst>
              <a:ext uri="{FF2B5EF4-FFF2-40B4-BE49-F238E27FC236}">
                <a16:creationId xmlns:a16="http://schemas.microsoft.com/office/drawing/2014/main" id="{B0F01BED-3D83-93AF-B25D-A75A93CB5F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6674" y="5758933"/>
            <a:ext cx="882854" cy="914400"/>
          </a:xfrm>
          <a:prstGeom prst="rect">
            <a:avLst/>
          </a:prstGeom>
        </p:spPr>
      </p:pic>
      <p:sp>
        <p:nvSpPr>
          <p:cNvPr id="8" name="ZoneTexte 7">
            <a:extLst>
              <a:ext uri="{FF2B5EF4-FFF2-40B4-BE49-F238E27FC236}">
                <a16:creationId xmlns:a16="http://schemas.microsoft.com/office/drawing/2014/main" id="{0F35DC22-ADFF-B02B-5F8D-5A530DEDE295}"/>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1"/>
                </a:solidFill>
                <a:latin typeface="+mj-lt"/>
              </a:rPr>
              <a:t>Yves JEAN, association des CESER de </a:t>
            </a:r>
            <a:r>
              <a:rPr lang="fr-FR" sz="1100" dirty="0">
                <a:solidFill>
                  <a:schemeClr val="bg2">
                    <a:lumMod val="75000"/>
                  </a:schemeClr>
                </a:solidFill>
                <a:latin typeface="+mj-lt"/>
              </a:rPr>
              <a:t>l’Atlantique</a:t>
            </a:r>
          </a:p>
        </p:txBody>
      </p:sp>
    </p:spTree>
    <p:extLst>
      <p:ext uri="{BB962C8B-B14F-4D97-AF65-F5344CB8AC3E}">
        <p14:creationId xmlns:p14="http://schemas.microsoft.com/office/powerpoint/2010/main" val="54724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3">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Titre 1">
            <a:extLst>
              <a:ext uri="{FF2B5EF4-FFF2-40B4-BE49-F238E27FC236}">
                <a16:creationId xmlns:a16="http://schemas.microsoft.com/office/drawing/2014/main" id="{519908CB-CAE7-B243-2F77-BC538CF37938}"/>
              </a:ext>
            </a:extLst>
          </p:cNvPr>
          <p:cNvSpPr>
            <a:spLocks noGrp="1"/>
          </p:cNvSpPr>
          <p:nvPr>
            <p:ph type="ctrTitle"/>
          </p:nvPr>
        </p:nvSpPr>
        <p:spPr>
          <a:xfrm>
            <a:off x="327066" y="1331313"/>
            <a:ext cx="5555624" cy="946224"/>
          </a:xfrm>
        </p:spPr>
        <p:txBody>
          <a:bodyPr anchor="t">
            <a:normAutofit/>
          </a:bodyPr>
          <a:lstStyle/>
          <a:p>
            <a:pPr algn="l"/>
            <a:r>
              <a:rPr lang="fr-FR" sz="3200" dirty="0">
                <a:solidFill>
                  <a:srgbClr val="002060"/>
                </a:solidFill>
              </a:rPr>
              <a:t>Partie 3</a:t>
            </a:r>
          </a:p>
        </p:txBody>
      </p:sp>
      <p:sp>
        <p:nvSpPr>
          <p:cNvPr id="7" name="Titre 1">
            <a:extLst>
              <a:ext uri="{FF2B5EF4-FFF2-40B4-BE49-F238E27FC236}">
                <a16:creationId xmlns:a16="http://schemas.microsoft.com/office/drawing/2014/main" id="{9CC662A2-7162-FE57-1A4E-521AAFD37C17}"/>
              </a:ext>
            </a:extLst>
          </p:cNvPr>
          <p:cNvSpPr txBox="1">
            <a:spLocks/>
          </p:cNvSpPr>
          <p:nvPr/>
        </p:nvSpPr>
        <p:spPr>
          <a:xfrm>
            <a:off x="327066" y="1838872"/>
            <a:ext cx="5768934" cy="47143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4400" b="1" dirty="0">
                <a:solidFill>
                  <a:srgbClr val="002060"/>
                </a:solidFill>
                <a:latin typeface="Aharoni" panose="02010803020104030203" pitchFamily="2" charset="-79"/>
                <a:cs typeface="Aharoni" panose="02010803020104030203" pitchFamily="2" charset="-79"/>
              </a:rPr>
              <a:t>Les enjeux du développement des énergies marines renouvelables pour les façades maritimes françaises.</a:t>
            </a:r>
          </a:p>
        </p:txBody>
      </p:sp>
      <p:sp>
        <p:nvSpPr>
          <p:cNvPr id="3" name="ZoneTexte 2">
            <a:extLst>
              <a:ext uri="{FF2B5EF4-FFF2-40B4-BE49-F238E27FC236}">
                <a16:creationId xmlns:a16="http://schemas.microsoft.com/office/drawing/2014/main" id="{273FB5C2-9255-8FF6-F688-888B40C92CF7}"/>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091521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517044" y="576025"/>
            <a:ext cx="6646401" cy="13597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Le développement de l’éolien en mer sous conditions</a:t>
            </a:r>
          </a:p>
          <a:p>
            <a:r>
              <a:rPr lang="fr-FR" sz="2000" dirty="0">
                <a:solidFill>
                  <a:srgbClr val="002060"/>
                </a:solidFill>
                <a:cs typeface="Aharoni" panose="02010803020104030203" pitchFamily="2" charset="-79"/>
              </a:rPr>
              <a:t>(CNDP - débat public « La mer en débat » - 2023)</a:t>
            </a:r>
            <a:endParaRPr lang="fr-FR" sz="3600" dirty="0">
              <a:solidFill>
                <a:srgbClr val="002060"/>
              </a:solidFill>
              <a:cs typeface="Aharoni" panose="02010803020104030203" pitchFamily="2" charset="-79"/>
            </a:endParaRPr>
          </a:p>
        </p:txBody>
      </p:sp>
      <p:sp>
        <p:nvSpPr>
          <p:cNvPr id="32" name="Titre 1">
            <a:extLst>
              <a:ext uri="{FF2B5EF4-FFF2-40B4-BE49-F238E27FC236}">
                <a16:creationId xmlns:a16="http://schemas.microsoft.com/office/drawing/2014/main" id="{AC391986-87BE-4D13-CD5A-621AF39FDE4D}"/>
              </a:ext>
            </a:extLst>
          </p:cNvPr>
          <p:cNvSpPr txBox="1">
            <a:spLocks/>
          </p:cNvSpPr>
          <p:nvPr/>
        </p:nvSpPr>
        <p:spPr>
          <a:xfrm>
            <a:off x="686728" y="2381507"/>
            <a:ext cx="5742354" cy="40029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Clr>
                <a:srgbClr val="002060"/>
              </a:buClr>
              <a:buFont typeface="Calibri Light" panose="020F0302020204030204" pitchFamily="34" charset="0"/>
              <a:buChar char="&gt;"/>
            </a:pPr>
            <a:r>
              <a:rPr lang="fr-FR" sz="2400" dirty="0">
                <a:solidFill>
                  <a:srgbClr val="002060"/>
                </a:solidFill>
                <a:cs typeface="Aharoni" panose="02010803020104030203" pitchFamily="2" charset="-79"/>
              </a:rPr>
              <a:t>Préserver la pêche côtière.</a:t>
            </a:r>
          </a:p>
        </p:txBody>
      </p:sp>
      <p:sp>
        <p:nvSpPr>
          <p:cNvPr id="5" name="Titre 1">
            <a:extLst>
              <a:ext uri="{FF2B5EF4-FFF2-40B4-BE49-F238E27FC236}">
                <a16:creationId xmlns:a16="http://schemas.microsoft.com/office/drawing/2014/main" id="{01F6CEB7-7E63-A698-A3B8-1FC2E359E609}"/>
              </a:ext>
            </a:extLst>
          </p:cNvPr>
          <p:cNvSpPr txBox="1">
            <a:spLocks/>
          </p:cNvSpPr>
          <p:nvPr/>
        </p:nvSpPr>
        <p:spPr>
          <a:xfrm>
            <a:off x="686725" y="3041411"/>
            <a:ext cx="5742354" cy="40029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Clr>
                <a:srgbClr val="002060"/>
              </a:buClr>
              <a:buFont typeface="Calibri Light" panose="020F0302020204030204" pitchFamily="34" charset="0"/>
              <a:buChar char="&gt;"/>
            </a:pPr>
            <a:r>
              <a:rPr lang="fr-FR" sz="2400" dirty="0">
                <a:solidFill>
                  <a:srgbClr val="002060"/>
                </a:solidFill>
                <a:cs typeface="Aharoni" panose="02010803020104030203" pitchFamily="2" charset="-79"/>
              </a:rPr>
              <a:t>Limiter les impacts environnementaux.</a:t>
            </a:r>
          </a:p>
        </p:txBody>
      </p:sp>
      <p:sp>
        <p:nvSpPr>
          <p:cNvPr id="6" name="Titre 1">
            <a:extLst>
              <a:ext uri="{FF2B5EF4-FFF2-40B4-BE49-F238E27FC236}">
                <a16:creationId xmlns:a16="http://schemas.microsoft.com/office/drawing/2014/main" id="{4CC16569-DB7B-DBF1-6331-1064D4135F3D}"/>
              </a:ext>
            </a:extLst>
          </p:cNvPr>
          <p:cNvSpPr txBox="1">
            <a:spLocks/>
          </p:cNvSpPr>
          <p:nvPr/>
        </p:nvSpPr>
        <p:spPr>
          <a:xfrm>
            <a:off x="686723" y="3731057"/>
            <a:ext cx="5742355" cy="400290"/>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Clr>
                <a:srgbClr val="002060"/>
              </a:buClr>
              <a:buFont typeface="Calibri Light" panose="020F0302020204030204" pitchFamily="34" charset="0"/>
              <a:buChar char="&gt;"/>
            </a:pPr>
            <a:r>
              <a:rPr lang="fr-FR" sz="2400" dirty="0">
                <a:solidFill>
                  <a:srgbClr val="002060"/>
                </a:solidFill>
                <a:cs typeface="Aharoni" panose="02010803020104030203" pitchFamily="2" charset="-79"/>
              </a:rPr>
              <a:t>Favoriser l’acceptabilité sociale.</a:t>
            </a:r>
          </a:p>
        </p:txBody>
      </p:sp>
      <p:sp>
        <p:nvSpPr>
          <p:cNvPr id="7" name="Titre 1">
            <a:extLst>
              <a:ext uri="{FF2B5EF4-FFF2-40B4-BE49-F238E27FC236}">
                <a16:creationId xmlns:a16="http://schemas.microsoft.com/office/drawing/2014/main" id="{F511B53E-AAEE-4706-8751-BA4018F5CF80}"/>
              </a:ext>
            </a:extLst>
          </p:cNvPr>
          <p:cNvSpPr txBox="1">
            <a:spLocks/>
          </p:cNvSpPr>
          <p:nvPr/>
        </p:nvSpPr>
        <p:spPr>
          <a:xfrm>
            <a:off x="686725" y="4420704"/>
            <a:ext cx="5742354" cy="437997"/>
          </a:xfrm>
          <a:prstGeom prst="rect">
            <a:avLst/>
          </a:prstGeom>
          <a:solidFill>
            <a:schemeClr val="accent5">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Clr>
                <a:srgbClr val="002060"/>
              </a:buClr>
              <a:buFont typeface="Calibri Light" panose="020F0302020204030204" pitchFamily="34" charset="0"/>
              <a:buChar char="&gt;"/>
            </a:pPr>
            <a:r>
              <a:rPr lang="fr-FR" sz="2400" dirty="0">
                <a:solidFill>
                  <a:srgbClr val="002060"/>
                </a:solidFill>
                <a:cs typeface="Aharoni" panose="02010803020104030203" pitchFamily="2" charset="-79"/>
              </a:rPr>
              <a:t>Intégrer une logique de filière industrielle.</a:t>
            </a:r>
          </a:p>
        </p:txBody>
      </p:sp>
      <p:sp>
        <p:nvSpPr>
          <p:cNvPr id="8" name="ZoneTexte 7">
            <a:extLst>
              <a:ext uri="{FF2B5EF4-FFF2-40B4-BE49-F238E27FC236}">
                <a16:creationId xmlns:a16="http://schemas.microsoft.com/office/drawing/2014/main" id="{74226BB2-A9D4-E14A-F180-E6201F543CB8}"/>
              </a:ext>
            </a:extLst>
          </p:cNvPr>
          <p:cNvSpPr txBox="1"/>
          <p:nvPr/>
        </p:nvSpPr>
        <p:spPr>
          <a:xfrm>
            <a:off x="686723" y="5304417"/>
            <a:ext cx="11219330" cy="1261884"/>
          </a:xfrm>
          <a:prstGeom prst="rect">
            <a:avLst/>
          </a:prstGeom>
          <a:noFill/>
        </p:spPr>
        <p:txBody>
          <a:bodyPr wrap="square">
            <a:spAutoFit/>
          </a:bodyPr>
          <a:lstStyle/>
          <a:p>
            <a:pPr marL="0" lvl="1" algn="just">
              <a:spcAft>
                <a:spcPts val="600"/>
              </a:spcAft>
              <a:buClr>
                <a:srgbClr val="C7B496"/>
              </a:buClr>
            </a:pPr>
            <a:r>
              <a:rPr lang="fr-FR" sz="2000" dirty="0">
                <a:solidFill>
                  <a:schemeClr val="tx1">
                    <a:lumMod val="85000"/>
                    <a:lumOff val="15000"/>
                  </a:schemeClr>
                </a:solidFill>
                <a:latin typeface="+mj-lt"/>
              </a:rPr>
              <a:t>« </a:t>
            </a:r>
            <a:r>
              <a:rPr lang="fr-FR" sz="2000" i="1" dirty="0">
                <a:solidFill>
                  <a:schemeClr val="tx1">
                    <a:lumMod val="85000"/>
                    <a:lumOff val="15000"/>
                  </a:schemeClr>
                </a:solidFill>
                <a:latin typeface="+mj-lt"/>
              </a:rPr>
              <a:t>Les énergies marines représentent une contribution à la solution et constituent de plus une forme d’indépendance énergétique, de compétitivité et de développement économique, d’impulsion aux industries de technologie de pointe</a:t>
            </a:r>
            <a:r>
              <a:rPr lang="fr-FR" sz="2000" dirty="0">
                <a:solidFill>
                  <a:schemeClr val="tx1">
                    <a:lumMod val="85000"/>
                    <a:lumOff val="15000"/>
                  </a:schemeClr>
                </a:solidFill>
                <a:latin typeface="+mj-lt"/>
              </a:rPr>
              <a:t>. » </a:t>
            </a:r>
            <a:r>
              <a:rPr lang="fr-FR" sz="2000" dirty="0">
                <a:solidFill>
                  <a:schemeClr val="tx1">
                    <a:lumMod val="65000"/>
                    <a:lumOff val="35000"/>
                  </a:schemeClr>
                </a:solidFill>
                <a:latin typeface="+mj-lt"/>
              </a:rPr>
              <a:t>- </a:t>
            </a:r>
            <a:r>
              <a:rPr lang="fr-FR" sz="1600" dirty="0">
                <a:solidFill>
                  <a:schemeClr val="tx1">
                    <a:lumMod val="65000"/>
                    <a:lumOff val="35000"/>
                  </a:schemeClr>
                </a:solidFill>
                <a:latin typeface="+mj-lt"/>
              </a:rPr>
              <a:t>Conclusion du rapport du RTA sur le « </a:t>
            </a:r>
            <a:r>
              <a:rPr lang="fr-FR" sz="1600" i="1" dirty="0">
                <a:solidFill>
                  <a:schemeClr val="tx1">
                    <a:lumMod val="65000"/>
                    <a:lumOff val="35000"/>
                  </a:schemeClr>
                </a:solidFill>
                <a:latin typeface="+mj-lt"/>
              </a:rPr>
              <a:t>Développement des énergies marines renouvelables : conditions de succès dans les régions du RTA de l’Arc Atlantique </a:t>
            </a:r>
            <a:r>
              <a:rPr lang="fr-FR" sz="1600" dirty="0">
                <a:solidFill>
                  <a:schemeClr val="tx1">
                    <a:lumMod val="65000"/>
                    <a:lumOff val="35000"/>
                  </a:schemeClr>
                </a:solidFill>
                <a:latin typeface="+mj-lt"/>
              </a:rPr>
              <a:t>» - Octobre 2010</a:t>
            </a:r>
            <a:endParaRPr lang="fr-FR" sz="2000" dirty="0">
              <a:solidFill>
                <a:schemeClr val="tx1">
                  <a:lumMod val="65000"/>
                  <a:lumOff val="35000"/>
                </a:schemeClr>
              </a:solidFill>
              <a:latin typeface="+mj-lt"/>
            </a:endParaRPr>
          </a:p>
        </p:txBody>
      </p:sp>
      <p:pic>
        <p:nvPicPr>
          <p:cNvPr id="3" name="Image 2" descr="Une image contenant eau, plein air, ciel, moulin à vent&#10;&#10;Description générée automatiquement">
            <a:extLst>
              <a:ext uri="{FF2B5EF4-FFF2-40B4-BE49-F238E27FC236}">
                <a16:creationId xmlns:a16="http://schemas.microsoft.com/office/drawing/2014/main" id="{F572EDE2-7917-C953-F9E4-0CE4B1A3DCF2}"/>
              </a:ext>
            </a:extLst>
          </p:cNvPr>
          <p:cNvPicPr>
            <a:picLocks noChangeAspect="1"/>
          </p:cNvPicPr>
          <p:nvPr/>
        </p:nvPicPr>
        <p:blipFill rotWithShape="1">
          <a:blip r:embed="rId3">
            <a:extLst>
              <a:ext uri="{28A0092B-C50C-407E-A947-70E740481C1C}">
                <a14:useLocalDpi xmlns:a14="http://schemas.microsoft.com/office/drawing/2010/main" val="0"/>
              </a:ext>
            </a:extLst>
          </a:blip>
          <a:srcRect l="1242" r="12514" b="919"/>
          <a:stretch/>
        </p:blipFill>
        <p:spPr>
          <a:xfrm>
            <a:off x="6993764" y="1"/>
            <a:ext cx="5198235" cy="5015060"/>
          </a:xfrm>
          <a:prstGeom prst="teardrop">
            <a:avLst/>
          </a:prstGeom>
        </p:spPr>
      </p:pic>
      <p:sp>
        <p:nvSpPr>
          <p:cNvPr id="9" name="Rectangle : coins arrondis 8">
            <a:extLst>
              <a:ext uri="{FF2B5EF4-FFF2-40B4-BE49-F238E27FC236}">
                <a16:creationId xmlns:a16="http://schemas.microsoft.com/office/drawing/2014/main" id="{A37F68EC-BC8E-F35B-0861-B001E9E64414}"/>
              </a:ext>
            </a:extLst>
          </p:cNvPr>
          <p:cNvSpPr/>
          <p:nvPr/>
        </p:nvSpPr>
        <p:spPr>
          <a:xfrm>
            <a:off x="9745887" y="3544956"/>
            <a:ext cx="2446113" cy="1015664"/>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F94B578-6758-FD98-3FB6-4A7D0CFF2BE4}"/>
              </a:ext>
            </a:extLst>
          </p:cNvPr>
          <p:cNvSpPr txBox="1"/>
          <p:nvPr/>
        </p:nvSpPr>
        <p:spPr>
          <a:xfrm>
            <a:off x="9841583" y="3544955"/>
            <a:ext cx="2350415" cy="1015663"/>
          </a:xfrm>
          <a:prstGeom prst="rect">
            <a:avLst/>
          </a:prstGeom>
          <a:noFill/>
        </p:spPr>
        <p:txBody>
          <a:bodyPr wrap="square" rtlCol="0">
            <a:spAutoFit/>
          </a:bodyPr>
          <a:lstStyle/>
          <a:p>
            <a:r>
              <a:rPr lang="fr-FR" sz="1200" b="0" i="0" u="none" strike="noStrike" baseline="0" dirty="0">
                <a:solidFill>
                  <a:srgbClr val="0070C0"/>
                </a:solidFill>
                <a:latin typeface="+mj-lt"/>
              </a:rPr>
              <a:t>Le parc éolien en mer au large de la baie de Saint-Brieuc, le 18 juillet 2023.</a:t>
            </a:r>
          </a:p>
          <a:p>
            <a:r>
              <a:rPr lang="fr-FR" sz="1200" b="0" i="0" u="none" strike="noStrike" baseline="0" dirty="0">
                <a:solidFill>
                  <a:srgbClr val="0070C0"/>
                </a:solidFill>
                <a:latin typeface="+mj-lt"/>
              </a:rPr>
              <a:t>DAVID ADEMAS / OUEST-FRANCE / PHOTOPQR / MAXPPP </a:t>
            </a:r>
            <a:endParaRPr lang="fr-FR" sz="1200" dirty="0">
              <a:solidFill>
                <a:srgbClr val="0070C0"/>
              </a:solidFill>
              <a:latin typeface="+mj-lt"/>
            </a:endParaRPr>
          </a:p>
        </p:txBody>
      </p:sp>
      <p:pic>
        <p:nvPicPr>
          <p:cNvPr id="10" name="Graphique 9" descr="Ampoule et engrenage contour">
            <a:extLst>
              <a:ext uri="{FF2B5EF4-FFF2-40B4-BE49-F238E27FC236}">
                <a16:creationId xmlns:a16="http://schemas.microsoft.com/office/drawing/2014/main" id="{507B2CD6-C4B9-7A60-99C1-E314180A24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0881" y="3506304"/>
            <a:ext cx="882854" cy="914400"/>
          </a:xfrm>
          <a:prstGeom prst="rect">
            <a:avLst/>
          </a:prstGeom>
        </p:spPr>
      </p:pic>
      <p:sp>
        <p:nvSpPr>
          <p:cNvPr id="13" name="ZoneTexte 12">
            <a:extLst>
              <a:ext uri="{FF2B5EF4-FFF2-40B4-BE49-F238E27FC236}">
                <a16:creationId xmlns:a16="http://schemas.microsoft.com/office/drawing/2014/main" id="{CEF78005-9D93-36BD-A50C-82B64D4D4AF6}"/>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95002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618483" y="440158"/>
            <a:ext cx="8843204" cy="135976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Vers une production d’hydrogène vert renouvelable : </a:t>
            </a:r>
            <a:r>
              <a:rPr lang="fr-FR" sz="4000" b="1" dirty="0">
                <a:solidFill>
                  <a:srgbClr val="002060"/>
                </a:solidFill>
                <a:cs typeface="Aharoni" panose="02010803020104030203" pitchFamily="2" charset="-79"/>
              </a:rPr>
              <a:t>quels enjeux ?</a:t>
            </a:r>
          </a:p>
        </p:txBody>
      </p:sp>
      <p:sp>
        <p:nvSpPr>
          <p:cNvPr id="15" name="Sous-titre 2">
            <a:extLst>
              <a:ext uri="{FF2B5EF4-FFF2-40B4-BE49-F238E27FC236}">
                <a16:creationId xmlns:a16="http://schemas.microsoft.com/office/drawing/2014/main" id="{B183C2C2-6459-FFBC-7ADD-325D386C57CE}"/>
              </a:ext>
            </a:extLst>
          </p:cNvPr>
          <p:cNvSpPr txBox="1">
            <a:spLocks/>
          </p:cNvSpPr>
          <p:nvPr/>
        </p:nvSpPr>
        <p:spPr>
          <a:xfrm>
            <a:off x="2466111" y="3651308"/>
            <a:ext cx="8995576" cy="28135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63550" lvl="1" indent="-285750" algn="just">
              <a:spcAft>
                <a:spcPts val="3000"/>
              </a:spcAft>
              <a:buClr>
                <a:srgbClr val="C7B496"/>
              </a:buClr>
              <a:buFont typeface="Calibri Light" panose="020F0302020204030204" pitchFamily="34" charset="0"/>
              <a:buChar char="&gt;"/>
            </a:pPr>
            <a:r>
              <a:rPr lang="fr-FR" sz="2400" b="1" dirty="0">
                <a:solidFill>
                  <a:schemeClr val="accent1">
                    <a:lumMod val="75000"/>
                  </a:schemeClr>
                </a:solidFill>
                <a:latin typeface="+mj-lt"/>
              </a:rPr>
              <a:t>Décarbonation et souveraineté énergétique : </a:t>
            </a:r>
            <a:r>
              <a:rPr lang="fr-FR" sz="2400" dirty="0">
                <a:solidFill>
                  <a:schemeClr val="accent1">
                    <a:lumMod val="75000"/>
                  </a:schemeClr>
                </a:solidFill>
                <a:latin typeface="+mj-lt"/>
              </a:rPr>
              <a:t>actuellement, </a:t>
            </a:r>
            <a:r>
              <a:rPr lang="fr-FR" sz="2400" u="sng" dirty="0">
                <a:solidFill>
                  <a:schemeClr val="accent1">
                    <a:lumMod val="75000"/>
                  </a:schemeClr>
                </a:solidFill>
                <a:latin typeface="+mj-lt"/>
              </a:rPr>
              <a:t>95% de l’hydrogène est produit à partir d’énergies fossiles</a:t>
            </a:r>
            <a:r>
              <a:rPr lang="fr-FR" sz="2400" dirty="0">
                <a:solidFill>
                  <a:schemeClr val="accent1">
                    <a:lumMod val="75000"/>
                  </a:schemeClr>
                </a:solidFill>
                <a:latin typeface="+mj-lt"/>
              </a:rPr>
              <a:t> majoritairement importées en France.</a:t>
            </a:r>
          </a:p>
          <a:p>
            <a:pPr marL="463550" lvl="1" indent="-285750" algn="just">
              <a:spcAft>
                <a:spcPts val="3000"/>
              </a:spcAft>
              <a:buClr>
                <a:srgbClr val="C7B496"/>
              </a:buClr>
              <a:buFont typeface="Calibri Light" panose="020F0302020204030204" pitchFamily="34" charset="0"/>
              <a:buChar char="&gt;"/>
            </a:pPr>
            <a:r>
              <a:rPr lang="fr-FR" sz="2400" b="1" dirty="0">
                <a:solidFill>
                  <a:schemeClr val="accent1">
                    <a:lumMod val="75000"/>
                  </a:schemeClr>
                </a:solidFill>
                <a:latin typeface="+mj-lt"/>
              </a:rPr>
              <a:t>Alternative aux énergies fossiles pour la mobilité et l’industrie</a:t>
            </a:r>
          </a:p>
          <a:p>
            <a:pPr marL="463550" lvl="1" indent="-285750" algn="just">
              <a:buClr>
                <a:srgbClr val="C7B496"/>
              </a:buClr>
              <a:buFont typeface="Calibri Light" panose="020F0302020204030204" pitchFamily="34" charset="0"/>
              <a:buChar char="&gt;"/>
            </a:pPr>
            <a:r>
              <a:rPr lang="fr-FR" sz="2400" b="1" dirty="0">
                <a:solidFill>
                  <a:schemeClr val="accent1">
                    <a:lumMod val="75000"/>
                  </a:schemeClr>
                </a:solidFill>
                <a:latin typeface="+mj-lt"/>
              </a:rPr>
              <a:t>Stockage d'énergie </a:t>
            </a:r>
          </a:p>
          <a:p>
            <a:pPr marL="463550" lvl="1" indent="-285750" algn="just">
              <a:spcAft>
                <a:spcPts val="600"/>
              </a:spcAft>
              <a:buClr>
                <a:srgbClr val="C7B496"/>
              </a:buClr>
              <a:buFont typeface="Calibri Light" panose="020F0302020204030204" pitchFamily="34" charset="0"/>
              <a:buChar char="&gt;"/>
            </a:pPr>
            <a:endParaRPr lang="fr-FR" sz="2400" b="1" dirty="0">
              <a:solidFill>
                <a:schemeClr val="accent1">
                  <a:lumMod val="75000"/>
                </a:schemeClr>
              </a:solidFill>
              <a:latin typeface="+mj-lt"/>
            </a:endParaRPr>
          </a:p>
        </p:txBody>
      </p:sp>
      <p:sp>
        <p:nvSpPr>
          <p:cNvPr id="2" name="Rectangle : coins arrondis 1">
            <a:extLst>
              <a:ext uri="{FF2B5EF4-FFF2-40B4-BE49-F238E27FC236}">
                <a16:creationId xmlns:a16="http://schemas.microsoft.com/office/drawing/2014/main" id="{AEFCDB1B-D84E-AAC5-F6EF-B840877E7D22}"/>
              </a:ext>
            </a:extLst>
          </p:cNvPr>
          <p:cNvSpPr/>
          <p:nvPr/>
        </p:nvSpPr>
        <p:spPr>
          <a:xfrm>
            <a:off x="2719360" y="1929802"/>
            <a:ext cx="8742327" cy="1359766"/>
          </a:xfrm>
          <a:prstGeom prst="roundRect">
            <a:avLst>
              <a:gd name="adj" fmla="val 735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Aft>
                <a:spcPts val="600"/>
              </a:spcAft>
            </a:pPr>
            <a:r>
              <a:rPr lang="fr-FR" sz="2000" b="1" dirty="0">
                <a:solidFill>
                  <a:srgbClr val="002060"/>
                </a:solidFill>
                <a:latin typeface="+mj-lt"/>
              </a:rPr>
              <a:t>Les avantages du pétrole et du gaz sans leurs inconvénients : </a:t>
            </a:r>
            <a:r>
              <a:rPr lang="fr-FR" sz="2000" dirty="0">
                <a:solidFill>
                  <a:srgbClr val="002060"/>
                </a:solidFill>
                <a:latin typeface="+mj-lt"/>
              </a:rPr>
              <a:t>l’hydrogène peut se transporter, se stocker et fournir trois fois plus d’énergie en kilogramme que l’essence, sans émettre de gaz à effet de serre, seulement quelques gouttelettes d’eau pure.</a:t>
            </a:r>
            <a:endParaRPr lang="fr-FR" sz="2000" i="0" u="none" strike="noStrike" baseline="0" dirty="0">
              <a:solidFill>
                <a:srgbClr val="002060"/>
              </a:solidFill>
              <a:latin typeface="+mj-lt"/>
            </a:endParaRPr>
          </a:p>
        </p:txBody>
      </p:sp>
      <p:sp>
        <p:nvSpPr>
          <p:cNvPr id="7" name="Organigramme : Délai 6">
            <a:extLst>
              <a:ext uri="{FF2B5EF4-FFF2-40B4-BE49-F238E27FC236}">
                <a16:creationId xmlns:a16="http://schemas.microsoft.com/office/drawing/2014/main" id="{4C2DAEA9-48D6-E29B-6AD9-A78EDFC040F2}"/>
              </a:ext>
            </a:extLst>
          </p:cNvPr>
          <p:cNvSpPr/>
          <p:nvPr/>
        </p:nvSpPr>
        <p:spPr>
          <a:xfrm>
            <a:off x="-11336" y="-2891"/>
            <a:ext cx="2477448" cy="686089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 name="connsiteX0" fmla="*/ 7186 w 2491759"/>
              <a:gd name="connsiteY0" fmla="*/ 0 h 6890955"/>
              <a:gd name="connsiteX1" fmla="*/ 2491759 w 2491759"/>
              <a:gd name="connsiteY1" fmla="*/ 2905 h 6890955"/>
              <a:gd name="connsiteX2" fmla="*/ 1921578 w 2491759"/>
              <a:gd name="connsiteY2" fmla="*/ 2396474 h 6890955"/>
              <a:gd name="connsiteX3" fmla="*/ 2120566 w 2491759"/>
              <a:gd name="connsiteY3" fmla="*/ 6890442 h 6890955"/>
              <a:gd name="connsiteX4" fmla="*/ 0 w 2491759"/>
              <a:gd name="connsiteY4" fmla="*/ 6890955 h 6890955"/>
              <a:gd name="connsiteX5" fmla="*/ 7186 w 2491759"/>
              <a:gd name="connsiteY5" fmla="*/ 0 h 689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1759" h="6890955">
                <a:moveTo>
                  <a:pt x="7186" y="0"/>
                </a:moveTo>
                <a:lnTo>
                  <a:pt x="2491759" y="2905"/>
                </a:lnTo>
                <a:cubicBezTo>
                  <a:pt x="1936992" y="1016893"/>
                  <a:pt x="1883855" y="1565423"/>
                  <a:pt x="1921578" y="2396474"/>
                </a:cubicBezTo>
                <a:cubicBezTo>
                  <a:pt x="1959301" y="3227525"/>
                  <a:pt x="2797068" y="4934893"/>
                  <a:pt x="2120566" y="6890442"/>
                </a:cubicBezTo>
                <a:lnTo>
                  <a:pt x="0" y="6890955"/>
                </a:lnTo>
                <a:cubicBezTo>
                  <a:pt x="2395" y="4593970"/>
                  <a:pt x="4791" y="2296985"/>
                  <a:pt x="7186" y="0"/>
                </a:cubicBezTo>
                <a:close/>
              </a:path>
            </a:pathLst>
          </a:custGeom>
          <a:blipFill>
            <a:blip r:embed="rId3">
              <a:extLst>
                <a:ext uri="{28A0092B-C50C-407E-A947-70E740481C1C}">
                  <a14:useLocalDpi xmlns:a14="http://schemas.microsoft.com/office/drawing/2010/main" val="0"/>
                </a:ext>
              </a:extLst>
            </a:blip>
            <a:stretch>
              <a:fillRect l="-11328" t="42" r="-275922" b="-4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554E1AA-9FE9-85F7-A7C1-A7261301A4B0}"/>
              </a:ext>
            </a:extLst>
          </p:cNvPr>
          <p:cNvSpPr txBox="1"/>
          <p:nvPr/>
        </p:nvSpPr>
        <p:spPr>
          <a:xfrm>
            <a:off x="2124903" y="6596390"/>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19302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618484" y="199445"/>
            <a:ext cx="8843204" cy="135976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Vers une production d’hydrogène vert renouvelable </a:t>
            </a:r>
            <a:r>
              <a:rPr lang="fr-FR" sz="4000" b="1" dirty="0">
                <a:solidFill>
                  <a:srgbClr val="002060"/>
                </a:solidFill>
                <a:cs typeface="Aharoni" panose="02010803020104030203" pitchFamily="2" charset="-79"/>
              </a:rPr>
              <a:t>dans les ports maritimes, pourquoi ?</a:t>
            </a:r>
          </a:p>
        </p:txBody>
      </p:sp>
      <p:sp>
        <p:nvSpPr>
          <p:cNvPr id="15" name="Sous-titre 2">
            <a:extLst>
              <a:ext uri="{FF2B5EF4-FFF2-40B4-BE49-F238E27FC236}">
                <a16:creationId xmlns:a16="http://schemas.microsoft.com/office/drawing/2014/main" id="{B183C2C2-6459-FFBC-7ADD-325D386C57CE}"/>
              </a:ext>
            </a:extLst>
          </p:cNvPr>
          <p:cNvSpPr txBox="1">
            <a:spLocks/>
          </p:cNvSpPr>
          <p:nvPr/>
        </p:nvSpPr>
        <p:spPr>
          <a:xfrm>
            <a:off x="3081078" y="1999395"/>
            <a:ext cx="9270292" cy="2159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63550" lvl="1" indent="-285750" algn="just">
              <a:spcAft>
                <a:spcPts val="600"/>
              </a:spcAft>
              <a:buClr>
                <a:srgbClr val="C7B496"/>
              </a:buClr>
              <a:buFont typeface="Calibri Light" panose="020F0302020204030204" pitchFamily="34" charset="0"/>
              <a:buChar char="&gt;"/>
            </a:pPr>
            <a:r>
              <a:rPr lang="fr-FR" sz="2400" b="1" dirty="0">
                <a:solidFill>
                  <a:schemeClr val="accent1">
                    <a:lumMod val="75000"/>
                  </a:schemeClr>
                </a:solidFill>
                <a:latin typeface="+mj-lt"/>
              </a:rPr>
              <a:t>Proximité avec les énergies marines renouvelables locales</a:t>
            </a:r>
          </a:p>
          <a:p>
            <a:pPr marL="463550" lvl="1" indent="-285750" algn="just">
              <a:spcAft>
                <a:spcPts val="600"/>
              </a:spcAft>
              <a:buClr>
                <a:srgbClr val="C7B496"/>
              </a:buClr>
              <a:buFont typeface="Calibri Light" panose="020F0302020204030204" pitchFamily="34" charset="0"/>
              <a:buChar char="&gt;"/>
            </a:pPr>
            <a:r>
              <a:rPr lang="fr-FR" sz="2400" b="1" dirty="0">
                <a:solidFill>
                  <a:schemeClr val="accent1">
                    <a:lumMod val="75000"/>
                  </a:schemeClr>
                </a:solidFill>
                <a:latin typeface="+mj-lt"/>
              </a:rPr>
              <a:t>Proximité des infrastructures industrielles</a:t>
            </a:r>
          </a:p>
          <a:p>
            <a:pPr marL="463550" lvl="1" indent="-285750" algn="just">
              <a:spcAft>
                <a:spcPts val="600"/>
              </a:spcAft>
              <a:buClr>
                <a:srgbClr val="C7B496"/>
              </a:buClr>
              <a:buFont typeface="Calibri Light" panose="020F0302020204030204" pitchFamily="34" charset="0"/>
              <a:buChar char="&gt;"/>
            </a:pPr>
            <a:r>
              <a:rPr lang="fr-FR" sz="2400" b="1" dirty="0">
                <a:solidFill>
                  <a:schemeClr val="accent1">
                    <a:lumMod val="75000"/>
                  </a:schemeClr>
                </a:solidFill>
                <a:latin typeface="+mj-lt"/>
              </a:rPr>
              <a:t>Hub pour la mobilité maritime et terrestre</a:t>
            </a:r>
          </a:p>
          <a:p>
            <a:pPr marL="463550" lvl="1" indent="-285750" algn="just">
              <a:spcAft>
                <a:spcPts val="600"/>
              </a:spcAft>
              <a:buClr>
                <a:srgbClr val="C7B496"/>
              </a:buClr>
              <a:buFont typeface="Calibri Light" panose="020F0302020204030204" pitchFamily="34" charset="0"/>
              <a:buChar char="&gt;"/>
            </a:pPr>
            <a:r>
              <a:rPr lang="fr-FR" sz="2400" b="1" dirty="0">
                <a:solidFill>
                  <a:schemeClr val="accent1">
                    <a:lumMod val="75000"/>
                  </a:schemeClr>
                </a:solidFill>
                <a:latin typeface="+mj-lt"/>
              </a:rPr>
              <a:t>Projets pilotes et innovation</a:t>
            </a:r>
            <a:endParaRPr lang="fr-FR" sz="2400" dirty="0">
              <a:solidFill>
                <a:schemeClr val="accent1">
                  <a:lumMod val="75000"/>
                </a:schemeClr>
              </a:solidFill>
              <a:latin typeface="+mj-lt"/>
            </a:endParaRPr>
          </a:p>
        </p:txBody>
      </p:sp>
      <p:sp>
        <p:nvSpPr>
          <p:cNvPr id="3" name="Organigramme : Délai 6">
            <a:extLst>
              <a:ext uri="{FF2B5EF4-FFF2-40B4-BE49-F238E27FC236}">
                <a16:creationId xmlns:a16="http://schemas.microsoft.com/office/drawing/2014/main" id="{C38F8768-7D3E-BE0B-F677-A45E43313F0C}"/>
              </a:ext>
            </a:extLst>
          </p:cNvPr>
          <p:cNvSpPr/>
          <p:nvPr/>
        </p:nvSpPr>
        <p:spPr>
          <a:xfrm>
            <a:off x="-11336" y="-2891"/>
            <a:ext cx="2477448" cy="6860891"/>
          </a:xfrm>
          <a:custGeom>
            <a:avLst/>
            <a:gdLst>
              <a:gd name="connsiteX0" fmla="*/ 0 w 4056326"/>
              <a:gd name="connsiteY0" fmla="*/ 0 h 6869430"/>
              <a:gd name="connsiteX1" fmla="*/ 2028163 w 4056326"/>
              <a:gd name="connsiteY1" fmla="*/ 0 h 6869430"/>
              <a:gd name="connsiteX2" fmla="*/ 4056326 w 4056326"/>
              <a:gd name="connsiteY2" fmla="*/ 3434715 h 6869430"/>
              <a:gd name="connsiteX3" fmla="*/ 2028163 w 4056326"/>
              <a:gd name="connsiteY3" fmla="*/ 6869430 h 6869430"/>
              <a:gd name="connsiteX4" fmla="*/ 0 w 4056326"/>
              <a:gd name="connsiteY4" fmla="*/ 6869430 h 6869430"/>
              <a:gd name="connsiteX5" fmla="*/ 0 w 4056326"/>
              <a:gd name="connsiteY5" fmla="*/ 0 h 6869430"/>
              <a:gd name="connsiteX0" fmla="*/ 0 w 4061485"/>
              <a:gd name="connsiteY0" fmla="*/ 0 h 6869430"/>
              <a:gd name="connsiteX1" fmla="*/ 2426516 w 4061485"/>
              <a:gd name="connsiteY1" fmla="*/ 0 h 6869430"/>
              <a:gd name="connsiteX2" fmla="*/ 4056326 w 4061485"/>
              <a:gd name="connsiteY2" fmla="*/ 3434715 h 6869430"/>
              <a:gd name="connsiteX3" fmla="*/ 2028163 w 4061485"/>
              <a:gd name="connsiteY3" fmla="*/ 6869430 h 6869430"/>
              <a:gd name="connsiteX4" fmla="*/ 0 w 4061485"/>
              <a:gd name="connsiteY4" fmla="*/ 6869430 h 6869430"/>
              <a:gd name="connsiteX5" fmla="*/ 0 w 4061485"/>
              <a:gd name="connsiteY5" fmla="*/ 0 h 6869430"/>
              <a:gd name="connsiteX0" fmla="*/ 0 w 2725383"/>
              <a:gd name="connsiteY0" fmla="*/ 0 h 6869430"/>
              <a:gd name="connsiteX1" fmla="*/ 2426516 w 2725383"/>
              <a:gd name="connsiteY1" fmla="*/ 0 h 6869430"/>
              <a:gd name="connsiteX2" fmla="*/ 1095843 w 2725383"/>
              <a:gd name="connsiteY2" fmla="*/ 3335127 h 6869430"/>
              <a:gd name="connsiteX3" fmla="*/ 2028163 w 2725383"/>
              <a:gd name="connsiteY3" fmla="*/ 6869430 h 6869430"/>
              <a:gd name="connsiteX4" fmla="*/ 0 w 2725383"/>
              <a:gd name="connsiteY4" fmla="*/ 6869430 h 6869430"/>
              <a:gd name="connsiteX5" fmla="*/ 0 w 2725383"/>
              <a:gd name="connsiteY5" fmla="*/ 0 h 6869430"/>
              <a:gd name="connsiteX0" fmla="*/ 0 w 2839470"/>
              <a:gd name="connsiteY0" fmla="*/ 0 h 6869430"/>
              <a:gd name="connsiteX1" fmla="*/ 2426516 w 2839470"/>
              <a:gd name="connsiteY1" fmla="*/ 0 h 6869430"/>
              <a:gd name="connsiteX2" fmla="*/ 1974030 w 2839470"/>
              <a:gd name="connsiteY2" fmla="*/ 2230604 h 6869430"/>
              <a:gd name="connsiteX3" fmla="*/ 2028163 w 2839470"/>
              <a:gd name="connsiteY3" fmla="*/ 6869430 h 6869430"/>
              <a:gd name="connsiteX4" fmla="*/ 0 w 2839470"/>
              <a:gd name="connsiteY4" fmla="*/ 6869430 h 6869430"/>
              <a:gd name="connsiteX5" fmla="*/ 0 w 2839470"/>
              <a:gd name="connsiteY5" fmla="*/ 0 h 6869430"/>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836843"/>
              <a:gd name="connsiteY0" fmla="*/ 0 h 6878483"/>
              <a:gd name="connsiteX1" fmla="*/ 2426516 w 2836843"/>
              <a:gd name="connsiteY1" fmla="*/ 0 h 6878483"/>
              <a:gd name="connsiteX2" fmla="*/ 1974030 w 2836843"/>
              <a:gd name="connsiteY2" fmla="*/ 2230604 h 6878483"/>
              <a:gd name="connsiteX3" fmla="*/ 2127751 w 2836843"/>
              <a:gd name="connsiteY3" fmla="*/ 6878483 h 6878483"/>
              <a:gd name="connsiteX4" fmla="*/ 0 w 2836843"/>
              <a:gd name="connsiteY4" fmla="*/ 6869430 h 6878483"/>
              <a:gd name="connsiteX5" fmla="*/ 0 w 2836843"/>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26516"/>
              <a:gd name="connsiteY0" fmla="*/ 0 h 6878483"/>
              <a:gd name="connsiteX1" fmla="*/ 2426516 w 2426516"/>
              <a:gd name="connsiteY1" fmla="*/ 0 h 6878483"/>
              <a:gd name="connsiteX2" fmla="*/ 1974030 w 2426516"/>
              <a:gd name="connsiteY2" fmla="*/ 2230604 h 6878483"/>
              <a:gd name="connsiteX3" fmla="*/ 2127751 w 2426516"/>
              <a:gd name="connsiteY3" fmla="*/ 6878483 h 6878483"/>
              <a:gd name="connsiteX4" fmla="*/ 0 w 2426516"/>
              <a:gd name="connsiteY4" fmla="*/ 6869430 h 6878483"/>
              <a:gd name="connsiteX5" fmla="*/ 0 w 2426516"/>
              <a:gd name="connsiteY5" fmla="*/ 0 h 6878483"/>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74030 w 2498944"/>
              <a:gd name="connsiteY2" fmla="*/ 2239658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648105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26681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47282 w 2498944"/>
              <a:gd name="connsiteY2" fmla="*/ 224871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74442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92549 w 2498944"/>
              <a:gd name="connsiteY2" fmla="*/ 223965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10656 w 2498944"/>
              <a:gd name="connsiteY2" fmla="*/ 261085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865388 w 2498944"/>
              <a:gd name="connsiteY2" fmla="*/ 2402622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7537"/>
              <a:gd name="connsiteX1" fmla="*/ 2498944 w 2498944"/>
              <a:gd name="connsiteY1" fmla="*/ 0 h 6887537"/>
              <a:gd name="connsiteX2" fmla="*/ 1928763 w 2498944"/>
              <a:gd name="connsiteY2" fmla="*/ 2393569 h 6887537"/>
              <a:gd name="connsiteX3" fmla="*/ 2127751 w 2498944"/>
              <a:gd name="connsiteY3" fmla="*/ 6887537 h 6887537"/>
              <a:gd name="connsiteX4" fmla="*/ 0 w 2498944"/>
              <a:gd name="connsiteY4" fmla="*/ 6878484 h 6887537"/>
              <a:gd name="connsiteX5" fmla="*/ 0 w 2498944"/>
              <a:gd name="connsiteY5" fmla="*/ 9054 h 6887537"/>
              <a:gd name="connsiteX0" fmla="*/ 0 w 2498944"/>
              <a:gd name="connsiteY0" fmla="*/ 9054 h 6888050"/>
              <a:gd name="connsiteX1" fmla="*/ 2498944 w 2498944"/>
              <a:gd name="connsiteY1" fmla="*/ 0 h 6888050"/>
              <a:gd name="connsiteX2" fmla="*/ 1928763 w 2498944"/>
              <a:gd name="connsiteY2" fmla="*/ 2393569 h 6888050"/>
              <a:gd name="connsiteX3" fmla="*/ 2127751 w 2498944"/>
              <a:gd name="connsiteY3" fmla="*/ 6887537 h 6888050"/>
              <a:gd name="connsiteX4" fmla="*/ 7185 w 2498944"/>
              <a:gd name="connsiteY4" fmla="*/ 6888050 h 6888050"/>
              <a:gd name="connsiteX5" fmla="*/ 0 w 2498944"/>
              <a:gd name="connsiteY5" fmla="*/ 9054 h 6888050"/>
              <a:gd name="connsiteX0" fmla="*/ 7186 w 2491759"/>
              <a:gd name="connsiteY0" fmla="*/ 0 h 6890955"/>
              <a:gd name="connsiteX1" fmla="*/ 2491759 w 2491759"/>
              <a:gd name="connsiteY1" fmla="*/ 2905 h 6890955"/>
              <a:gd name="connsiteX2" fmla="*/ 1921578 w 2491759"/>
              <a:gd name="connsiteY2" fmla="*/ 2396474 h 6890955"/>
              <a:gd name="connsiteX3" fmla="*/ 2120566 w 2491759"/>
              <a:gd name="connsiteY3" fmla="*/ 6890442 h 6890955"/>
              <a:gd name="connsiteX4" fmla="*/ 0 w 2491759"/>
              <a:gd name="connsiteY4" fmla="*/ 6890955 h 6890955"/>
              <a:gd name="connsiteX5" fmla="*/ 7186 w 2491759"/>
              <a:gd name="connsiteY5" fmla="*/ 0 h 689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1759" h="6890955">
                <a:moveTo>
                  <a:pt x="7186" y="0"/>
                </a:moveTo>
                <a:lnTo>
                  <a:pt x="2491759" y="2905"/>
                </a:lnTo>
                <a:cubicBezTo>
                  <a:pt x="1936992" y="1016893"/>
                  <a:pt x="1883855" y="1565423"/>
                  <a:pt x="1921578" y="2396474"/>
                </a:cubicBezTo>
                <a:cubicBezTo>
                  <a:pt x="1959301" y="3227525"/>
                  <a:pt x="2797068" y="4934893"/>
                  <a:pt x="2120566" y="6890442"/>
                </a:cubicBezTo>
                <a:lnTo>
                  <a:pt x="0" y="6890955"/>
                </a:lnTo>
                <a:cubicBezTo>
                  <a:pt x="2395" y="4593970"/>
                  <a:pt x="4791" y="2296985"/>
                  <a:pt x="7186" y="0"/>
                </a:cubicBezTo>
                <a:close/>
              </a:path>
            </a:pathLst>
          </a:custGeom>
          <a:blipFill>
            <a:blip r:embed="rId3">
              <a:extLst>
                <a:ext uri="{28A0092B-C50C-407E-A947-70E740481C1C}">
                  <a14:useLocalDpi xmlns:a14="http://schemas.microsoft.com/office/drawing/2010/main" val="0"/>
                </a:ext>
              </a:extLst>
            </a:blip>
            <a:stretch>
              <a:fillRect l="-11328" t="42" r="-275922" b="-4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DAFF3B39-9CF3-0F99-3B9B-52D8B9412CF4}"/>
              </a:ext>
            </a:extLst>
          </p:cNvPr>
          <p:cNvSpPr/>
          <p:nvPr/>
        </p:nvSpPr>
        <p:spPr>
          <a:xfrm>
            <a:off x="2845942" y="4047025"/>
            <a:ext cx="8890463" cy="2528873"/>
          </a:xfrm>
          <a:prstGeom prst="roundRect">
            <a:avLst>
              <a:gd name="adj" fmla="val 735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Aft>
                <a:spcPts val="600"/>
              </a:spcAft>
            </a:pPr>
            <a:r>
              <a:rPr lang="fr-FR" sz="1500" b="1" i="0" u="none" strike="noStrike" baseline="0" dirty="0">
                <a:solidFill>
                  <a:srgbClr val="002060"/>
                </a:solidFill>
                <a:latin typeface="+mj-lt"/>
              </a:rPr>
              <a:t>Projet SEALHYFE – La production d’hydrogène à partir d’éoliennes offshore</a:t>
            </a:r>
          </a:p>
          <a:p>
            <a:pPr algn="just"/>
            <a:r>
              <a:rPr lang="fr-FR" sz="1500" i="0" u="none" strike="noStrike" baseline="0" dirty="0">
                <a:solidFill>
                  <a:srgbClr val="002060"/>
                </a:solidFill>
                <a:latin typeface="+mj-lt"/>
              </a:rPr>
              <a:t>En 2022, </a:t>
            </a:r>
            <a:r>
              <a:rPr lang="fr-FR" sz="1500" dirty="0">
                <a:solidFill>
                  <a:srgbClr val="002060"/>
                </a:solidFill>
                <a:latin typeface="+mj-lt"/>
              </a:rPr>
              <a:t>le producteur d’hydrogène vert renouvelable </a:t>
            </a:r>
            <a:r>
              <a:rPr lang="fr-FR" sz="1500" i="0" u="none" strike="noStrike" baseline="0" dirty="0" err="1">
                <a:solidFill>
                  <a:srgbClr val="002060"/>
                </a:solidFill>
                <a:latin typeface="+mj-lt"/>
              </a:rPr>
              <a:t>Lhyfe</a:t>
            </a:r>
            <a:r>
              <a:rPr lang="fr-FR" sz="1500" i="0" u="none" strike="noStrike" baseline="0" dirty="0">
                <a:solidFill>
                  <a:srgbClr val="002060"/>
                </a:solidFill>
                <a:latin typeface="+mj-lt"/>
              </a:rPr>
              <a:t> innove en inaugurant le 1er site pilote de production d’hydrogène </a:t>
            </a:r>
            <a:r>
              <a:rPr lang="fr-FR" sz="1500" b="1" i="0" u="none" strike="noStrike" baseline="0" dirty="0">
                <a:solidFill>
                  <a:srgbClr val="002060"/>
                </a:solidFill>
                <a:latin typeface="+mj-lt"/>
              </a:rPr>
              <a:t>en mer </a:t>
            </a:r>
            <a:r>
              <a:rPr lang="fr-FR" sz="1500" i="0" u="none" strike="noStrike" baseline="0" dirty="0">
                <a:solidFill>
                  <a:srgbClr val="002060"/>
                </a:solidFill>
                <a:latin typeface="+mj-lt"/>
              </a:rPr>
              <a:t>au monde, afin d’ouvrir la voie à la production d’hydrogène vert renouvelable en quantités industrielles.</a:t>
            </a:r>
          </a:p>
          <a:p>
            <a:pPr algn="just"/>
            <a:r>
              <a:rPr lang="fr-FR" sz="1500" dirty="0">
                <a:solidFill>
                  <a:srgbClr val="002060"/>
                </a:solidFill>
                <a:latin typeface="+mj-lt"/>
              </a:rPr>
              <a:t>E</a:t>
            </a:r>
            <a:r>
              <a:rPr lang="fr-FR" sz="1500" i="0" u="none" strike="noStrike" baseline="0" dirty="0">
                <a:solidFill>
                  <a:srgbClr val="002060"/>
                </a:solidFill>
                <a:latin typeface="+mj-lt"/>
              </a:rPr>
              <a:t>n janvier, au terme de 14 mois d’expérimentation, la société a annoncé la réussite de son projet, une première mondiale pour la production d’hydrogène offshore. C’est une innovation majeure </a:t>
            </a:r>
            <a:r>
              <a:rPr lang="fr-FR" sz="1500" dirty="0">
                <a:solidFill>
                  <a:srgbClr val="002060"/>
                </a:solidFill>
                <a:latin typeface="+mj-lt"/>
              </a:rPr>
              <a:t>pour plusieurs raisons notamment sa capacité à utiliser de l’eau salée qui posait de nombreux problèmes techniques pour réaliser l’électrolyse de l’eau. C’est une avancée d’autant plus importante qu’elle permet donc de ne pas utiliser d’eau douce dont la raréfaction va s’accentuer, et une aubaine pour les projets portuaires de production locale d’hydrogène.</a:t>
            </a:r>
            <a:endParaRPr lang="fr-FR" sz="1500" i="0" u="none" strike="noStrike" baseline="0" dirty="0">
              <a:solidFill>
                <a:srgbClr val="002060"/>
              </a:solidFill>
              <a:latin typeface="+mj-lt"/>
            </a:endParaRPr>
          </a:p>
        </p:txBody>
      </p:sp>
      <p:sp>
        <p:nvSpPr>
          <p:cNvPr id="5" name="ZoneTexte 4">
            <a:extLst>
              <a:ext uri="{FF2B5EF4-FFF2-40B4-BE49-F238E27FC236}">
                <a16:creationId xmlns:a16="http://schemas.microsoft.com/office/drawing/2014/main" id="{94231BD0-650C-1E0F-FBA9-C5D0C5E5010F}"/>
              </a:ext>
            </a:extLst>
          </p:cNvPr>
          <p:cNvSpPr txBox="1"/>
          <p:nvPr/>
        </p:nvSpPr>
        <p:spPr>
          <a:xfrm>
            <a:off x="2115175" y="6646455"/>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420719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353645" y="599794"/>
            <a:ext cx="5742355" cy="13597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Les énergies marines au service de l’hydrogène </a:t>
            </a:r>
            <a:r>
              <a:rPr lang="fr-FR" sz="4000" b="1" dirty="0">
                <a:solidFill>
                  <a:srgbClr val="002060"/>
                </a:solidFill>
                <a:cs typeface="Aharoni" panose="02010803020104030203" pitchFamily="2" charset="-79"/>
              </a:rPr>
              <a:t>vert renouvelable</a:t>
            </a:r>
          </a:p>
        </p:txBody>
      </p:sp>
      <p:pic>
        <p:nvPicPr>
          <p:cNvPr id="13" name="Image 12">
            <a:extLst>
              <a:ext uri="{FF2B5EF4-FFF2-40B4-BE49-F238E27FC236}">
                <a16:creationId xmlns:a16="http://schemas.microsoft.com/office/drawing/2014/main" id="{8C919BFE-155C-1377-41E7-55AB449E12C0}"/>
              </a:ext>
            </a:extLst>
          </p:cNvPr>
          <p:cNvPicPr>
            <a:picLocks noChangeAspect="1"/>
          </p:cNvPicPr>
          <p:nvPr/>
        </p:nvPicPr>
        <p:blipFill rotWithShape="1">
          <a:blip r:embed="rId3">
            <a:extLst>
              <a:ext uri="{28A0092B-C50C-407E-A947-70E740481C1C}">
                <a14:useLocalDpi xmlns:a14="http://schemas.microsoft.com/office/drawing/2010/main" val="0"/>
              </a:ext>
            </a:extLst>
          </a:blip>
          <a:srcRect l="14835" t="31" r="36809" b="-31"/>
          <a:stretch/>
        </p:blipFill>
        <p:spPr>
          <a:xfrm>
            <a:off x="6292698" y="-2115"/>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14" name="ZoneTexte 13">
            <a:extLst>
              <a:ext uri="{FF2B5EF4-FFF2-40B4-BE49-F238E27FC236}">
                <a16:creationId xmlns:a16="http://schemas.microsoft.com/office/drawing/2014/main" id="{307DFDEB-4BF3-CABE-9F19-782E21284260}"/>
              </a:ext>
            </a:extLst>
          </p:cNvPr>
          <p:cNvSpPr txBox="1"/>
          <p:nvPr/>
        </p:nvSpPr>
        <p:spPr>
          <a:xfrm>
            <a:off x="8284289" y="6519446"/>
            <a:ext cx="4104409" cy="338554"/>
          </a:xfrm>
          <a:prstGeom prst="rect">
            <a:avLst/>
          </a:prstGeom>
          <a:noFill/>
        </p:spPr>
        <p:txBody>
          <a:bodyPr wrap="square" rtlCol="0">
            <a:spAutoFit/>
          </a:bodyPr>
          <a:lstStyle/>
          <a:p>
            <a:r>
              <a:rPr lang="fr-FR" sz="1600" dirty="0">
                <a:solidFill>
                  <a:schemeClr val="bg1"/>
                </a:solidFill>
              </a:rPr>
              <a:t>©Nantes Saint-Nazaire Port – Franck </a:t>
            </a:r>
            <a:r>
              <a:rPr lang="fr-FR" sz="1600" dirty="0" err="1">
                <a:solidFill>
                  <a:schemeClr val="bg1"/>
                </a:solidFill>
              </a:rPr>
              <a:t>Badaire</a:t>
            </a:r>
            <a:endParaRPr lang="fr-FR" sz="1600" dirty="0">
              <a:solidFill>
                <a:schemeClr val="bg1"/>
              </a:solidFill>
            </a:endParaRPr>
          </a:p>
        </p:txBody>
      </p:sp>
      <p:sp>
        <p:nvSpPr>
          <p:cNvPr id="23" name="Rectangle : coins arrondis 22">
            <a:extLst>
              <a:ext uri="{FF2B5EF4-FFF2-40B4-BE49-F238E27FC236}">
                <a16:creationId xmlns:a16="http://schemas.microsoft.com/office/drawing/2014/main" id="{8004932E-5CE2-06D5-36AA-AC99B47455CC}"/>
              </a:ext>
            </a:extLst>
          </p:cNvPr>
          <p:cNvSpPr/>
          <p:nvPr/>
        </p:nvSpPr>
        <p:spPr>
          <a:xfrm>
            <a:off x="882854" y="2126513"/>
            <a:ext cx="5092643" cy="4392934"/>
          </a:xfrm>
          <a:prstGeom prst="roundRect">
            <a:avLst>
              <a:gd name="adj" fmla="val 796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fr-FR" b="1" i="0" u="none" strike="noStrike" baseline="0" dirty="0">
                <a:solidFill>
                  <a:srgbClr val="0070C0"/>
                </a:solidFill>
                <a:latin typeface="+mj-lt"/>
              </a:rPr>
              <a:t>Le projet du Grand Port Maritime de Nantes Saint-Nazaire</a:t>
            </a:r>
          </a:p>
          <a:p>
            <a:pPr algn="just"/>
            <a:endParaRPr lang="fr-FR" sz="1600" b="1" i="0" u="none" strike="noStrike" baseline="0" dirty="0">
              <a:solidFill>
                <a:srgbClr val="0070C0"/>
              </a:solidFill>
              <a:latin typeface="+mj-lt"/>
            </a:endParaRPr>
          </a:p>
          <a:p>
            <a:pPr algn="just">
              <a:spcAft>
                <a:spcPts val="1200"/>
              </a:spcAft>
            </a:pPr>
            <a:r>
              <a:rPr lang="fr-FR" sz="1600" i="1" dirty="0">
                <a:solidFill>
                  <a:srgbClr val="0070C0"/>
                </a:solidFill>
                <a:latin typeface="+mj-lt"/>
              </a:rPr>
              <a:t>Pour la Région Bretagne, il s’agit de « faire du Grand Port Maritime de Nantes Saint Nazaire le premier grand port hydrogène de l’Atlantique »</a:t>
            </a:r>
          </a:p>
          <a:p>
            <a:pPr algn="just">
              <a:spcAft>
                <a:spcPts val="1200"/>
              </a:spcAft>
            </a:pPr>
            <a:r>
              <a:rPr lang="fr-FR" sz="1600" b="1" u="sng" dirty="0">
                <a:solidFill>
                  <a:srgbClr val="0070C0"/>
                </a:solidFill>
                <a:latin typeface="+mj-lt"/>
              </a:rPr>
              <a:t>Quelques préconisations du CESER Bretagne :</a:t>
            </a:r>
          </a:p>
          <a:p>
            <a:pPr algn="just">
              <a:spcAft>
                <a:spcPts val="1200"/>
              </a:spcAft>
            </a:pPr>
            <a:r>
              <a:rPr lang="fr-FR" sz="1600" dirty="0">
                <a:solidFill>
                  <a:srgbClr val="0070C0"/>
                </a:solidFill>
                <a:latin typeface="+mj-lt"/>
              </a:rPr>
              <a:t>&gt; Favoriser l’identification de sites propices à la fabrication d’hydrogène vert sur le Grand Port Maritime, en particulier sur des zones en reconversion.</a:t>
            </a:r>
          </a:p>
          <a:p>
            <a:pPr algn="just"/>
            <a:r>
              <a:rPr lang="fr-FR" sz="1600" dirty="0">
                <a:solidFill>
                  <a:srgbClr val="0070C0"/>
                </a:solidFill>
                <a:latin typeface="+mj-lt"/>
              </a:rPr>
              <a:t>&gt; </a:t>
            </a:r>
            <a:r>
              <a:rPr lang="fr-FR" sz="1600" b="1" dirty="0">
                <a:solidFill>
                  <a:srgbClr val="0070C0"/>
                </a:solidFill>
                <a:latin typeface="+mj-lt"/>
              </a:rPr>
              <a:t>Quel modèle économique du port et de la structure actuelle de ses recettes ? </a:t>
            </a:r>
            <a:r>
              <a:rPr lang="fr-FR" sz="1600" dirty="0">
                <a:solidFill>
                  <a:srgbClr val="0070C0"/>
                </a:solidFill>
                <a:latin typeface="+mj-lt"/>
              </a:rPr>
              <a:t>car le trafic lié aux énergies renouvelables ne présente pas actuellement le potentiel pour remplacer celui lié aux énergies fossiles, au moins en volume.</a:t>
            </a:r>
            <a:endParaRPr lang="fr-FR" sz="1600" dirty="0"/>
          </a:p>
        </p:txBody>
      </p:sp>
      <p:pic>
        <p:nvPicPr>
          <p:cNvPr id="27" name="Graphique 26" descr="Ampoule et engrenage contour">
            <a:extLst>
              <a:ext uri="{FF2B5EF4-FFF2-40B4-BE49-F238E27FC236}">
                <a16:creationId xmlns:a16="http://schemas.microsoft.com/office/drawing/2014/main" id="{ACDE0842-363D-49B6-E622-989787E733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126512"/>
            <a:ext cx="882854" cy="914400"/>
          </a:xfrm>
          <a:prstGeom prst="rect">
            <a:avLst/>
          </a:prstGeom>
        </p:spPr>
      </p:pic>
      <p:sp>
        <p:nvSpPr>
          <p:cNvPr id="5" name="ZoneTexte 4">
            <a:extLst>
              <a:ext uri="{FF2B5EF4-FFF2-40B4-BE49-F238E27FC236}">
                <a16:creationId xmlns:a16="http://schemas.microsoft.com/office/drawing/2014/main" id="{E4E1FDCC-EFD5-55B6-BF1F-34C92748C95C}"/>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393821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435125" y="708565"/>
            <a:ext cx="11297885" cy="6961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Les énergies marines au service de l’hydrogène </a:t>
            </a:r>
            <a:r>
              <a:rPr lang="fr-FR" sz="4000" b="1" dirty="0">
                <a:solidFill>
                  <a:srgbClr val="002060"/>
                </a:solidFill>
                <a:cs typeface="Aharoni" panose="02010803020104030203" pitchFamily="2" charset="-79"/>
              </a:rPr>
              <a:t>vert renouvelable</a:t>
            </a:r>
          </a:p>
        </p:txBody>
      </p:sp>
      <p:sp>
        <p:nvSpPr>
          <p:cNvPr id="16" name="Sous-titre 2">
            <a:extLst>
              <a:ext uri="{FF2B5EF4-FFF2-40B4-BE49-F238E27FC236}">
                <a16:creationId xmlns:a16="http://schemas.microsoft.com/office/drawing/2014/main" id="{6032FD07-1208-7C92-160F-41138CDB20C1}"/>
              </a:ext>
            </a:extLst>
          </p:cNvPr>
          <p:cNvSpPr txBox="1">
            <a:spLocks/>
          </p:cNvSpPr>
          <p:nvPr/>
        </p:nvSpPr>
        <p:spPr>
          <a:xfrm>
            <a:off x="236572" y="1488437"/>
            <a:ext cx="10764508" cy="503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7800" lvl="1" algn="just">
              <a:spcAft>
                <a:spcPts val="600"/>
              </a:spcAft>
              <a:buClr>
                <a:srgbClr val="C7B496"/>
              </a:buClr>
            </a:pPr>
            <a:r>
              <a:rPr lang="fr-FR" sz="2200" b="1" dirty="0">
                <a:solidFill>
                  <a:srgbClr val="836A63"/>
                </a:solidFill>
                <a:latin typeface="+mj-lt"/>
              </a:rPr>
              <a:t>Trois autres projets en lien avec le développement des activités portuaires autour de l’hydrogène (hors prises de position des CESER)</a:t>
            </a:r>
          </a:p>
        </p:txBody>
      </p:sp>
      <p:sp>
        <p:nvSpPr>
          <p:cNvPr id="23" name="Rectangle : coins arrondis 22">
            <a:extLst>
              <a:ext uri="{FF2B5EF4-FFF2-40B4-BE49-F238E27FC236}">
                <a16:creationId xmlns:a16="http://schemas.microsoft.com/office/drawing/2014/main" id="{8004932E-5CE2-06D5-36AA-AC99B47455CC}"/>
              </a:ext>
            </a:extLst>
          </p:cNvPr>
          <p:cNvSpPr/>
          <p:nvPr/>
        </p:nvSpPr>
        <p:spPr>
          <a:xfrm>
            <a:off x="516606" y="2505465"/>
            <a:ext cx="11134924" cy="4069273"/>
          </a:xfrm>
          <a:prstGeom prst="roundRect">
            <a:avLst/>
          </a:prstGeom>
          <a:solidFill>
            <a:srgbClr val="E3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gn="just">
              <a:spcAft>
                <a:spcPts val="600"/>
              </a:spcAft>
              <a:buAutoNum type="arabicParenR"/>
            </a:pPr>
            <a:r>
              <a:rPr lang="fr-FR" b="1" i="0" u="none" strike="noStrike" baseline="0" dirty="0">
                <a:solidFill>
                  <a:srgbClr val="002060"/>
                </a:solidFill>
                <a:latin typeface="+mj-lt"/>
              </a:rPr>
              <a:t>Le projet HYDEA des ports de l’arc Atlantique</a:t>
            </a:r>
          </a:p>
          <a:p>
            <a:pPr marL="358775" algn="just">
              <a:spcAft>
                <a:spcPts val="400"/>
              </a:spcAft>
            </a:pPr>
            <a:r>
              <a:rPr lang="fr-FR" i="1" dirty="0">
                <a:solidFill>
                  <a:srgbClr val="002060"/>
                </a:solidFill>
                <a:latin typeface="+mj-lt"/>
              </a:rPr>
              <a:t>Le but principal du projet est d’évaluer, de développer et de promouvoir l’utilisation de technologies basées sur l’hydrogène vert provenant de sources renouvelables telles que les énergies marines dans les ports de l’arc Atlantique</a:t>
            </a:r>
            <a:r>
              <a:rPr lang="fr-FR" dirty="0">
                <a:solidFill>
                  <a:srgbClr val="002060"/>
                </a:solidFill>
                <a:latin typeface="+mj-lt"/>
              </a:rPr>
              <a:t>.</a:t>
            </a:r>
          </a:p>
          <a:p>
            <a:pPr marL="631825" indent="-285750" algn="just">
              <a:spcAft>
                <a:spcPts val="400"/>
              </a:spcAft>
              <a:buFont typeface="Arial" panose="020B0604020202020204" pitchFamily="34" charset="0"/>
              <a:buChar char="•"/>
            </a:pPr>
            <a:r>
              <a:rPr lang="fr-FR" dirty="0">
                <a:solidFill>
                  <a:srgbClr val="002060"/>
                </a:solidFill>
                <a:latin typeface="+mj-lt"/>
              </a:rPr>
              <a:t>4 autorités portuaires : Séville, Vigo, Douro/</a:t>
            </a:r>
            <a:r>
              <a:rPr lang="fr-FR" dirty="0" err="1">
                <a:solidFill>
                  <a:srgbClr val="002060"/>
                </a:solidFill>
                <a:latin typeface="+mj-lt"/>
              </a:rPr>
              <a:t>Leixões</a:t>
            </a:r>
            <a:r>
              <a:rPr lang="fr-FR" dirty="0">
                <a:solidFill>
                  <a:srgbClr val="002060"/>
                </a:solidFill>
                <a:latin typeface="+mj-lt"/>
              </a:rPr>
              <a:t>/Viana do Castelo, et </a:t>
            </a:r>
            <a:r>
              <a:rPr lang="fr-FR" b="1" dirty="0">
                <a:solidFill>
                  <a:srgbClr val="002060"/>
                </a:solidFill>
                <a:highlight>
                  <a:srgbClr val="E7E6E6"/>
                </a:highlight>
                <a:latin typeface="+mj-lt"/>
              </a:rPr>
              <a:t>Brest</a:t>
            </a:r>
            <a:r>
              <a:rPr lang="fr-FR" dirty="0">
                <a:solidFill>
                  <a:srgbClr val="002060"/>
                </a:solidFill>
                <a:latin typeface="+mj-lt"/>
              </a:rPr>
              <a:t>,</a:t>
            </a:r>
          </a:p>
          <a:p>
            <a:pPr marL="631825" indent="-285750" algn="just">
              <a:spcAft>
                <a:spcPts val="400"/>
              </a:spcAft>
              <a:buFont typeface="Arial" panose="020B0604020202020204" pitchFamily="34" charset="0"/>
              <a:buChar char="•"/>
            </a:pPr>
            <a:r>
              <a:rPr lang="fr-FR" dirty="0">
                <a:solidFill>
                  <a:srgbClr val="002060"/>
                </a:solidFill>
                <a:latin typeface="+mj-lt"/>
              </a:rPr>
              <a:t>1 centre de recherche et d’innovation : France Energies Marines,</a:t>
            </a:r>
          </a:p>
          <a:p>
            <a:pPr marL="631825" indent="-285750" algn="just">
              <a:spcAft>
                <a:spcPts val="400"/>
              </a:spcAft>
              <a:buFont typeface="Arial" panose="020B0604020202020204" pitchFamily="34" charset="0"/>
              <a:buChar char="•"/>
            </a:pPr>
            <a:r>
              <a:rPr lang="fr-FR" dirty="0">
                <a:solidFill>
                  <a:srgbClr val="002060"/>
                </a:solidFill>
                <a:latin typeface="+mj-lt"/>
              </a:rPr>
              <a:t>2 universités : </a:t>
            </a:r>
            <a:r>
              <a:rPr lang="fr-FR" dirty="0" err="1">
                <a:solidFill>
                  <a:srgbClr val="002060"/>
                </a:solidFill>
                <a:latin typeface="+mj-lt"/>
              </a:rPr>
              <a:t>University</a:t>
            </a:r>
            <a:r>
              <a:rPr lang="fr-FR" dirty="0">
                <a:solidFill>
                  <a:srgbClr val="002060"/>
                </a:solidFill>
                <a:latin typeface="+mj-lt"/>
              </a:rPr>
              <a:t> of Galway et </a:t>
            </a:r>
            <a:r>
              <a:rPr lang="fr-FR" dirty="0" err="1">
                <a:solidFill>
                  <a:srgbClr val="002060"/>
                </a:solidFill>
                <a:latin typeface="+mj-lt"/>
              </a:rPr>
              <a:t>Universidade</a:t>
            </a:r>
            <a:r>
              <a:rPr lang="fr-FR" dirty="0">
                <a:solidFill>
                  <a:srgbClr val="002060"/>
                </a:solidFill>
                <a:latin typeface="+mj-lt"/>
              </a:rPr>
              <a:t> do Porto</a:t>
            </a:r>
          </a:p>
          <a:p>
            <a:pPr marL="631825" indent="-285750" algn="just">
              <a:spcAft>
                <a:spcPts val="400"/>
              </a:spcAft>
              <a:buFont typeface="Arial" panose="020B0604020202020204" pitchFamily="34" charset="0"/>
              <a:buChar char="•"/>
            </a:pPr>
            <a:r>
              <a:rPr lang="fr-FR" dirty="0">
                <a:solidFill>
                  <a:srgbClr val="002060"/>
                </a:solidFill>
                <a:latin typeface="+mj-lt"/>
              </a:rPr>
              <a:t>3 entreprises : </a:t>
            </a:r>
            <a:r>
              <a:rPr lang="fr-FR" dirty="0" err="1">
                <a:solidFill>
                  <a:srgbClr val="002060"/>
                </a:solidFill>
                <a:latin typeface="+mj-lt"/>
              </a:rPr>
              <a:t>Hive</a:t>
            </a:r>
            <a:r>
              <a:rPr lang="fr-FR" dirty="0">
                <a:solidFill>
                  <a:srgbClr val="002060"/>
                </a:solidFill>
                <a:latin typeface="+mj-lt"/>
              </a:rPr>
              <a:t> </a:t>
            </a:r>
            <a:r>
              <a:rPr lang="fr-FR" dirty="0" err="1">
                <a:solidFill>
                  <a:srgbClr val="002060"/>
                </a:solidFill>
                <a:latin typeface="+mj-lt"/>
              </a:rPr>
              <a:t>Hydrogen</a:t>
            </a:r>
            <a:r>
              <a:rPr lang="fr-FR" dirty="0">
                <a:solidFill>
                  <a:srgbClr val="002060"/>
                </a:solidFill>
                <a:latin typeface="+mj-lt"/>
              </a:rPr>
              <a:t>, Automotive </a:t>
            </a:r>
            <a:r>
              <a:rPr lang="fr-FR" dirty="0" err="1">
                <a:solidFill>
                  <a:srgbClr val="002060"/>
                </a:solidFill>
                <a:latin typeface="+mj-lt"/>
              </a:rPr>
              <a:t>Synergy</a:t>
            </a:r>
            <a:r>
              <a:rPr lang="fr-FR" dirty="0">
                <a:solidFill>
                  <a:srgbClr val="002060"/>
                </a:solidFill>
                <a:latin typeface="+mj-lt"/>
              </a:rPr>
              <a:t> Evolution, et Energy Observer </a:t>
            </a:r>
            <a:r>
              <a:rPr lang="fr-FR" dirty="0" err="1">
                <a:solidFill>
                  <a:srgbClr val="002060"/>
                </a:solidFill>
                <a:latin typeface="+mj-lt"/>
              </a:rPr>
              <a:t>Developments</a:t>
            </a:r>
            <a:r>
              <a:rPr lang="fr-FR" dirty="0">
                <a:solidFill>
                  <a:srgbClr val="002060"/>
                </a:solidFill>
                <a:latin typeface="+mj-lt"/>
              </a:rPr>
              <a:t>,</a:t>
            </a:r>
          </a:p>
          <a:p>
            <a:pPr marL="631825" indent="-285750" algn="just">
              <a:spcAft>
                <a:spcPts val="400"/>
              </a:spcAft>
              <a:buFont typeface="Arial" panose="020B0604020202020204" pitchFamily="34" charset="0"/>
              <a:buChar char="•"/>
            </a:pPr>
            <a:r>
              <a:rPr lang="fr-FR" dirty="0">
                <a:solidFill>
                  <a:srgbClr val="002060"/>
                </a:solidFill>
                <a:latin typeface="+mj-lt"/>
              </a:rPr>
              <a:t>13 entités associées : 7 autorités portuaires de l’arc Atlantique (Irlande, Portugal et Espagne) et 6 entités promouvant les énergies propres (producteurs et fournisseurs d’énergie dont </a:t>
            </a:r>
            <a:r>
              <a:rPr lang="fr-FR" dirty="0">
                <a:solidFill>
                  <a:srgbClr val="002060"/>
                </a:solidFill>
                <a:highlight>
                  <a:srgbClr val="E7E6E6"/>
                </a:highlight>
                <a:latin typeface="+mj-lt"/>
              </a:rPr>
              <a:t>LHYFE</a:t>
            </a:r>
            <a:r>
              <a:rPr lang="fr-FR" dirty="0">
                <a:solidFill>
                  <a:srgbClr val="002060"/>
                </a:solidFill>
                <a:latin typeface="+mj-lt"/>
              </a:rPr>
              <a:t>).</a:t>
            </a:r>
          </a:p>
          <a:p>
            <a:pPr marL="346075" algn="just">
              <a:spcAft>
                <a:spcPts val="400"/>
              </a:spcAft>
            </a:pPr>
            <a:endParaRPr lang="fr-FR" dirty="0">
              <a:solidFill>
                <a:srgbClr val="002060"/>
              </a:solidFill>
              <a:latin typeface="+mj-lt"/>
            </a:endParaRPr>
          </a:p>
          <a:p>
            <a:pPr marL="346075" algn="just">
              <a:spcAft>
                <a:spcPts val="400"/>
              </a:spcAft>
            </a:pPr>
            <a:r>
              <a:rPr lang="fr-FR" dirty="0">
                <a:solidFill>
                  <a:srgbClr val="002060"/>
                </a:solidFill>
                <a:latin typeface="+mj-lt"/>
              </a:rPr>
              <a:t>Financé par le programme européen Interreg (espace Atlantique).</a:t>
            </a:r>
            <a:endParaRPr lang="fr-FR" dirty="0">
              <a:solidFill>
                <a:srgbClr val="002060"/>
              </a:solidFill>
            </a:endParaRPr>
          </a:p>
        </p:txBody>
      </p:sp>
      <p:sp>
        <p:nvSpPr>
          <p:cNvPr id="4" name="ZoneTexte 3">
            <a:extLst>
              <a:ext uri="{FF2B5EF4-FFF2-40B4-BE49-F238E27FC236}">
                <a16:creationId xmlns:a16="http://schemas.microsoft.com/office/drawing/2014/main" id="{5F135CD4-7EAE-87F2-D975-DAD80E649712}"/>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4268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1E5A2EF-21BC-CDF6-4198-2FE6AF475AE6}"/>
              </a:ext>
            </a:extLst>
          </p:cNvPr>
          <p:cNvSpPr/>
          <p:nvPr/>
        </p:nvSpPr>
        <p:spPr>
          <a:xfrm>
            <a:off x="6346479" y="2333450"/>
            <a:ext cx="5431324" cy="3868870"/>
          </a:xfrm>
          <a:prstGeom prst="roundRect">
            <a:avLst/>
          </a:prstGeom>
          <a:solidFill>
            <a:srgbClr val="E3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Aft>
                <a:spcPts val="600"/>
              </a:spcAft>
            </a:pPr>
            <a:r>
              <a:rPr lang="fr-FR" sz="1400" b="1" i="0" u="none" strike="noStrike" baseline="0" dirty="0">
                <a:solidFill>
                  <a:srgbClr val="002060"/>
                </a:solidFill>
                <a:latin typeface="+mj-lt"/>
              </a:rPr>
              <a:t>2) Un prototype de panneau solaire flottant dans le port de </a:t>
            </a:r>
            <a:r>
              <a:rPr lang="fr-FR" sz="1400" b="1" i="0" u="none" strike="noStrike" baseline="0" dirty="0">
                <a:solidFill>
                  <a:srgbClr val="002060"/>
                </a:solidFill>
                <a:highlight>
                  <a:srgbClr val="E7E6E6"/>
                </a:highlight>
                <a:latin typeface="+mj-lt"/>
              </a:rPr>
              <a:t>Brest</a:t>
            </a:r>
          </a:p>
          <a:p>
            <a:pPr algn="just"/>
            <a:r>
              <a:rPr lang="fr-FR" sz="1400" dirty="0">
                <a:solidFill>
                  <a:srgbClr val="002060"/>
                </a:solidFill>
                <a:latin typeface="+mj-lt"/>
              </a:rPr>
              <a:t>En complément du projet HYDEA, le port de Brest a intégré RED II Ports, également financé par un programme européen (Interreg Mer du Nord) qui vise </a:t>
            </a:r>
            <a:r>
              <a:rPr lang="fr-FR" sz="1400" i="1" dirty="0">
                <a:solidFill>
                  <a:srgbClr val="002060"/>
                </a:solidFill>
                <a:latin typeface="+mj-lt"/>
              </a:rPr>
              <a:t>l’accélération de l’utilisation d’hydrogène renouvelable et de l’évaluation de la pertinence de l’ammoniac comme carburant alternatif, zéro émission</a:t>
            </a:r>
            <a:r>
              <a:rPr lang="fr-FR" sz="1400" dirty="0">
                <a:solidFill>
                  <a:srgbClr val="002060"/>
                </a:solidFill>
                <a:latin typeface="+mj-lt"/>
              </a:rPr>
              <a:t>.</a:t>
            </a:r>
          </a:p>
          <a:p>
            <a:pPr algn="just"/>
            <a:endParaRPr lang="fr-FR" sz="1400" i="1" dirty="0">
              <a:solidFill>
                <a:srgbClr val="002060"/>
              </a:solidFill>
              <a:latin typeface="+mj-lt"/>
            </a:endParaRPr>
          </a:p>
          <a:p>
            <a:pPr algn="just"/>
            <a:r>
              <a:rPr lang="fr-FR" sz="1400" i="1" dirty="0">
                <a:solidFill>
                  <a:srgbClr val="002060"/>
                </a:solidFill>
                <a:latin typeface="+mj-lt"/>
              </a:rPr>
              <a:t>Le 19 septembre 2023, la Société Portuaire Brest Bretagne (SPBB), engagée dans la décarbonation de ses activités et infrastructures, déployait auprès du 6e bassin un prototype de production d’énergie flottante (25 kW), conçue par </a:t>
            </a:r>
            <a:r>
              <a:rPr lang="fr-FR" sz="1400" i="1" dirty="0" err="1">
                <a:solidFill>
                  <a:srgbClr val="002060"/>
                </a:solidFill>
                <a:latin typeface="+mj-lt"/>
              </a:rPr>
              <a:t>HelioRec</a:t>
            </a:r>
            <a:r>
              <a:rPr lang="fr-FR" sz="1400" i="1" dirty="0">
                <a:solidFill>
                  <a:srgbClr val="002060"/>
                </a:solidFill>
                <a:latin typeface="+mj-lt"/>
              </a:rPr>
              <a:t>. Comme la start-up l’a confirmé après études, les conditions climatiques et la mobilisation du port de Brest </a:t>
            </a:r>
            <a:r>
              <a:rPr lang="fr-FR" sz="1400" i="1" u="sng" dirty="0">
                <a:solidFill>
                  <a:srgbClr val="002060"/>
                </a:solidFill>
                <a:latin typeface="+mj-lt"/>
              </a:rPr>
              <a:t>et de la Région </a:t>
            </a:r>
            <a:r>
              <a:rPr lang="fr-FR" sz="1400" i="1" dirty="0">
                <a:solidFill>
                  <a:srgbClr val="002060"/>
                </a:solidFill>
                <a:latin typeface="+mj-lt"/>
              </a:rPr>
              <a:t>en faveur de l’innovation offrent de réelles opportunités d’y développer des énergies renouvelables. </a:t>
            </a:r>
            <a:endParaRPr lang="fr-FR" sz="1400" dirty="0">
              <a:solidFill>
                <a:srgbClr val="002060"/>
              </a:solidFill>
            </a:endParaRPr>
          </a:p>
        </p:txBody>
      </p:sp>
      <p:pic>
        <p:nvPicPr>
          <p:cNvPr id="6" name="Image 5" descr="Une image contenant ciel, plein air, eau, bâtiment&#10;&#10;Description générée automatiquement">
            <a:extLst>
              <a:ext uri="{FF2B5EF4-FFF2-40B4-BE49-F238E27FC236}">
                <a16:creationId xmlns:a16="http://schemas.microsoft.com/office/drawing/2014/main" id="{F5F45DA4-32F9-1947-392E-424F98A1C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97" y="2333449"/>
            <a:ext cx="5837456" cy="4049243"/>
          </a:xfrm>
          <a:prstGeom prst="rect">
            <a:avLst/>
          </a:prstGeom>
        </p:spPr>
      </p:pic>
      <p:sp>
        <p:nvSpPr>
          <p:cNvPr id="3" name="Titre 1">
            <a:extLst>
              <a:ext uri="{FF2B5EF4-FFF2-40B4-BE49-F238E27FC236}">
                <a16:creationId xmlns:a16="http://schemas.microsoft.com/office/drawing/2014/main" id="{94C33D50-8174-B4C7-3911-1F624951B6DC}"/>
              </a:ext>
            </a:extLst>
          </p:cNvPr>
          <p:cNvSpPr txBox="1">
            <a:spLocks/>
          </p:cNvSpPr>
          <p:nvPr/>
        </p:nvSpPr>
        <p:spPr>
          <a:xfrm>
            <a:off x="435125" y="708565"/>
            <a:ext cx="11297885" cy="6961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Les énergies marines au service de l’hydrogène </a:t>
            </a:r>
            <a:r>
              <a:rPr lang="fr-FR" sz="4000" b="1" dirty="0">
                <a:solidFill>
                  <a:srgbClr val="002060"/>
                </a:solidFill>
                <a:cs typeface="Aharoni" panose="02010803020104030203" pitchFamily="2" charset="-79"/>
              </a:rPr>
              <a:t>vert renouvelable</a:t>
            </a:r>
          </a:p>
        </p:txBody>
      </p:sp>
      <p:sp>
        <p:nvSpPr>
          <p:cNvPr id="7" name="Sous-titre 2">
            <a:extLst>
              <a:ext uri="{FF2B5EF4-FFF2-40B4-BE49-F238E27FC236}">
                <a16:creationId xmlns:a16="http://schemas.microsoft.com/office/drawing/2014/main" id="{0E63A18C-EFF5-78C1-14F4-A4C86E91B011}"/>
              </a:ext>
            </a:extLst>
          </p:cNvPr>
          <p:cNvSpPr txBox="1">
            <a:spLocks/>
          </p:cNvSpPr>
          <p:nvPr/>
        </p:nvSpPr>
        <p:spPr>
          <a:xfrm>
            <a:off x="236572" y="1488437"/>
            <a:ext cx="10764508" cy="503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7800" lvl="1" algn="just">
              <a:spcAft>
                <a:spcPts val="600"/>
              </a:spcAft>
              <a:buClr>
                <a:srgbClr val="C7B496"/>
              </a:buClr>
            </a:pPr>
            <a:r>
              <a:rPr lang="fr-FR" sz="2200" b="1" dirty="0">
                <a:solidFill>
                  <a:srgbClr val="836A63"/>
                </a:solidFill>
                <a:latin typeface="+mj-lt"/>
              </a:rPr>
              <a:t>Trois autres projets en lien avec le développement des activités portuaires autour de l’hydrogène (hors prises de position des CESER)</a:t>
            </a:r>
          </a:p>
        </p:txBody>
      </p:sp>
      <p:sp>
        <p:nvSpPr>
          <p:cNvPr id="8" name="ZoneTexte 7">
            <a:extLst>
              <a:ext uri="{FF2B5EF4-FFF2-40B4-BE49-F238E27FC236}">
                <a16:creationId xmlns:a16="http://schemas.microsoft.com/office/drawing/2014/main" id="{3F6A5338-9CF1-BE27-E07C-97050185B24F}"/>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418770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435063" y="161275"/>
            <a:ext cx="11297885" cy="6961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2060"/>
                </a:solidFill>
                <a:cs typeface="Aharoni" panose="02010803020104030203" pitchFamily="2" charset="-79"/>
              </a:rPr>
              <a:t>Les énergies marines au service de l’hydrogène </a:t>
            </a:r>
            <a:r>
              <a:rPr lang="fr-FR" sz="4000" b="1" dirty="0">
                <a:solidFill>
                  <a:srgbClr val="002060"/>
                </a:solidFill>
                <a:cs typeface="Aharoni" panose="02010803020104030203" pitchFamily="2" charset="-79"/>
              </a:rPr>
              <a:t>vert</a:t>
            </a:r>
          </a:p>
        </p:txBody>
      </p:sp>
      <p:sp>
        <p:nvSpPr>
          <p:cNvPr id="2" name="Rectangle : coins arrondis 1">
            <a:extLst>
              <a:ext uri="{FF2B5EF4-FFF2-40B4-BE49-F238E27FC236}">
                <a16:creationId xmlns:a16="http://schemas.microsoft.com/office/drawing/2014/main" id="{61E5A2EF-21BC-CDF6-4198-2FE6AF475AE6}"/>
              </a:ext>
            </a:extLst>
          </p:cNvPr>
          <p:cNvSpPr/>
          <p:nvPr/>
        </p:nvSpPr>
        <p:spPr>
          <a:xfrm>
            <a:off x="616194" y="2632215"/>
            <a:ext cx="10647435" cy="3194427"/>
          </a:xfrm>
          <a:prstGeom prst="roundRect">
            <a:avLst/>
          </a:prstGeom>
          <a:solidFill>
            <a:srgbClr val="E3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Aft>
                <a:spcPts val="600"/>
              </a:spcAft>
            </a:pPr>
            <a:r>
              <a:rPr lang="fr-FR" b="1" i="0" u="none" strike="noStrike" baseline="0" dirty="0">
                <a:solidFill>
                  <a:srgbClr val="002060"/>
                </a:solidFill>
                <a:latin typeface="+mj-lt"/>
              </a:rPr>
              <a:t>3) Une unité de récupération d’hydrogène pour le réseau de transport portuaire de La Rochelle</a:t>
            </a:r>
          </a:p>
          <a:p>
            <a:pPr algn="just"/>
            <a:r>
              <a:rPr lang="fr-FR" i="1" dirty="0">
                <a:solidFill>
                  <a:srgbClr val="002060"/>
                </a:solidFill>
                <a:latin typeface="+mj-lt"/>
              </a:rPr>
              <a:t>Le projet </a:t>
            </a:r>
            <a:r>
              <a:rPr lang="fr-FR" i="1" dirty="0" err="1">
                <a:solidFill>
                  <a:srgbClr val="002060"/>
                </a:solidFill>
                <a:latin typeface="+mj-lt"/>
              </a:rPr>
              <a:t>CatHy</a:t>
            </a:r>
            <a:r>
              <a:rPr lang="fr-FR" i="1" dirty="0">
                <a:solidFill>
                  <a:srgbClr val="002060"/>
                </a:solidFill>
                <a:latin typeface="+mj-lt"/>
              </a:rPr>
              <a:t> du groupe </a:t>
            </a:r>
            <a:r>
              <a:rPr lang="fr-FR" i="1" dirty="0" err="1">
                <a:solidFill>
                  <a:srgbClr val="002060"/>
                </a:solidFill>
                <a:latin typeface="+mj-lt"/>
              </a:rPr>
              <a:t>Sica</a:t>
            </a:r>
            <a:r>
              <a:rPr lang="fr-FR" i="1" dirty="0">
                <a:solidFill>
                  <a:srgbClr val="002060"/>
                </a:solidFill>
                <a:latin typeface="+mj-lt"/>
              </a:rPr>
              <a:t> Atlantique prévoit la réalisation d’une unité de </a:t>
            </a:r>
            <a:r>
              <a:rPr lang="fr-FR" i="1" u="sng" dirty="0">
                <a:solidFill>
                  <a:srgbClr val="002060"/>
                </a:solidFill>
                <a:latin typeface="+mj-lt"/>
              </a:rPr>
              <a:t>récupération d’hydrogène </a:t>
            </a:r>
            <a:r>
              <a:rPr lang="fr-FR" i="1" dirty="0">
                <a:solidFill>
                  <a:srgbClr val="002060"/>
                </a:solidFill>
                <a:latin typeface="+mj-lt"/>
              </a:rPr>
              <a:t>sur le site </a:t>
            </a:r>
            <a:r>
              <a:rPr lang="fr-FR" i="1" dirty="0" err="1">
                <a:solidFill>
                  <a:srgbClr val="002060"/>
                </a:solidFill>
                <a:latin typeface="+mj-lt"/>
              </a:rPr>
              <a:t>Envirocat</a:t>
            </a:r>
            <a:r>
              <a:rPr lang="fr-FR" i="1" dirty="0">
                <a:solidFill>
                  <a:srgbClr val="002060"/>
                </a:solidFill>
                <a:latin typeface="+mj-lt"/>
              </a:rPr>
              <a:t>, rejeté dans le processus de production de </a:t>
            </a:r>
            <a:r>
              <a:rPr lang="fr-FR" i="1" dirty="0" err="1">
                <a:solidFill>
                  <a:srgbClr val="002060"/>
                </a:solidFill>
                <a:latin typeface="+mj-lt"/>
              </a:rPr>
              <a:t>méthylate</a:t>
            </a:r>
            <a:r>
              <a:rPr lang="fr-FR" i="1" dirty="0">
                <a:solidFill>
                  <a:srgbClr val="002060"/>
                </a:solidFill>
                <a:latin typeface="+mj-lt"/>
              </a:rPr>
              <a:t> de sodium.</a:t>
            </a:r>
          </a:p>
          <a:p>
            <a:pPr algn="just"/>
            <a:endParaRPr lang="fr-FR" i="1" dirty="0">
              <a:solidFill>
                <a:srgbClr val="002060"/>
              </a:solidFill>
              <a:latin typeface="+mj-lt"/>
            </a:endParaRPr>
          </a:p>
          <a:p>
            <a:pPr algn="just"/>
            <a:r>
              <a:rPr lang="fr-FR" dirty="0">
                <a:solidFill>
                  <a:srgbClr val="002060"/>
                </a:solidFill>
                <a:latin typeface="+mj-lt"/>
              </a:rPr>
              <a:t>Même si le projet peut s’avérer vertueux car il s’agit de récupération d’hydrogène qui serait sinon perdu, il ne s’agit pas d’hydrogène « vert » car il n’est pas produit à partir de source électrique d’origine renouvelable.</a:t>
            </a:r>
          </a:p>
          <a:p>
            <a:pPr algn="just"/>
            <a:endParaRPr lang="fr-FR" dirty="0">
              <a:solidFill>
                <a:srgbClr val="002060"/>
              </a:solidFill>
              <a:latin typeface="+mj-lt"/>
            </a:endParaRPr>
          </a:p>
          <a:p>
            <a:pPr algn="just"/>
            <a:r>
              <a:rPr lang="fr-FR" dirty="0">
                <a:solidFill>
                  <a:srgbClr val="002060"/>
                </a:solidFill>
                <a:latin typeface="+mj-lt"/>
              </a:rPr>
              <a:t>Compte-tenu de la nécessité d’approvisionnement en méthanol non produit en France actuellement, on peut s’interroger sur l’empreinte carbone finale du projet. </a:t>
            </a:r>
            <a:endParaRPr lang="fr-FR" dirty="0">
              <a:solidFill>
                <a:srgbClr val="002060"/>
              </a:solidFill>
            </a:endParaRPr>
          </a:p>
        </p:txBody>
      </p:sp>
      <p:sp>
        <p:nvSpPr>
          <p:cNvPr id="5" name="Sous-titre 2">
            <a:extLst>
              <a:ext uri="{FF2B5EF4-FFF2-40B4-BE49-F238E27FC236}">
                <a16:creationId xmlns:a16="http://schemas.microsoft.com/office/drawing/2014/main" id="{F227A9A9-5235-23DD-62E4-BCA6E3946AAD}"/>
              </a:ext>
            </a:extLst>
          </p:cNvPr>
          <p:cNvSpPr txBox="1">
            <a:spLocks/>
          </p:cNvSpPr>
          <p:nvPr/>
        </p:nvSpPr>
        <p:spPr>
          <a:xfrm>
            <a:off x="236572" y="1488437"/>
            <a:ext cx="10764508" cy="503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7800" lvl="1" algn="just">
              <a:spcAft>
                <a:spcPts val="600"/>
              </a:spcAft>
              <a:buClr>
                <a:srgbClr val="C7B496"/>
              </a:buClr>
            </a:pPr>
            <a:r>
              <a:rPr lang="fr-FR" sz="2200" b="1" dirty="0">
                <a:solidFill>
                  <a:srgbClr val="836A63"/>
                </a:solidFill>
                <a:latin typeface="+mj-lt"/>
              </a:rPr>
              <a:t>Trois autres projets en lien avec le développement des activités portuaires autour de l’hydrogène (hors prises de position des CESER)</a:t>
            </a:r>
          </a:p>
        </p:txBody>
      </p:sp>
      <p:sp>
        <p:nvSpPr>
          <p:cNvPr id="7" name="ZoneTexte 6">
            <a:extLst>
              <a:ext uri="{FF2B5EF4-FFF2-40B4-BE49-F238E27FC236}">
                <a16:creationId xmlns:a16="http://schemas.microsoft.com/office/drawing/2014/main" id="{80290C7B-CD98-AA4A-3544-0134208838D7}"/>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25277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3">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7" name="Titre 1">
            <a:extLst>
              <a:ext uri="{FF2B5EF4-FFF2-40B4-BE49-F238E27FC236}">
                <a16:creationId xmlns:a16="http://schemas.microsoft.com/office/drawing/2014/main" id="{9CC662A2-7162-FE57-1A4E-521AAFD37C17}"/>
              </a:ext>
            </a:extLst>
          </p:cNvPr>
          <p:cNvSpPr txBox="1">
            <a:spLocks/>
          </p:cNvSpPr>
          <p:nvPr/>
        </p:nvSpPr>
        <p:spPr>
          <a:xfrm>
            <a:off x="780982" y="2756524"/>
            <a:ext cx="6294133" cy="27936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4400" b="1" dirty="0">
                <a:solidFill>
                  <a:srgbClr val="002060"/>
                </a:solidFill>
                <a:latin typeface="Aharoni" panose="02010803020104030203" pitchFamily="2" charset="-79"/>
                <a:cs typeface="Aharoni" panose="02010803020104030203" pitchFamily="2" charset="-79"/>
              </a:rPr>
              <a:t>Merci de votre attention.</a:t>
            </a:r>
          </a:p>
        </p:txBody>
      </p:sp>
      <p:sp>
        <p:nvSpPr>
          <p:cNvPr id="5" name="ZoneTexte 4">
            <a:extLst>
              <a:ext uri="{FF2B5EF4-FFF2-40B4-BE49-F238E27FC236}">
                <a16:creationId xmlns:a16="http://schemas.microsoft.com/office/drawing/2014/main" id="{566B8863-B193-A8AB-8567-03C44F64A668}"/>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243422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0B3ED8-9DAB-3AE2-19E8-FCE216D57357}"/>
              </a:ext>
            </a:extLst>
          </p:cNvPr>
          <p:cNvPicPr>
            <a:picLocks noChangeAspect="1"/>
          </p:cNvPicPr>
          <p:nvPr/>
        </p:nvPicPr>
        <p:blipFill rotWithShape="1">
          <a:blip r:embed="rId3">
            <a:extLst>
              <a:ext uri="{28A0092B-C50C-407E-A947-70E740481C1C}">
                <a14:useLocalDpi xmlns:a14="http://schemas.microsoft.com/office/drawing/2010/main" val="0"/>
              </a:ext>
            </a:extLst>
          </a:blip>
          <a:srcRect l="541" r="19491" b="3418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Titre 1">
            <a:extLst>
              <a:ext uri="{FF2B5EF4-FFF2-40B4-BE49-F238E27FC236}">
                <a16:creationId xmlns:a16="http://schemas.microsoft.com/office/drawing/2014/main" id="{519908CB-CAE7-B243-2F77-BC538CF37938}"/>
              </a:ext>
            </a:extLst>
          </p:cNvPr>
          <p:cNvSpPr>
            <a:spLocks noGrp="1"/>
          </p:cNvSpPr>
          <p:nvPr>
            <p:ph type="ctrTitle"/>
          </p:nvPr>
        </p:nvSpPr>
        <p:spPr>
          <a:xfrm>
            <a:off x="327066" y="2038276"/>
            <a:ext cx="5555624" cy="946224"/>
          </a:xfrm>
        </p:spPr>
        <p:txBody>
          <a:bodyPr anchor="t">
            <a:normAutofit/>
          </a:bodyPr>
          <a:lstStyle/>
          <a:p>
            <a:pPr algn="l"/>
            <a:r>
              <a:rPr lang="fr-FR" sz="3200" dirty="0">
                <a:solidFill>
                  <a:srgbClr val="002060"/>
                </a:solidFill>
              </a:rPr>
              <a:t>Partie 1</a:t>
            </a:r>
          </a:p>
        </p:txBody>
      </p:sp>
      <p:sp>
        <p:nvSpPr>
          <p:cNvPr id="7" name="Titre 1">
            <a:extLst>
              <a:ext uri="{FF2B5EF4-FFF2-40B4-BE49-F238E27FC236}">
                <a16:creationId xmlns:a16="http://schemas.microsoft.com/office/drawing/2014/main" id="{9CC662A2-7162-FE57-1A4E-521AAFD37C17}"/>
              </a:ext>
            </a:extLst>
          </p:cNvPr>
          <p:cNvSpPr txBox="1">
            <a:spLocks/>
          </p:cNvSpPr>
          <p:nvPr/>
        </p:nvSpPr>
        <p:spPr>
          <a:xfrm>
            <a:off x="327066" y="2545836"/>
            <a:ext cx="5497634" cy="27936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fr-FR" sz="4400" b="1" dirty="0">
                <a:solidFill>
                  <a:srgbClr val="002060"/>
                </a:solidFill>
                <a:latin typeface="Aharoni" panose="02010803020104030203" pitchFamily="2" charset="-79"/>
                <a:cs typeface="Aharoni" panose="02010803020104030203" pitchFamily="2" charset="-79"/>
              </a:rPr>
              <a:t>État des lieux de l’énergie en France.</a:t>
            </a:r>
          </a:p>
        </p:txBody>
      </p:sp>
      <p:sp>
        <p:nvSpPr>
          <p:cNvPr id="6" name="ZoneTexte 5">
            <a:extLst>
              <a:ext uri="{FF2B5EF4-FFF2-40B4-BE49-F238E27FC236}">
                <a16:creationId xmlns:a16="http://schemas.microsoft.com/office/drawing/2014/main" id="{387B3A9C-0BC5-B062-2C7E-7D7FC462791B}"/>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6091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19214" y="989364"/>
            <a:ext cx="11747712"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Objectif Neutralité carbone 2050</a:t>
            </a:r>
          </a:p>
        </p:txBody>
      </p:sp>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7" name="Titre 1">
            <a:extLst>
              <a:ext uri="{FF2B5EF4-FFF2-40B4-BE49-F238E27FC236}">
                <a16:creationId xmlns:a16="http://schemas.microsoft.com/office/drawing/2014/main" id="{684ECB40-6DE3-39FE-0CBF-56A0A48873BE}"/>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sp>
        <p:nvSpPr>
          <p:cNvPr id="4" name="Sous-titre 2">
            <a:extLst>
              <a:ext uri="{FF2B5EF4-FFF2-40B4-BE49-F238E27FC236}">
                <a16:creationId xmlns:a16="http://schemas.microsoft.com/office/drawing/2014/main" id="{2D1D9499-C321-73C5-C869-4D74573D3634}"/>
              </a:ext>
            </a:extLst>
          </p:cNvPr>
          <p:cNvSpPr txBox="1">
            <a:spLocks/>
          </p:cNvSpPr>
          <p:nvPr/>
        </p:nvSpPr>
        <p:spPr>
          <a:xfrm>
            <a:off x="956937" y="2144966"/>
            <a:ext cx="10367087" cy="26349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fr-FR" b="1" dirty="0">
                <a:solidFill>
                  <a:srgbClr val="002060"/>
                </a:solidFill>
                <a:latin typeface="+mj-lt"/>
              </a:rPr>
              <a:t>Objectif de l’Accord de Paris (adopté lors de la COP 21 en 2015)</a:t>
            </a:r>
          </a:p>
          <a:p>
            <a:pPr marL="1347788" lvl="1" algn="just">
              <a:spcAft>
                <a:spcPts val="600"/>
              </a:spcAft>
              <a:buClr>
                <a:srgbClr val="C7B496"/>
              </a:buClr>
            </a:pPr>
            <a:r>
              <a:rPr lang="fr-FR" sz="2400" b="1" dirty="0">
                <a:solidFill>
                  <a:schemeClr val="tx1">
                    <a:lumMod val="65000"/>
                    <a:lumOff val="35000"/>
                  </a:schemeClr>
                </a:solidFill>
                <a:latin typeface="+mj-lt"/>
              </a:rPr>
              <a:t>Limiter l'augmentation de la température à 1,5°C au-dessus des niveaux préindustriels :</a:t>
            </a:r>
          </a:p>
          <a:p>
            <a:pPr marL="1347788" lvl="1" algn="just">
              <a:spcAft>
                <a:spcPts val="600"/>
              </a:spcAft>
              <a:buClr>
                <a:srgbClr val="C7B496"/>
              </a:buClr>
            </a:pPr>
            <a:r>
              <a:rPr lang="fr-FR" sz="2200" dirty="0">
                <a:solidFill>
                  <a:schemeClr val="tx1">
                    <a:lumMod val="65000"/>
                    <a:lumOff val="35000"/>
                  </a:schemeClr>
                </a:solidFill>
                <a:latin typeface="+mj-lt"/>
              </a:rPr>
              <a:t>= commencer à faire décroître les émissions de gaz à effet de serre en 2025</a:t>
            </a:r>
            <a:r>
              <a:rPr lang="fr-FR" sz="2200" dirty="0">
                <a:solidFill>
                  <a:srgbClr val="4D4D4D"/>
                </a:solidFill>
                <a:latin typeface="Calibri (Corps)"/>
              </a:rPr>
              <a:t>,</a:t>
            </a:r>
          </a:p>
          <a:p>
            <a:pPr marL="1347788" lvl="1" algn="just">
              <a:spcAft>
                <a:spcPts val="600"/>
              </a:spcAft>
              <a:buClr>
                <a:srgbClr val="C7B496"/>
              </a:buClr>
            </a:pPr>
            <a:r>
              <a:rPr lang="fr-FR" sz="2200" dirty="0">
                <a:solidFill>
                  <a:schemeClr val="tx1">
                    <a:lumMod val="65000"/>
                    <a:lumOff val="35000"/>
                  </a:schemeClr>
                </a:solidFill>
                <a:latin typeface="+mj-lt"/>
              </a:rPr>
              <a:t>= atteindre la neutralité carbone en 2050</a:t>
            </a:r>
            <a:r>
              <a:rPr lang="fr-FR" sz="2200" dirty="0">
                <a:solidFill>
                  <a:srgbClr val="4D4D4D"/>
                </a:solidFill>
                <a:latin typeface="Calibri (Corps)"/>
              </a:rPr>
              <a:t>.</a:t>
            </a:r>
          </a:p>
          <a:p>
            <a:pPr marL="541338" lvl="1" algn="just">
              <a:spcAft>
                <a:spcPts val="600"/>
              </a:spcAft>
              <a:buClr>
                <a:srgbClr val="C7B496"/>
              </a:buClr>
            </a:pPr>
            <a:endParaRPr lang="fr-FR" sz="2400" dirty="0">
              <a:solidFill>
                <a:schemeClr val="tx1">
                  <a:lumMod val="65000"/>
                  <a:lumOff val="35000"/>
                </a:schemeClr>
              </a:solidFill>
              <a:latin typeface="+mj-lt"/>
            </a:endParaRPr>
          </a:p>
        </p:txBody>
      </p:sp>
      <p:sp>
        <p:nvSpPr>
          <p:cNvPr id="6" name="Sous-titre 2">
            <a:extLst>
              <a:ext uri="{FF2B5EF4-FFF2-40B4-BE49-F238E27FC236}">
                <a16:creationId xmlns:a16="http://schemas.microsoft.com/office/drawing/2014/main" id="{01F64910-0AB1-14D1-62B2-E62B82915D22}"/>
              </a:ext>
            </a:extLst>
          </p:cNvPr>
          <p:cNvSpPr txBox="1">
            <a:spLocks/>
          </p:cNvSpPr>
          <p:nvPr/>
        </p:nvSpPr>
        <p:spPr>
          <a:xfrm>
            <a:off x="956937" y="4750520"/>
            <a:ext cx="9161444" cy="1761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fr-FR" b="1" dirty="0">
                <a:solidFill>
                  <a:srgbClr val="002060"/>
                </a:solidFill>
                <a:latin typeface="+mj-lt"/>
              </a:rPr>
              <a:t>Comment réduire les émissions d’origine énergétique ?</a:t>
            </a:r>
          </a:p>
          <a:p>
            <a:pPr marL="827088" lvl="1" indent="-285750" algn="just">
              <a:spcAft>
                <a:spcPts val="600"/>
              </a:spcAft>
              <a:buClr>
                <a:schemeClr val="tx2"/>
              </a:buClr>
              <a:buFontTx/>
              <a:buChar char="&gt;"/>
            </a:pPr>
            <a:r>
              <a:rPr lang="fr-FR" sz="2400" dirty="0">
                <a:solidFill>
                  <a:schemeClr val="tx1">
                    <a:lumMod val="65000"/>
                    <a:lumOff val="35000"/>
                  </a:schemeClr>
                </a:solidFill>
                <a:latin typeface="+mj-lt"/>
              </a:rPr>
              <a:t>Réduire les consommations d’énergie</a:t>
            </a:r>
          </a:p>
          <a:p>
            <a:pPr marL="827088" lvl="1" indent="-285750" algn="just">
              <a:spcAft>
                <a:spcPts val="600"/>
              </a:spcAft>
              <a:buClr>
                <a:schemeClr val="tx2"/>
              </a:buClr>
              <a:buFontTx/>
              <a:buChar char="&gt;"/>
            </a:pPr>
            <a:r>
              <a:rPr lang="fr-FR" sz="2400" dirty="0">
                <a:solidFill>
                  <a:schemeClr val="tx1">
                    <a:lumMod val="65000"/>
                    <a:lumOff val="35000"/>
                  </a:schemeClr>
                </a:solidFill>
                <a:latin typeface="+mj-lt"/>
              </a:rPr>
              <a:t>Substituer les énergies faiblement carbonées aux énergies fossiles.</a:t>
            </a:r>
            <a:endParaRPr lang="fr-FR" sz="2400" dirty="0">
              <a:solidFill>
                <a:srgbClr val="4D4D4D"/>
              </a:solidFill>
              <a:latin typeface="Calibri (Corps)"/>
            </a:endParaRPr>
          </a:p>
          <a:p>
            <a:pPr marL="541338" lvl="1" algn="just">
              <a:spcAft>
                <a:spcPts val="600"/>
              </a:spcAft>
              <a:buClr>
                <a:srgbClr val="C7B496"/>
              </a:buClr>
            </a:pPr>
            <a:endParaRPr lang="fr-FR" sz="1800" dirty="0">
              <a:solidFill>
                <a:schemeClr val="tx1">
                  <a:lumMod val="65000"/>
                  <a:lumOff val="35000"/>
                </a:schemeClr>
              </a:solidFill>
              <a:latin typeface="+mj-lt"/>
            </a:endParaRPr>
          </a:p>
        </p:txBody>
      </p:sp>
      <p:pic>
        <p:nvPicPr>
          <p:cNvPr id="8" name="Graphique 7" descr="Cible contour">
            <a:extLst>
              <a:ext uri="{FF2B5EF4-FFF2-40B4-BE49-F238E27FC236}">
                <a16:creationId xmlns:a16="http://schemas.microsoft.com/office/drawing/2014/main" id="{F5A0A343-E63B-507E-219E-638053AB3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8458" y="2548288"/>
            <a:ext cx="527098" cy="527098"/>
          </a:xfrm>
          <a:prstGeom prst="rect">
            <a:avLst/>
          </a:prstGeom>
        </p:spPr>
      </p:pic>
      <p:sp>
        <p:nvSpPr>
          <p:cNvPr id="9" name="ZoneTexte 8">
            <a:extLst>
              <a:ext uri="{FF2B5EF4-FFF2-40B4-BE49-F238E27FC236}">
                <a16:creationId xmlns:a16="http://schemas.microsoft.com/office/drawing/2014/main" id="{B2F94B5D-4EDB-AB56-D254-5D873361304B}"/>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83610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19214" y="989364"/>
            <a:ext cx="11747712"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Des besoins énergétiques marqués par les énergies fossiles</a:t>
            </a:r>
          </a:p>
        </p:txBody>
      </p:sp>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7" name="Titre 1">
            <a:extLst>
              <a:ext uri="{FF2B5EF4-FFF2-40B4-BE49-F238E27FC236}">
                <a16:creationId xmlns:a16="http://schemas.microsoft.com/office/drawing/2014/main" id="{684ECB40-6DE3-39FE-0CBF-56A0A48873BE}"/>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sp>
        <p:nvSpPr>
          <p:cNvPr id="17" name="Arc plein 16">
            <a:extLst>
              <a:ext uri="{FF2B5EF4-FFF2-40B4-BE49-F238E27FC236}">
                <a16:creationId xmlns:a16="http://schemas.microsoft.com/office/drawing/2014/main" id="{04202C65-B95E-963F-F9AE-63D906A4DF4C}"/>
              </a:ext>
            </a:extLst>
          </p:cNvPr>
          <p:cNvSpPr/>
          <p:nvPr/>
        </p:nvSpPr>
        <p:spPr>
          <a:xfrm rot="14021038">
            <a:off x="2424196" y="1956249"/>
            <a:ext cx="4505223" cy="4851942"/>
          </a:xfrm>
          <a:prstGeom prst="blockArc">
            <a:avLst>
              <a:gd name="adj1" fmla="val 10934543"/>
              <a:gd name="adj2" fmla="val 19856293"/>
              <a:gd name="adj3" fmla="val 804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0" name="Graphique 9">
            <a:extLst>
              <a:ext uri="{FF2B5EF4-FFF2-40B4-BE49-F238E27FC236}">
                <a16:creationId xmlns:a16="http://schemas.microsoft.com/office/drawing/2014/main" id="{651D7178-7BDA-38E1-90ED-ABA2A239B80B}"/>
              </a:ext>
            </a:extLst>
          </p:cNvPr>
          <p:cNvGraphicFramePr>
            <a:graphicFrameLocks noGrp="1" noDrilldown="1" noMove="1" noResize="1"/>
          </p:cNvGraphicFramePr>
          <p:nvPr>
            <p:extLst>
              <p:ext uri="{D42A27DB-BD31-4B8C-83A1-F6EECF244321}">
                <p14:modId xmlns:p14="http://schemas.microsoft.com/office/powerpoint/2010/main" val="1859034275"/>
              </p:ext>
            </p:extLst>
          </p:nvPr>
        </p:nvGraphicFramePr>
        <p:xfrm>
          <a:off x="314037" y="1963122"/>
          <a:ext cx="8418921" cy="4706619"/>
        </p:xfrm>
        <a:graphic>
          <a:graphicData uri="http://schemas.openxmlformats.org/drawingml/2006/chart">
            <c:chart xmlns:c="http://schemas.openxmlformats.org/drawingml/2006/chart" xmlns:r="http://schemas.openxmlformats.org/officeDocument/2006/relationships" r:id="rId3"/>
          </a:graphicData>
        </a:graphic>
      </p:graphicFrame>
      <p:sp>
        <p:nvSpPr>
          <p:cNvPr id="15" name="Sous-titre 2">
            <a:extLst>
              <a:ext uri="{FF2B5EF4-FFF2-40B4-BE49-F238E27FC236}">
                <a16:creationId xmlns:a16="http://schemas.microsoft.com/office/drawing/2014/main" id="{01D671B0-3B8B-F463-673E-60EF8569AD9F}"/>
              </a:ext>
            </a:extLst>
          </p:cNvPr>
          <p:cNvSpPr txBox="1">
            <a:spLocks/>
          </p:cNvSpPr>
          <p:nvPr/>
        </p:nvSpPr>
        <p:spPr>
          <a:xfrm>
            <a:off x="7038975" y="2941138"/>
            <a:ext cx="4444740" cy="27864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5600" lvl="1" indent="-177800" algn="just">
              <a:spcAft>
                <a:spcPts val="600"/>
              </a:spcAft>
              <a:buClr>
                <a:srgbClr val="C7B496"/>
              </a:buClr>
              <a:buFont typeface="Arial" panose="020B0604020202020204" pitchFamily="34" charset="0"/>
              <a:buChar char="•"/>
            </a:pPr>
            <a:r>
              <a:rPr lang="fr-FR" sz="2200" dirty="0">
                <a:solidFill>
                  <a:schemeClr val="tx1">
                    <a:lumMod val="65000"/>
                    <a:lumOff val="35000"/>
                  </a:schemeClr>
                </a:solidFill>
                <a:latin typeface="+mj-lt"/>
              </a:rPr>
              <a:t>En 2023, près de </a:t>
            </a:r>
            <a:r>
              <a:rPr lang="fr-FR" sz="2200" b="1" dirty="0">
                <a:solidFill>
                  <a:schemeClr val="tx1">
                    <a:lumMod val="65000"/>
                    <a:lumOff val="35000"/>
                  </a:schemeClr>
                </a:solidFill>
                <a:latin typeface="+mj-lt"/>
              </a:rPr>
              <a:t>la moitié des besoins énergétiques </a:t>
            </a:r>
            <a:r>
              <a:rPr lang="fr-FR" sz="2200" dirty="0">
                <a:solidFill>
                  <a:schemeClr val="tx1">
                    <a:lumMod val="65000"/>
                    <a:lumOff val="35000"/>
                  </a:schemeClr>
                </a:solidFill>
                <a:latin typeface="+mj-lt"/>
              </a:rPr>
              <a:t>de la France sont satisfaits par la consommation d’énergies fossiles. </a:t>
            </a:r>
          </a:p>
          <a:p>
            <a:pPr marL="355600" lvl="1" indent="-177800" algn="just">
              <a:spcAft>
                <a:spcPts val="600"/>
              </a:spcAft>
              <a:buClr>
                <a:srgbClr val="C7B496"/>
              </a:buClr>
              <a:buFont typeface="Arial" panose="020B0604020202020204" pitchFamily="34" charset="0"/>
              <a:buChar char="•"/>
            </a:pPr>
            <a:r>
              <a:rPr lang="fr-FR" sz="2200" dirty="0">
                <a:solidFill>
                  <a:schemeClr val="tx1">
                    <a:lumMod val="65000"/>
                    <a:lumOff val="35000"/>
                  </a:schemeClr>
                </a:solidFill>
                <a:latin typeface="+mj-lt"/>
              </a:rPr>
              <a:t>Les énergies fossiles représentent à elles seules près de </a:t>
            </a:r>
            <a:r>
              <a:rPr lang="fr-FR" sz="2200" b="1" dirty="0">
                <a:solidFill>
                  <a:schemeClr val="tx1">
                    <a:lumMod val="65000"/>
                    <a:lumOff val="35000"/>
                  </a:schemeClr>
                </a:solidFill>
                <a:latin typeface="+mj-lt"/>
              </a:rPr>
              <a:t>75% des émissions de GES de la France en 2022.</a:t>
            </a:r>
          </a:p>
        </p:txBody>
      </p:sp>
      <p:sp>
        <p:nvSpPr>
          <p:cNvPr id="20" name="Rectangle 19">
            <a:extLst>
              <a:ext uri="{FF2B5EF4-FFF2-40B4-BE49-F238E27FC236}">
                <a16:creationId xmlns:a16="http://schemas.microsoft.com/office/drawing/2014/main" id="{1E5DBE59-04F3-CF15-6064-E3E7100420D0}"/>
              </a:ext>
            </a:extLst>
          </p:cNvPr>
          <p:cNvSpPr>
            <a:spLocks noGrp="1" noRot="1" noMove="1" noResize="1" noEditPoints="1" noAdjustHandles="1" noChangeArrowheads="1" noChangeShapeType="1"/>
          </p:cNvSpPr>
          <p:nvPr/>
        </p:nvSpPr>
        <p:spPr>
          <a:xfrm rot="2369808">
            <a:off x="2426603" y="2722089"/>
            <a:ext cx="3937661" cy="3824413"/>
          </a:xfrm>
          <a:prstGeom prst="rect">
            <a:avLst/>
          </a:prstGeom>
          <a:noFill/>
        </p:spPr>
        <p:txBody>
          <a:bodyPr wrap="none" lIns="91440" tIns="45720" rIns="91440" bIns="45720">
            <a:prstTxWarp prst="textArchDown">
              <a:avLst>
                <a:gd name="adj" fmla="val 19118421"/>
              </a:avLst>
            </a:prstTxWarp>
            <a:spAutoFit/>
          </a:bodyPr>
          <a:lstStyle/>
          <a:p>
            <a:pPr algn="ctr"/>
            <a:r>
              <a:rPr lang="fr-FR" sz="1600" b="0" cap="none" spc="1200" dirty="0">
                <a:ln w="0"/>
                <a:solidFill>
                  <a:schemeClr val="bg1">
                    <a:lumMod val="65000"/>
                  </a:schemeClr>
                </a:solidFill>
              </a:rPr>
              <a:t>ÉNERGIES  FOSSILES</a:t>
            </a:r>
          </a:p>
        </p:txBody>
      </p:sp>
      <p:sp>
        <p:nvSpPr>
          <p:cNvPr id="4" name="ZoneTexte 3">
            <a:extLst>
              <a:ext uri="{FF2B5EF4-FFF2-40B4-BE49-F238E27FC236}">
                <a16:creationId xmlns:a16="http://schemas.microsoft.com/office/drawing/2014/main" id="{DDC52380-B81C-6F62-59B7-4484AFFB1F68}"/>
              </a:ext>
            </a:extLst>
          </p:cNvPr>
          <p:cNvSpPr txBox="1"/>
          <p:nvPr/>
        </p:nvSpPr>
        <p:spPr>
          <a:xfrm>
            <a:off x="1263315" y="2286678"/>
            <a:ext cx="6470174" cy="2616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fr-FR" altLang="fr-FR"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CESER Nouvelle-Aquitaine d’après les données du SDES – Chiffres clés de l’énergie 2024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4C2EE932-A172-9F6C-D20B-4514F8A6DFE3}"/>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12082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5FDAD5F6-690E-94C4-68E6-75540A62865A}"/>
              </a:ext>
            </a:extLst>
          </p:cNvPr>
          <p:cNvGraphicFramePr>
            <a:graphicFrameLocks/>
          </p:cNvGraphicFramePr>
          <p:nvPr>
            <p:extLst>
              <p:ext uri="{D42A27DB-BD31-4B8C-83A1-F6EECF244321}">
                <p14:modId xmlns:p14="http://schemas.microsoft.com/office/powerpoint/2010/main" val="2135571342"/>
              </p:ext>
            </p:extLst>
          </p:nvPr>
        </p:nvGraphicFramePr>
        <p:xfrm>
          <a:off x="95981" y="1530739"/>
          <a:ext cx="7442019" cy="4672877"/>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8" name="ZoneTexte 7">
            <a:extLst>
              <a:ext uri="{FF2B5EF4-FFF2-40B4-BE49-F238E27FC236}">
                <a16:creationId xmlns:a16="http://schemas.microsoft.com/office/drawing/2014/main" id="{26D90F68-4EA2-65E0-1033-6D8559AB524A}"/>
              </a:ext>
            </a:extLst>
          </p:cNvPr>
          <p:cNvSpPr txBox="1"/>
          <p:nvPr/>
        </p:nvSpPr>
        <p:spPr>
          <a:xfrm>
            <a:off x="6178696" y="5653192"/>
            <a:ext cx="1704975" cy="430887"/>
          </a:xfrm>
          <a:prstGeom prst="rect">
            <a:avLst/>
          </a:prstGeom>
          <a:noFill/>
        </p:spPr>
        <p:txBody>
          <a:bodyPr wrap="square" rtlCol="0">
            <a:spAutoFit/>
          </a:bodyPr>
          <a:lstStyle/>
          <a:p>
            <a:r>
              <a:rPr lang="fr-FR" sz="1100" dirty="0">
                <a:solidFill>
                  <a:schemeClr val="accent1">
                    <a:lumMod val="60000"/>
                    <a:lumOff val="40000"/>
                  </a:schemeClr>
                </a:solidFill>
              </a:rPr>
              <a:t>Énergies décarbonées</a:t>
            </a:r>
          </a:p>
          <a:p>
            <a:r>
              <a:rPr lang="fr-FR" sz="1100" dirty="0">
                <a:solidFill>
                  <a:srgbClr val="836A63"/>
                </a:solidFill>
              </a:rPr>
              <a:t>Énergies carbonées</a:t>
            </a:r>
          </a:p>
        </p:txBody>
      </p:sp>
      <p:sp>
        <p:nvSpPr>
          <p:cNvPr id="11" name="Sous-titre 2">
            <a:extLst>
              <a:ext uri="{FF2B5EF4-FFF2-40B4-BE49-F238E27FC236}">
                <a16:creationId xmlns:a16="http://schemas.microsoft.com/office/drawing/2014/main" id="{D2705A8E-B700-EACF-5F23-CF042D856AA5}"/>
              </a:ext>
            </a:extLst>
          </p:cNvPr>
          <p:cNvSpPr txBox="1">
            <a:spLocks/>
          </p:cNvSpPr>
          <p:nvPr/>
        </p:nvSpPr>
        <p:spPr>
          <a:xfrm>
            <a:off x="7886504" y="2136040"/>
            <a:ext cx="4035940" cy="3990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5600" lvl="1" indent="-177800" algn="just">
              <a:spcAft>
                <a:spcPts val="600"/>
              </a:spcAft>
              <a:buClr>
                <a:srgbClr val="C7B496"/>
              </a:buClr>
              <a:buFont typeface="Arial" panose="020B0604020202020204" pitchFamily="34" charset="0"/>
              <a:buChar char="•"/>
            </a:pPr>
            <a:r>
              <a:rPr lang="fr-FR" sz="2200" b="1" dirty="0">
                <a:solidFill>
                  <a:schemeClr val="tx1">
                    <a:lumMod val="65000"/>
                    <a:lumOff val="35000"/>
                  </a:schemeClr>
                </a:solidFill>
                <a:latin typeface="+mj-lt"/>
              </a:rPr>
              <a:t>En 2023, la France a produit 56,28 % de l’énergie qu’elle a consommée. </a:t>
            </a:r>
            <a:r>
              <a:rPr lang="fr-FR" sz="2200" dirty="0">
                <a:solidFill>
                  <a:schemeClr val="tx1">
                    <a:lumMod val="65000"/>
                    <a:lumOff val="35000"/>
                  </a:schemeClr>
                </a:solidFill>
                <a:latin typeface="+mj-lt"/>
              </a:rPr>
              <a:t>Elle a produit 1420 TWh d’énergie pour une consommation estimée à 2523 TWh.</a:t>
            </a:r>
          </a:p>
          <a:p>
            <a:pPr marL="355600" lvl="1" indent="-177800" algn="just">
              <a:spcAft>
                <a:spcPts val="600"/>
              </a:spcAft>
              <a:buClr>
                <a:srgbClr val="C7B496"/>
              </a:buClr>
              <a:buFont typeface="Arial" panose="020B0604020202020204" pitchFamily="34" charset="0"/>
              <a:buChar char="•"/>
            </a:pPr>
            <a:r>
              <a:rPr lang="fr-FR" sz="2200" dirty="0">
                <a:solidFill>
                  <a:schemeClr val="tx1">
                    <a:lumMod val="65000"/>
                    <a:lumOff val="35000"/>
                  </a:schemeClr>
                </a:solidFill>
                <a:latin typeface="+mj-lt"/>
              </a:rPr>
              <a:t>La France ne produit pas de gaz naturel ni de charbon et que très peu de pétrole. </a:t>
            </a:r>
            <a:r>
              <a:rPr lang="fr-FR" sz="2200" b="1" dirty="0">
                <a:solidFill>
                  <a:schemeClr val="tx1">
                    <a:lumMod val="65000"/>
                    <a:lumOff val="35000"/>
                  </a:schemeClr>
                </a:solidFill>
                <a:latin typeface="+mj-lt"/>
              </a:rPr>
              <a:t>Elle est donc dépendante à 43,72% des énergies fossiles pour répondre à ses besoins énergétiques. </a:t>
            </a:r>
          </a:p>
        </p:txBody>
      </p:sp>
      <p:sp>
        <p:nvSpPr>
          <p:cNvPr id="12" name="Titre 1">
            <a:extLst>
              <a:ext uri="{FF2B5EF4-FFF2-40B4-BE49-F238E27FC236}">
                <a16:creationId xmlns:a16="http://schemas.microsoft.com/office/drawing/2014/main" id="{D1E73CA9-7366-70C9-BB43-6364DBEE9BFB}"/>
              </a:ext>
            </a:extLst>
          </p:cNvPr>
          <p:cNvSpPr txBox="1">
            <a:spLocks/>
          </p:cNvSpPr>
          <p:nvPr/>
        </p:nvSpPr>
        <p:spPr>
          <a:xfrm>
            <a:off x="219214" y="989364"/>
            <a:ext cx="11747712"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Une forte dépendance aux énergies fossiles</a:t>
            </a:r>
          </a:p>
        </p:txBody>
      </p:sp>
      <p:sp>
        <p:nvSpPr>
          <p:cNvPr id="2" name="Titre 1">
            <a:extLst>
              <a:ext uri="{FF2B5EF4-FFF2-40B4-BE49-F238E27FC236}">
                <a16:creationId xmlns:a16="http://schemas.microsoft.com/office/drawing/2014/main" id="{A2F9E1AF-7D68-7EF3-5124-106203594DF0}"/>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sp>
        <p:nvSpPr>
          <p:cNvPr id="7" name="ZoneTexte 6">
            <a:extLst>
              <a:ext uri="{FF2B5EF4-FFF2-40B4-BE49-F238E27FC236}">
                <a16:creationId xmlns:a16="http://schemas.microsoft.com/office/drawing/2014/main" id="{56FF3228-7991-762F-FF55-49744BA40FBD}"/>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
        <p:nvSpPr>
          <p:cNvPr id="9" name="ZoneTexte 8">
            <a:extLst>
              <a:ext uri="{FF2B5EF4-FFF2-40B4-BE49-F238E27FC236}">
                <a16:creationId xmlns:a16="http://schemas.microsoft.com/office/drawing/2014/main" id="{258EDEFD-EA41-32E0-7E69-E084EDB61688}"/>
              </a:ext>
            </a:extLst>
          </p:cNvPr>
          <p:cNvSpPr txBox="1"/>
          <p:nvPr/>
        </p:nvSpPr>
        <p:spPr>
          <a:xfrm>
            <a:off x="979784" y="2127234"/>
            <a:ext cx="6470174" cy="2616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fr-FR" altLang="fr-FR"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CESER Nouvelle-Aquitaine d’après les données du SDES – Chiffres clés de l’énergie 2024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933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2" name="Sous-titre 2">
            <a:extLst>
              <a:ext uri="{FF2B5EF4-FFF2-40B4-BE49-F238E27FC236}">
                <a16:creationId xmlns:a16="http://schemas.microsoft.com/office/drawing/2014/main" id="{2AFED70C-FEDD-0FDD-F850-7E8369FE3AB6}"/>
              </a:ext>
            </a:extLst>
          </p:cNvPr>
          <p:cNvSpPr txBox="1">
            <a:spLocks/>
          </p:cNvSpPr>
          <p:nvPr/>
        </p:nvSpPr>
        <p:spPr>
          <a:xfrm>
            <a:off x="7673450" y="2080675"/>
            <a:ext cx="4192841" cy="44499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7800" lvl="1" algn="just">
              <a:spcAft>
                <a:spcPts val="600"/>
              </a:spcAft>
              <a:buClr>
                <a:srgbClr val="C7B496"/>
              </a:buClr>
            </a:pPr>
            <a:r>
              <a:rPr lang="fr-FR" sz="1800" dirty="0">
                <a:solidFill>
                  <a:schemeClr val="tx1">
                    <a:lumMod val="65000"/>
                    <a:lumOff val="35000"/>
                  </a:schemeClr>
                </a:solidFill>
                <a:latin typeface="+mj-lt"/>
              </a:rPr>
              <a:t>En France, c’est la </a:t>
            </a:r>
            <a:r>
              <a:rPr lang="fr-FR" sz="1800" b="1" dirty="0">
                <a:solidFill>
                  <a:schemeClr val="tx1">
                    <a:lumMod val="65000"/>
                    <a:lumOff val="35000"/>
                  </a:schemeClr>
                </a:solidFill>
                <a:latin typeface="+mj-lt"/>
              </a:rPr>
              <a:t>programmation pluriannuelle de l’énergie (PPE) </a:t>
            </a:r>
            <a:r>
              <a:rPr lang="fr-FR" sz="1800" dirty="0">
                <a:solidFill>
                  <a:schemeClr val="tx1">
                    <a:lumMod val="65000"/>
                    <a:lumOff val="35000"/>
                  </a:schemeClr>
                </a:solidFill>
                <a:latin typeface="+mj-lt"/>
              </a:rPr>
              <a:t>qui fixe différents objectifs de réduction de la consommation d’énergie par rapport à 2012.</a:t>
            </a:r>
          </a:p>
          <a:p>
            <a:pPr marL="177800" lvl="1" algn="just">
              <a:spcAft>
                <a:spcPts val="600"/>
              </a:spcAft>
              <a:buClr>
                <a:srgbClr val="C7B496"/>
              </a:buClr>
            </a:pPr>
            <a:r>
              <a:rPr lang="fr-FR" sz="1800" dirty="0">
                <a:solidFill>
                  <a:schemeClr val="tx1">
                    <a:lumMod val="65000"/>
                    <a:lumOff val="35000"/>
                  </a:schemeClr>
                </a:solidFill>
                <a:latin typeface="+mj-lt"/>
              </a:rPr>
              <a:t>Cette programmation est actualisée tous les 5 ans et est en cours de révision pour la période 2025-2035.</a:t>
            </a:r>
          </a:p>
          <a:p>
            <a:pPr marL="177800" lvl="1" algn="just">
              <a:spcAft>
                <a:spcPts val="600"/>
              </a:spcAft>
              <a:buClr>
                <a:srgbClr val="C7B496"/>
              </a:buClr>
            </a:pPr>
            <a:r>
              <a:rPr lang="fr-FR" sz="1800" dirty="0">
                <a:solidFill>
                  <a:schemeClr val="tx1">
                    <a:lumMod val="65000"/>
                    <a:lumOff val="35000"/>
                  </a:schemeClr>
                </a:solidFill>
                <a:latin typeface="+mj-lt"/>
              </a:rPr>
              <a:t>En ce qui concerne la programmation actuelle (2019-2028), </a:t>
            </a:r>
            <a:r>
              <a:rPr lang="fr-FR" sz="1800" b="1" dirty="0">
                <a:solidFill>
                  <a:schemeClr val="tx1">
                    <a:lumMod val="65000"/>
                    <a:lumOff val="35000"/>
                  </a:schemeClr>
                </a:solidFill>
                <a:latin typeface="+mj-lt"/>
              </a:rPr>
              <a:t>les objectifs 2023 ont été dépassés pour la consommation finale et le gaz naturel. À l’inverse, la baisse a été inférieure à l’objectif pour la consommation primaire de pétrole et de charbon.</a:t>
            </a:r>
          </a:p>
        </p:txBody>
      </p:sp>
      <p:graphicFrame>
        <p:nvGraphicFramePr>
          <p:cNvPr id="3" name="Graphique 2">
            <a:extLst>
              <a:ext uri="{FF2B5EF4-FFF2-40B4-BE49-F238E27FC236}">
                <a16:creationId xmlns:a16="http://schemas.microsoft.com/office/drawing/2014/main" id="{DDCEC682-D4C2-5D72-D23D-8D3A8AA75838}"/>
              </a:ext>
            </a:extLst>
          </p:cNvPr>
          <p:cNvGraphicFramePr>
            <a:graphicFrameLocks/>
          </p:cNvGraphicFramePr>
          <p:nvPr>
            <p:extLst>
              <p:ext uri="{D42A27DB-BD31-4B8C-83A1-F6EECF244321}">
                <p14:modId xmlns:p14="http://schemas.microsoft.com/office/powerpoint/2010/main" val="1821306727"/>
              </p:ext>
            </p:extLst>
          </p:nvPr>
        </p:nvGraphicFramePr>
        <p:xfrm>
          <a:off x="-251748" y="1768826"/>
          <a:ext cx="8222367" cy="4848841"/>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1">
            <a:extLst>
              <a:ext uri="{FF2B5EF4-FFF2-40B4-BE49-F238E27FC236}">
                <a16:creationId xmlns:a16="http://schemas.microsoft.com/office/drawing/2014/main" id="{C350E15E-B1E6-5989-5C6F-3BD43850A528}"/>
              </a:ext>
            </a:extLst>
          </p:cNvPr>
          <p:cNvSpPr txBox="1"/>
          <p:nvPr/>
        </p:nvSpPr>
        <p:spPr>
          <a:xfrm>
            <a:off x="3677143" y="4366435"/>
            <a:ext cx="754578"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t>PPE </a:t>
            </a:r>
            <a:r>
              <a:rPr lang="fr-FR" sz="1100" i="1" dirty="0"/>
              <a:t>2023</a:t>
            </a:r>
          </a:p>
        </p:txBody>
      </p:sp>
      <p:sp>
        <p:nvSpPr>
          <p:cNvPr id="10" name="ZoneTexte 1">
            <a:extLst>
              <a:ext uri="{FF2B5EF4-FFF2-40B4-BE49-F238E27FC236}">
                <a16:creationId xmlns:a16="http://schemas.microsoft.com/office/drawing/2014/main" id="{C350E15E-B1E6-5989-5C6F-3BD43850A528}"/>
              </a:ext>
            </a:extLst>
          </p:cNvPr>
          <p:cNvSpPr txBox="1"/>
          <p:nvPr/>
        </p:nvSpPr>
        <p:spPr>
          <a:xfrm>
            <a:off x="6860320" y="5031111"/>
            <a:ext cx="754577"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i="1" dirty="0"/>
              <a:t>PPE 2028</a:t>
            </a:r>
          </a:p>
        </p:txBody>
      </p:sp>
      <p:sp>
        <p:nvSpPr>
          <p:cNvPr id="14" name="ZoneTexte 1">
            <a:extLst>
              <a:ext uri="{FF2B5EF4-FFF2-40B4-BE49-F238E27FC236}">
                <a16:creationId xmlns:a16="http://schemas.microsoft.com/office/drawing/2014/main" id="{2C464B54-8A7B-B304-CDC2-2B9EE058E45B}"/>
              </a:ext>
            </a:extLst>
          </p:cNvPr>
          <p:cNvSpPr txBox="1"/>
          <p:nvPr/>
        </p:nvSpPr>
        <p:spPr>
          <a:xfrm>
            <a:off x="6122254" y="5220053"/>
            <a:ext cx="754578"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t>PPE </a:t>
            </a:r>
            <a:r>
              <a:rPr lang="fr-FR" sz="1100" i="1" dirty="0"/>
              <a:t>2023</a:t>
            </a:r>
          </a:p>
        </p:txBody>
      </p:sp>
      <p:sp>
        <p:nvSpPr>
          <p:cNvPr id="15" name="ZoneTexte 1">
            <a:extLst>
              <a:ext uri="{FF2B5EF4-FFF2-40B4-BE49-F238E27FC236}">
                <a16:creationId xmlns:a16="http://schemas.microsoft.com/office/drawing/2014/main" id="{254A9BCC-26B0-EE1A-DBEC-CA25163A0DC6}"/>
              </a:ext>
            </a:extLst>
          </p:cNvPr>
          <p:cNvSpPr txBox="1"/>
          <p:nvPr/>
        </p:nvSpPr>
        <p:spPr>
          <a:xfrm>
            <a:off x="4431210" y="4187970"/>
            <a:ext cx="754578"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t>PPE </a:t>
            </a:r>
            <a:r>
              <a:rPr lang="fr-FR" sz="1100" i="1" dirty="0"/>
              <a:t>2028</a:t>
            </a:r>
          </a:p>
        </p:txBody>
      </p:sp>
      <p:sp>
        <p:nvSpPr>
          <p:cNvPr id="16" name="ZoneTexte 1">
            <a:extLst>
              <a:ext uri="{FF2B5EF4-FFF2-40B4-BE49-F238E27FC236}">
                <a16:creationId xmlns:a16="http://schemas.microsoft.com/office/drawing/2014/main" id="{27783110-0ED3-4D01-780E-07DA6A795818}"/>
              </a:ext>
            </a:extLst>
          </p:cNvPr>
          <p:cNvSpPr txBox="1"/>
          <p:nvPr/>
        </p:nvSpPr>
        <p:spPr>
          <a:xfrm>
            <a:off x="3522335" y="2487936"/>
            <a:ext cx="754577"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i="1" dirty="0"/>
              <a:t>PPE 2028</a:t>
            </a:r>
          </a:p>
        </p:txBody>
      </p:sp>
      <p:sp>
        <p:nvSpPr>
          <p:cNvPr id="17" name="ZoneTexte 1">
            <a:extLst>
              <a:ext uri="{FF2B5EF4-FFF2-40B4-BE49-F238E27FC236}">
                <a16:creationId xmlns:a16="http://schemas.microsoft.com/office/drawing/2014/main" id="{CA22ECBA-4142-14B9-A0DD-D8C5953C63B1}"/>
              </a:ext>
            </a:extLst>
          </p:cNvPr>
          <p:cNvSpPr txBox="1"/>
          <p:nvPr/>
        </p:nvSpPr>
        <p:spPr>
          <a:xfrm>
            <a:off x="3053305" y="2674313"/>
            <a:ext cx="754578"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t>PPE </a:t>
            </a:r>
            <a:r>
              <a:rPr lang="fr-FR" sz="1100" i="1" dirty="0"/>
              <a:t>2023</a:t>
            </a:r>
          </a:p>
        </p:txBody>
      </p:sp>
      <p:sp>
        <p:nvSpPr>
          <p:cNvPr id="20" name="ZoneTexte 1">
            <a:extLst>
              <a:ext uri="{FF2B5EF4-FFF2-40B4-BE49-F238E27FC236}">
                <a16:creationId xmlns:a16="http://schemas.microsoft.com/office/drawing/2014/main" id="{2A39FFC9-3EC6-EF80-9296-CD1322F662C9}"/>
              </a:ext>
            </a:extLst>
          </p:cNvPr>
          <p:cNvSpPr txBox="1"/>
          <p:nvPr/>
        </p:nvSpPr>
        <p:spPr>
          <a:xfrm>
            <a:off x="3797583" y="3335710"/>
            <a:ext cx="754577"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i="1" dirty="0"/>
              <a:t>PPE 2028</a:t>
            </a:r>
          </a:p>
        </p:txBody>
      </p:sp>
      <p:sp>
        <p:nvSpPr>
          <p:cNvPr id="21" name="ZoneTexte 1">
            <a:extLst>
              <a:ext uri="{FF2B5EF4-FFF2-40B4-BE49-F238E27FC236}">
                <a16:creationId xmlns:a16="http://schemas.microsoft.com/office/drawing/2014/main" id="{0EFA5956-7AD4-55EB-914E-2BB1BC8CE343}"/>
              </a:ext>
            </a:extLst>
          </p:cNvPr>
          <p:cNvSpPr txBox="1"/>
          <p:nvPr/>
        </p:nvSpPr>
        <p:spPr>
          <a:xfrm>
            <a:off x="3174316" y="3510761"/>
            <a:ext cx="754578" cy="2356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t>PPE </a:t>
            </a:r>
            <a:r>
              <a:rPr lang="fr-FR" sz="1100" i="1" dirty="0"/>
              <a:t>2023</a:t>
            </a:r>
          </a:p>
        </p:txBody>
      </p:sp>
      <p:sp>
        <p:nvSpPr>
          <p:cNvPr id="24" name="Titre 1">
            <a:extLst>
              <a:ext uri="{FF2B5EF4-FFF2-40B4-BE49-F238E27FC236}">
                <a16:creationId xmlns:a16="http://schemas.microsoft.com/office/drawing/2014/main" id="{77FCCCE0-169E-2B8F-6FA6-74DBAD7E02F5}"/>
              </a:ext>
            </a:extLst>
          </p:cNvPr>
          <p:cNvSpPr txBox="1">
            <a:spLocks/>
          </p:cNvSpPr>
          <p:nvPr/>
        </p:nvSpPr>
        <p:spPr>
          <a:xfrm>
            <a:off x="219214" y="989364"/>
            <a:ext cx="11747712"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Des efforts de réduction encadrés par la loi</a:t>
            </a:r>
          </a:p>
        </p:txBody>
      </p:sp>
      <p:sp>
        <p:nvSpPr>
          <p:cNvPr id="4" name="Titre 1">
            <a:extLst>
              <a:ext uri="{FF2B5EF4-FFF2-40B4-BE49-F238E27FC236}">
                <a16:creationId xmlns:a16="http://schemas.microsoft.com/office/drawing/2014/main" id="{A2C1D2BA-9593-0146-E267-8ED86E1F0EF5}"/>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sp>
        <p:nvSpPr>
          <p:cNvPr id="8" name="ZoneTexte 7">
            <a:extLst>
              <a:ext uri="{FF2B5EF4-FFF2-40B4-BE49-F238E27FC236}">
                <a16:creationId xmlns:a16="http://schemas.microsoft.com/office/drawing/2014/main" id="{CD24D72C-5572-0B7D-F375-9CFE34F2189F}"/>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
        <p:nvSpPr>
          <p:cNvPr id="11" name="ZoneTexte 10">
            <a:extLst>
              <a:ext uri="{FF2B5EF4-FFF2-40B4-BE49-F238E27FC236}">
                <a16:creationId xmlns:a16="http://schemas.microsoft.com/office/drawing/2014/main" id="{0F8C08C9-5211-6B3F-0209-AAD817E2DF82}"/>
              </a:ext>
            </a:extLst>
          </p:cNvPr>
          <p:cNvSpPr txBox="1"/>
          <p:nvPr/>
        </p:nvSpPr>
        <p:spPr>
          <a:xfrm>
            <a:off x="891145" y="2052156"/>
            <a:ext cx="6470174" cy="2616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fr-FR" altLang="fr-FR"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CESER Nouvelle-Aquitaine d’après les données du SDES – Chiffres clés de l’énergie 2024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4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19214" y="989364"/>
            <a:ext cx="11487011"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Le mix énergétique français</a:t>
            </a:r>
          </a:p>
        </p:txBody>
      </p:sp>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3" name="ZoneTexte 2">
            <a:extLst>
              <a:ext uri="{FF2B5EF4-FFF2-40B4-BE49-F238E27FC236}">
                <a16:creationId xmlns:a16="http://schemas.microsoft.com/office/drawing/2014/main" id="{F5FDB9A4-13CD-6843-10DA-00728ADD639E}"/>
              </a:ext>
            </a:extLst>
          </p:cNvPr>
          <p:cNvSpPr txBox="1"/>
          <p:nvPr/>
        </p:nvSpPr>
        <p:spPr>
          <a:xfrm>
            <a:off x="7218913" y="2023780"/>
            <a:ext cx="4487312" cy="4478149"/>
          </a:xfrm>
          <a:prstGeom prst="rect">
            <a:avLst/>
          </a:prstGeom>
          <a:noFill/>
        </p:spPr>
        <p:txBody>
          <a:bodyPr wrap="square">
            <a:spAutoFit/>
          </a:bodyPr>
          <a:lstStyle/>
          <a:p>
            <a:pPr lvl="1" algn="just">
              <a:spcAft>
                <a:spcPts val="600"/>
              </a:spcAft>
              <a:buClr>
                <a:srgbClr val="C7B496"/>
              </a:buClr>
            </a:pPr>
            <a:r>
              <a:rPr lang="fr-FR" sz="2000" dirty="0">
                <a:solidFill>
                  <a:schemeClr val="tx1">
                    <a:lumMod val="65000"/>
                    <a:lumOff val="35000"/>
                  </a:schemeClr>
                </a:solidFill>
                <a:latin typeface="+mj-lt"/>
              </a:rPr>
              <a:t>Pour atteindre les objectifs de l’Accord de Paris et assurer sa souveraineté énergétique, la </a:t>
            </a:r>
            <a:r>
              <a:rPr lang="fr-FR" sz="2000" b="1" dirty="0">
                <a:solidFill>
                  <a:schemeClr val="tx1">
                    <a:lumMod val="65000"/>
                    <a:lumOff val="35000"/>
                  </a:schemeClr>
                </a:solidFill>
                <a:latin typeface="+mj-lt"/>
              </a:rPr>
              <a:t>France doit développer un mix énergétique décarboné</a:t>
            </a:r>
            <a:r>
              <a:rPr lang="fr-FR" sz="2000" dirty="0">
                <a:solidFill>
                  <a:schemeClr val="tx1">
                    <a:lumMod val="65000"/>
                    <a:lumOff val="35000"/>
                  </a:schemeClr>
                </a:solidFill>
                <a:latin typeface="+mj-lt"/>
              </a:rPr>
              <a:t> en complément de la réduction de ses consommations énergétiques.</a:t>
            </a:r>
          </a:p>
          <a:p>
            <a:pPr lvl="1" algn="just">
              <a:spcAft>
                <a:spcPts val="600"/>
              </a:spcAft>
              <a:buClr>
                <a:srgbClr val="C7B496"/>
              </a:buClr>
            </a:pPr>
            <a:r>
              <a:rPr lang="fr-FR" sz="2000" b="1" dirty="0">
                <a:solidFill>
                  <a:schemeClr val="tx1">
                    <a:lumMod val="65000"/>
                    <a:lumOff val="35000"/>
                  </a:schemeClr>
                </a:solidFill>
                <a:latin typeface="+mj-lt"/>
              </a:rPr>
              <a:t>Si le mix énergétique français est dominé par la production d’électricité d’origine nucléaire, le développement des énergies renouvelables, qu’elles soient électriques ou thermiques, est au cœur de la stratégie énergétique nationale.</a:t>
            </a:r>
          </a:p>
        </p:txBody>
      </p:sp>
      <p:pic>
        <p:nvPicPr>
          <p:cNvPr id="4" name="Image 3">
            <a:extLst>
              <a:ext uri="{FF2B5EF4-FFF2-40B4-BE49-F238E27FC236}">
                <a16:creationId xmlns:a16="http://schemas.microsoft.com/office/drawing/2014/main" id="{15502522-F6CE-5B54-C5E6-EDFC653B7EF9}"/>
              </a:ext>
            </a:extLst>
          </p:cNvPr>
          <p:cNvPicPr>
            <a:picLocks noChangeAspect="1"/>
          </p:cNvPicPr>
          <p:nvPr/>
        </p:nvPicPr>
        <p:blipFill>
          <a:blip r:embed="rId3"/>
          <a:stretch>
            <a:fillRect/>
          </a:stretch>
        </p:blipFill>
        <p:spPr>
          <a:xfrm>
            <a:off x="126395" y="2146689"/>
            <a:ext cx="7210733" cy="4296933"/>
          </a:xfrm>
          <a:prstGeom prst="rect">
            <a:avLst/>
          </a:prstGeom>
        </p:spPr>
      </p:pic>
      <p:sp>
        <p:nvSpPr>
          <p:cNvPr id="2" name="Titre 1">
            <a:extLst>
              <a:ext uri="{FF2B5EF4-FFF2-40B4-BE49-F238E27FC236}">
                <a16:creationId xmlns:a16="http://schemas.microsoft.com/office/drawing/2014/main" id="{07F99AA4-5184-D950-206F-37FE830B61C3}"/>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sp>
        <p:nvSpPr>
          <p:cNvPr id="7" name="ZoneTexte 6">
            <a:extLst>
              <a:ext uri="{FF2B5EF4-FFF2-40B4-BE49-F238E27FC236}">
                <a16:creationId xmlns:a16="http://schemas.microsoft.com/office/drawing/2014/main" id="{FAD10DBA-891B-2ED3-C510-FD09C6C4F7F3}"/>
              </a:ext>
            </a:extLst>
          </p:cNvPr>
          <p:cNvSpPr txBox="1"/>
          <p:nvPr/>
        </p:nvSpPr>
        <p:spPr>
          <a:xfrm>
            <a:off x="5236688" y="5514096"/>
            <a:ext cx="1807586" cy="4308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fr-FR" altLang="fr-FR"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SDES – Chiffres clés de l’énergie 2024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 name="ZoneTexte 8">
            <a:extLst>
              <a:ext uri="{FF2B5EF4-FFF2-40B4-BE49-F238E27FC236}">
                <a16:creationId xmlns:a16="http://schemas.microsoft.com/office/drawing/2014/main" id="{2AFEB049-E7EA-7C53-B333-9C59EBC3C35E}"/>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25963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332C0184-E5EC-A943-8DB9-DF845D670AB6}"/>
              </a:ext>
            </a:extLst>
          </p:cNvPr>
          <p:cNvSpPr txBox="1">
            <a:spLocks/>
          </p:cNvSpPr>
          <p:nvPr/>
        </p:nvSpPr>
        <p:spPr>
          <a:xfrm>
            <a:off x="219214" y="989364"/>
            <a:ext cx="11487011" cy="779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cs typeface="Aharoni" panose="02010803020104030203" pitchFamily="2" charset="-79"/>
              </a:rPr>
              <a:t>Les énergies renouvelables en France</a:t>
            </a:r>
          </a:p>
        </p:txBody>
      </p:sp>
      <p:cxnSp>
        <p:nvCxnSpPr>
          <p:cNvPr id="13" name="Connecteur droit 12">
            <a:extLst>
              <a:ext uri="{FF2B5EF4-FFF2-40B4-BE49-F238E27FC236}">
                <a16:creationId xmlns:a16="http://schemas.microsoft.com/office/drawing/2014/main" id="{23B8E538-5F3C-F7AC-D360-373CDAAD74BB}"/>
              </a:ext>
            </a:extLst>
          </p:cNvPr>
          <p:cNvCxnSpPr>
            <a:cxnSpLocks/>
          </p:cNvCxnSpPr>
          <p:nvPr/>
        </p:nvCxnSpPr>
        <p:spPr>
          <a:xfrm>
            <a:off x="314037" y="1768826"/>
            <a:ext cx="1165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4F27E300-3D44-0D7B-05DD-97653B0018C5}"/>
              </a:ext>
            </a:extLst>
          </p:cNvPr>
          <p:cNvSpPr>
            <a:spLocks noGrp="1"/>
          </p:cNvSpPr>
          <p:nvPr>
            <p:ph type="title"/>
          </p:nvPr>
        </p:nvSpPr>
        <p:spPr>
          <a:xfrm>
            <a:off x="219214" y="153289"/>
            <a:ext cx="8088595" cy="1014989"/>
          </a:xfrm>
        </p:spPr>
        <p:txBody>
          <a:bodyPr>
            <a:noAutofit/>
          </a:bodyPr>
          <a:lstStyle/>
          <a:p>
            <a:r>
              <a:rPr lang="fr-FR" sz="4800" dirty="0">
                <a:solidFill>
                  <a:srgbClr val="002060"/>
                </a:solidFill>
                <a:latin typeface="Aharoni" panose="02010803020104030203" pitchFamily="2" charset="-79"/>
                <a:cs typeface="Aharoni" panose="02010803020104030203" pitchFamily="2" charset="-79"/>
              </a:rPr>
              <a:t>ÉTAT DES LIEUX</a:t>
            </a:r>
          </a:p>
        </p:txBody>
      </p:sp>
      <p:sp>
        <p:nvSpPr>
          <p:cNvPr id="3" name="ZoneTexte 2">
            <a:extLst>
              <a:ext uri="{FF2B5EF4-FFF2-40B4-BE49-F238E27FC236}">
                <a16:creationId xmlns:a16="http://schemas.microsoft.com/office/drawing/2014/main" id="{F5FDB9A4-13CD-6843-10DA-00728ADD639E}"/>
              </a:ext>
            </a:extLst>
          </p:cNvPr>
          <p:cNvSpPr txBox="1"/>
          <p:nvPr/>
        </p:nvSpPr>
        <p:spPr>
          <a:xfrm>
            <a:off x="7143184" y="2153381"/>
            <a:ext cx="4496366" cy="4170372"/>
          </a:xfrm>
          <a:prstGeom prst="rect">
            <a:avLst/>
          </a:prstGeom>
          <a:noFill/>
        </p:spPr>
        <p:txBody>
          <a:bodyPr wrap="square">
            <a:spAutoFit/>
          </a:bodyPr>
          <a:lstStyle/>
          <a:p>
            <a:pPr lvl="1" algn="just">
              <a:spcAft>
                <a:spcPts val="600"/>
              </a:spcAft>
              <a:buClr>
                <a:srgbClr val="C7B496"/>
              </a:buClr>
            </a:pPr>
            <a:r>
              <a:rPr lang="fr-FR" sz="2000" dirty="0">
                <a:solidFill>
                  <a:schemeClr val="tx1">
                    <a:lumMod val="65000"/>
                    <a:lumOff val="35000"/>
                  </a:schemeClr>
                </a:solidFill>
                <a:latin typeface="+mj-lt"/>
              </a:rPr>
              <a:t>La loi relative à l’énergie et au climat de 2019 fixe pour la France un </a:t>
            </a:r>
            <a:r>
              <a:rPr lang="fr-FR" sz="2000" b="1" dirty="0">
                <a:solidFill>
                  <a:schemeClr val="tx1">
                    <a:lumMod val="65000"/>
                    <a:lumOff val="35000"/>
                  </a:schemeClr>
                </a:solidFill>
                <a:latin typeface="+mj-lt"/>
              </a:rPr>
              <a:t>objectif de 33 % </a:t>
            </a:r>
            <a:r>
              <a:rPr lang="fr-FR" sz="2000" dirty="0">
                <a:solidFill>
                  <a:schemeClr val="tx1">
                    <a:lumMod val="65000"/>
                    <a:lumOff val="35000"/>
                  </a:schemeClr>
                </a:solidFill>
                <a:latin typeface="+mj-lt"/>
              </a:rPr>
              <a:t>d’énergie produite à partir de sources renouvelables dans la consommation finale brute d’énergie </a:t>
            </a:r>
            <a:r>
              <a:rPr lang="fr-FR" sz="2000" b="1" dirty="0">
                <a:solidFill>
                  <a:schemeClr val="tx1">
                    <a:lumMod val="65000"/>
                    <a:lumOff val="35000"/>
                  </a:schemeClr>
                </a:solidFill>
                <a:latin typeface="+mj-lt"/>
              </a:rPr>
              <a:t>en 2030</a:t>
            </a:r>
            <a:r>
              <a:rPr lang="fr-FR" sz="2000" dirty="0">
                <a:solidFill>
                  <a:schemeClr val="tx1">
                    <a:lumMod val="65000"/>
                    <a:lumOff val="35000"/>
                  </a:schemeClr>
                </a:solidFill>
                <a:latin typeface="+mj-lt"/>
              </a:rPr>
              <a:t>.</a:t>
            </a:r>
          </a:p>
          <a:p>
            <a:pPr lvl="1" algn="just">
              <a:spcAft>
                <a:spcPts val="600"/>
              </a:spcAft>
              <a:buClr>
                <a:srgbClr val="C7B496"/>
              </a:buClr>
            </a:pPr>
            <a:r>
              <a:rPr lang="fr-FR" sz="2000" dirty="0">
                <a:solidFill>
                  <a:schemeClr val="tx1">
                    <a:lumMod val="65000"/>
                    <a:lumOff val="35000"/>
                  </a:schemeClr>
                </a:solidFill>
                <a:latin typeface="+mj-lt"/>
              </a:rPr>
              <a:t>En 2023, cette part représente 22,2% alors que l’objectif pour 2020 était fixé à 23%. </a:t>
            </a:r>
            <a:r>
              <a:rPr lang="fr-FR" sz="2000" b="1" dirty="0">
                <a:solidFill>
                  <a:schemeClr val="tx1">
                    <a:lumMod val="65000"/>
                    <a:lumOff val="35000"/>
                  </a:schemeClr>
                </a:solidFill>
                <a:latin typeface="+mj-lt"/>
              </a:rPr>
              <a:t>La France doit donc accentuer ses efforts pour d’une part, faire évoluer ses usages énergétiques et, d’autre part, développer la production d’</a:t>
            </a:r>
            <a:r>
              <a:rPr lang="fr-FR" sz="2000" b="1" dirty="0" err="1">
                <a:solidFill>
                  <a:schemeClr val="tx1">
                    <a:lumMod val="65000"/>
                    <a:lumOff val="35000"/>
                  </a:schemeClr>
                </a:solidFill>
                <a:latin typeface="+mj-lt"/>
              </a:rPr>
              <a:t>EnR</a:t>
            </a:r>
            <a:r>
              <a:rPr lang="fr-FR" sz="2000" b="1" dirty="0">
                <a:solidFill>
                  <a:schemeClr val="tx1">
                    <a:lumMod val="65000"/>
                    <a:lumOff val="35000"/>
                  </a:schemeClr>
                </a:solidFill>
                <a:latin typeface="+mj-lt"/>
              </a:rPr>
              <a:t>.</a:t>
            </a:r>
          </a:p>
        </p:txBody>
      </p:sp>
      <p:sp>
        <p:nvSpPr>
          <p:cNvPr id="2" name="Titre 1">
            <a:extLst>
              <a:ext uri="{FF2B5EF4-FFF2-40B4-BE49-F238E27FC236}">
                <a16:creationId xmlns:a16="http://schemas.microsoft.com/office/drawing/2014/main" id="{07F99AA4-5184-D950-206F-37FE830B61C3}"/>
              </a:ext>
            </a:extLst>
          </p:cNvPr>
          <p:cNvSpPr txBox="1">
            <a:spLocks/>
          </p:cNvSpPr>
          <p:nvPr/>
        </p:nvSpPr>
        <p:spPr>
          <a:xfrm>
            <a:off x="4773984" y="611500"/>
            <a:ext cx="2179077" cy="490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C7B496"/>
                </a:solidFill>
                <a:latin typeface="Aharoni" panose="02010803020104030203" pitchFamily="2" charset="-79"/>
                <a:cs typeface="Aharoni" panose="02010803020104030203" pitchFamily="2" charset="-79"/>
              </a:rPr>
              <a:t>en France</a:t>
            </a:r>
          </a:p>
        </p:txBody>
      </p:sp>
      <p:pic>
        <p:nvPicPr>
          <p:cNvPr id="9" name="Image 8">
            <a:extLst>
              <a:ext uri="{FF2B5EF4-FFF2-40B4-BE49-F238E27FC236}">
                <a16:creationId xmlns:a16="http://schemas.microsoft.com/office/drawing/2014/main" id="{3FB18121-43FC-5E8A-F79B-F080140794E6}"/>
              </a:ext>
            </a:extLst>
          </p:cNvPr>
          <p:cNvPicPr>
            <a:picLocks noChangeAspect="1"/>
          </p:cNvPicPr>
          <p:nvPr/>
        </p:nvPicPr>
        <p:blipFill>
          <a:blip r:embed="rId3"/>
          <a:stretch>
            <a:fillRect/>
          </a:stretch>
        </p:blipFill>
        <p:spPr>
          <a:xfrm>
            <a:off x="314037" y="1888167"/>
            <a:ext cx="6639024" cy="4435586"/>
          </a:xfrm>
          <a:prstGeom prst="rect">
            <a:avLst/>
          </a:prstGeom>
        </p:spPr>
      </p:pic>
      <p:sp>
        <p:nvSpPr>
          <p:cNvPr id="7" name="ZoneTexte 6">
            <a:extLst>
              <a:ext uri="{FF2B5EF4-FFF2-40B4-BE49-F238E27FC236}">
                <a16:creationId xmlns:a16="http://schemas.microsoft.com/office/drawing/2014/main" id="{849A182D-5CD0-F1D8-577F-3BDA3D523F2B}"/>
              </a:ext>
            </a:extLst>
          </p:cNvPr>
          <p:cNvSpPr txBox="1"/>
          <p:nvPr/>
        </p:nvSpPr>
        <p:spPr>
          <a:xfrm>
            <a:off x="2329465" y="2107764"/>
            <a:ext cx="4246432" cy="2616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fr-FR" altLang="fr-FR"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altLang="fr-FR"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SDES – Chiffres clés des énergies renouvelables 2024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16A6032E-C63F-982E-55BE-4FB84EC4F166}"/>
              </a:ext>
            </a:extLst>
          </p:cNvPr>
          <p:cNvSpPr txBox="1"/>
          <p:nvPr/>
        </p:nvSpPr>
        <p:spPr>
          <a:xfrm>
            <a:off x="-15183" y="6635302"/>
            <a:ext cx="6128373" cy="261610"/>
          </a:xfrm>
          <a:prstGeom prst="rect">
            <a:avLst/>
          </a:prstGeom>
          <a:noFill/>
        </p:spPr>
        <p:txBody>
          <a:bodyPr wrap="square" rtlCol="0">
            <a:spAutoFit/>
          </a:bodyPr>
          <a:lstStyle/>
          <a:p>
            <a:r>
              <a:rPr lang="fr-FR" sz="1100" dirty="0">
                <a:solidFill>
                  <a:schemeClr val="bg2">
                    <a:lumMod val="75000"/>
                  </a:schemeClr>
                </a:solidFill>
                <a:latin typeface="+mj-lt"/>
              </a:rPr>
              <a:t>Yves JEAN, association des CESER de l’Atlantique</a:t>
            </a:r>
          </a:p>
        </p:txBody>
      </p:sp>
    </p:spTree>
    <p:extLst>
      <p:ext uri="{BB962C8B-B14F-4D97-AF65-F5344CB8AC3E}">
        <p14:creationId xmlns:p14="http://schemas.microsoft.com/office/powerpoint/2010/main" val="19688887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TotalTime>
  <Words>3987</Words>
  <Application>Microsoft Office PowerPoint</Application>
  <PresentationFormat>Grand écran</PresentationFormat>
  <Paragraphs>336</Paragraphs>
  <Slides>29</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Agency FB</vt:lpstr>
      <vt:lpstr>Aharoni</vt:lpstr>
      <vt:lpstr>Aptos Black</vt:lpstr>
      <vt:lpstr>Arial</vt:lpstr>
      <vt:lpstr>Calibri</vt:lpstr>
      <vt:lpstr>Calibri (Corps)</vt:lpstr>
      <vt:lpstr>Calibri Light</vt:lpstr>
      <vt:lpstr>Thème Office</vt:lpstr>
      <vt:lpstr>Table ronde</vt:lpstr>
      <vt:lpstr>SOMMAIRE</vt:lpstr>
      <vt:lpstr>Partie 1</vt:lpstr>
      <vt:lpstr>ÉTAT DES LIEUX</vt:lpstr>
      <vt:lpstr>ÉTAT DES LIEUX</vt:lpstr>
      <vt:lpstr>ÉTAT DES LIEUX</vt:lpstr>
      <vt:lpstr>ÉTAT DES LIEUX</vt:lpstr>
      <vt:lpstr>ÉTAT DES LIEUX</vt:lpstr>
      <vt:lpstr>ÉTAT DES LIEUX</vt:lpstr>
      <vt:lpstr>ÉTAT DES LIEUX</vt:lpstr>
      <vt:lpstr>Partie 2</vt:lpstr>
      <vt:lpstr>Présentation PowerPoint</vt:lpstr>
      <vt:lpstr>Présentation PowerPoint</vt:lpstr>
      <vt:lpstr>CONDITION 1</vt:lpstr>
      <vt:lpstr>CONDITION 2</vt:lpstr>
      <vt:lpstr>Présentation PowerPoint</vt:lpstr>
      <vt:lpstr>Présentation PowerPoint</vt:lpstr>
      <vt:lpstr>Présentation PowerPoint</vt:lpstr>
      <vt:lpstr>Présentation PowerPoint</vt:lpstr>
      <vt:lpstr>Présentation PowerPoint</vt:lpstr>
      <vt:lpstr>Partie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REGION NOUVELLE-AQUITAINE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rapport du CESER</dc:title>
  <dc:creator>Adeline ROCHER</dc:creator>
  <cp:lastModifiedBy>Adeline ROCHER</cp:lastModifiedBy>
  <cp:revision>65</cp:revision>
  <cp:lastPrinted>2024-10-02T07:10:12Z</cp:lastPrinted>
  <dcterms:created xsi:type="dcterms:W3CDTF">2023-12-04T09:46:49Z</dcterms:created>
  <dcterms:modified xsi:type="dcterms:W3CDTF">2024-10-07T08:33:20Z</dcterms:modified>
</cp:coreProperties>
</file>