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04" r:id="rId2"/>
    <p:sldId id="276" r:id="rId3"/>
    <p:sldId id="277" r:id="rId4"/>
    <p:sldId id="278" r:id="rId5"/>
    <p:sldId id="306" r:id="rId6"/>
    <p:sldId id="284" r:id="rId7"/>
    <p:sldId id="283" r:id="rId8"/>
    <p:sldId id="307" r:id="rId9"/>
    <p:sldId id="301" r:id="rId10"/>
    <p:sldId id="302" r:id="rId11"/>
    <p:sldId id="290" r:id="rId12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681D1E32-EE86-4F94-B151-B1360D827697}">
          <p14:sldIdLst>
            <p14:sldId id="304"/>
            <p14:sldId id="276"/>
            <p14:sldId id="277"/>
            <p14:sldId id="278"/>
            <p14:sldId id="306"/>
            <p14:sldId id="284"/>
          </p14:sldIdLst>
        </p14:section>
        <p14:section name="Sección sin título" id="{7A87533D-D4AE-444F-8E0F-B61E04BA101F}">
          <p14:sldIdLst>
            <p14:sldId id="283"/>
            <p14:sldId id="307"/>
            <p14:sldId id="301"/>
            <p14:sldId id="302"/>
            <p14:sldId id="2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ana Asín Olano" initials="DAO" lastIdx="2" clrIdx="0">
    <p:extLst>
      <p:ext uri="{19B8F6BF-5375-455C-9EA6-DF929625EA0E}">
        <p15:presenceInfo xmlns:p15="http://schemas.microsoft.com/office/powerpoint/2012/main" userId="S-1-5-21-1339699354-19705974-2676401366-109192" providerId="AD"/>
      </p:ext>
    </p:extLst>
  </p:cmAuthor>
  <p:cmAuthor id="2" name="Cristina Viñuales Pividal" initials="CVP" lastIdx="1" clrIdx="1">
    <p:extLst>
      <p:ext uri="{19B8F6BF-5375-455C-9EA6-DF929625EA0E}">
        <p15:presenceInfo xmlns:p15="http://schemas.microsoft.com/office/powerpoint/2012/main" userId="S-1-12-1-1165640040-1186237668-856950967-24777277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8E8"/>
    <a:srgbClr val="D37B2F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624"/>
  </p:normalViewPr>
  <p:slideViewPr>
    <p:cSldViewPr>
      <p:cViewPr varScale="1">
        <p:scale>
          <a:sx n="107" d="100"/>
          <a:sy n="107" d="100"/>
        </p:scale>
        <p:origin x="480" y="108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739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https://unsplash.com/photos/glass-window-building-vLN225oj0ck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6315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https://unsplash.com/photos/architectural-photography-of-black-and-brown-hallway-ZtC4_rPCRXA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167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https://unsplash.com/photos/people-doing-office-works-QBpZGqEMsKg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110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https://unsplash.com/photos/people-doing-office-works-QBpZGqEMsKg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457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92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59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7827" y="4080864"/>
            <a:ext cx="4173085" cy="504056"/>
          </a:xfrm>
        </p:spPr>
        <p:txBody>
          <a:bodyPr anchor="ctr">
            <a:normAutofit/>
          </a:bodyPr>
          <a:lstStyle>
            <a:lvl1pPr marL="0" indent="0" algn="l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10FDE9B-F2BA-693C-18BD-97D3278DF7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31556" y="-1"/>
            <a:ext cx="6204622" cy="6873240"/>
          </a:xfrm>
          <a:custGeom>
            <a:avLst/>
            <a:gdLst>
              <a:gd name="connsiteX0" fmla="*/ 5241838 w 6204622"/>
              <a:gd name="connsiteY0" fmla="*/ 4053840 h 6873240"/>
              <a:gd name="connsiteX1" fmla="*/ 6204622 w 6204622"/>
              <a:gd name="connsiteY1" fmla="*/ 4053840 h 6873240"/>
              <a:gd name="connsiteX2" fmla="*/ 5535348 w 6204622"/>
              <a:gd name="connsiteY2" fmla="*/ 6873240 h 6873240"/>
              <a:gd name="connsiteX3" fmla="*/ 4572564 w 6204622"/>
              <a:gd name="connsiteY3" fmla="*/ 6873240 h 6873240"/>
              <a:gd name="connsiteX4" fmla="*/ 1878802 w 6204622"/>
              <a:gd name="connsiteY4" fmla="*/ 0 h 6873240"/>
              <a:gd name="connsiteX5" fmla="*/ 6107472 w 6204622"/>
              <a:gd name="connsiteY5" fmla="*/ 0 h 6873240"/>
              <a:gd name="connsiteX6" fmla="*/ 4503494 w 6204622"/>
              <a:gd name="connsiteY6" fmla="*/ 6858000 h 6873240"/>
              <a:gd name="connsiteX7" fmla="*/ 274824 w 6204622"/>
              <a:gd name="connsiteY7" fmla="*/ 6858000 h 6873240"/>
              <a:gd name="connsiteX8" fmla="*/ 718694 w 6204622"/>
              <a:gd name="connsiteY8" fmla="*/ 0 h 6873240"/>
              <a:gd name="connsiteX9" fmla="*/ 1752570 w 6204622"/>
              <a:gd name="connsiteY9" fmla="*/ 0 h 6873240"/>
              <a:gd name="connsiteX10" fmla="*/ 1033876 w 6204622"/>
              <a:gd name="connsiteY10" fmla="*/ 3027586 h 6873240"/>
              <a:gd name="connsiteX11" fmla="*/ 0 w 6204622"/>
              <a:gd name="connsiteY11" fmla="*/ 3027586 h 687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04622" h="6873240">
                <a:moveTo>
                  <a:pt x="5241838" y="4053840"/>
                </a:moveTo>
                <a:lnTo>
                  <a:pt x="6204622" y="4053840"/>
                </a:lnTo>
                <a:lnTo>
                  <a:pt x="5535348" y="6873240"/>
                </a:lnTo>
                <a:lnTo>
                  <a:pt x="4572564" y="6873240"/>
                </a:lnTo>
                <a:close/>
                <a:moveTo>
                  <a:pt x="1878802" y="0"/>
                </a:moveTo>
                <a:lnTo>
                  <a:pt x="6107472" y="0"/>
                </a:lnTo>
                <a:lnTo>
                  <a:pt x="4503494" y="6858000"/>
                </a:lnTo>
                <a:lnTo>
                  <a:pt x="274824" y="6858000"/>
                </a:lnTo>
                <a:close/>
                <a:moveTo>
                  <a:pt x="718694" y="0"/>
                </a:moveTo>
                <a:lnTo>
                  <a:pt x="1752570" y="0"/>
                </a:lnTo>
                <a:lnTo>
                  <a:pt x="1033876" y="3027586"/>
                </a:lnTo>
                <a:lnTo>
                  <a:pt x="0" y="30275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7828" y="2112657"/>
            <a:ext cx="4173084" cy="1825360"/>
          </a:xfrm>
        </p:spPr>
        <p:txBody>
          <a:bodyPr tIns="0" bIns="0" anchor="b">
            <a:noAutofit/>
          </a:bodyPr>
          <a:lstStyle>
            <a:lvl1pPr algn="l">
              <a:defRPr lang="en-US" sz="4800" kern="120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j-cs"/>
              </a:defRPr>
            </a:lvl1pPr>
          </a:lstStyle>
          <a:p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2" y="274639"/>
            <a:ext cx="9685442" cy="711081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6E23388-04C2-CBCF-1963-DC5D85E82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‹Nº›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E2366A-3B56-A1A7-F4A4-BE71E8624502}"/>
              </a:ext>
            </a:extLst>
          </p:cNvPr>
          <p:cNvGrpSpPr/>
          <p:nvPr userDrawn="1"/>
        </p:nvGrpSpPr>
        <p:grpSpPr>
          <a:xfrm>
            <a:off x="218962" y="0"/>
            <a:ext cx="11456908" cy="6873239"/>
            <a:chOff x="218962" y="0"/>
            <a:chExt cx="11456908" cy="6873239"/>
          </a:xfrm>
        </p:grpSpPr>
        <p:sp>
          <p:nvSpPr>
            <p:cNvPr id="9" name="Parallelogram 8">
              <a:extLst>
                <a:ext uri="{FF2B5EF4-FFF2-40B4-BE49-F238E27FC236}">
                  <a16:creationId xmlns:a16="http://schemas.microsoft.com/office/drawing/2014/main" id="{2767A026-6DE2-D65C-F0B4-D1D2D1608EE1}"/>
                </a:ext>
              </a:extLst>
            </p:cNvPr>
            <p:cNvSpPr/>
            <p:nvPr/>
          </p:nvSpPr>
          <p:spPr>
            <a:xfrm>
              <a:off x="218962" y="6036391"/>
              <a:ext cx="484424" cy="836848"/>
            </a:xfrm>
            <a:prstGeom prst="parallelogram">
              <a:avLst>
                <a:gd name="adj" fmla="val 4100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8A9497A-5EC9-806A-FEFD-19CFEDEBD5B6}"/>
                </a:ext>
              </a:extLst>
            </p:cNvPr>
            <p:cNvSpPr/>
            <p:nvPr/>
          </p:nvSpPr>
          <p:spPr>
            <a:xfrm>
              <a:off x="10767057" y="0"/>
              <a:ext cx="908813" cy="1052736"/>
            </a:xfrm>
            <a:custGeom>
              <a:avLst/>
              <a:gdLst>
                <a:gd name="connsiteX0" fmla="*/ 249900 w 908813"/>
                <a:gd name="connsiteY0" fmla="*/ 0 h 1052736"/>
                <a:gd name="connsiteX1" fmla="*/ 908813 w 908813"/>
                <a:gd name="connsiteY1" fmla="*/ 0 h 1052736"/>
                <a:gd name="connsiteX2" fmla="*/ 658913 w 908813"/>
                <a:gd name="connsiteY2" fmla="*/ 1052736 h 1052736"/>
                <a:gd name="connsiteX3" fmla="*/ 0 w 908813"/>
                <a:gd name="connsiteY3" fmla="*/ 1052736 h 1052736"/>
                <a:gd name="connsiteX4" fmla="*/ 249900 w 908813"/>
                <a:gd name="connsiteY4" fmla="*/ 0 h 1052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8813" h="1052736">
                  <a:moveTo>
                    <a:pt x="249900" y="0"/>
                  </a:moveTo>
                  <a:lnTo>
                    <a:pt x="908813" y="0"/>
                  </a:lnTo>
                  <a:lnTo>
                    <a:pt x="658913" y="1052736"/>
                  </a:lnTo>
                  <a:lnTo>
                    <a:pt x="0" y="1052736"/>
                  </a:lnTo>
                  <a:lnTo>
                    <a:pt x="24990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9115D8DA-9892-2439-C042-062041FA0AA6}"/>
                </a:ext>
              </a:extLst>
            </p:cNvPr>
            <p:cNvSpPr/>
            <p:nvPr/>
          </p:nvSpPr>
          <p:spPr>
            <a:xfrm>
              <a:off x="10592370" y="0"/>
              <a:ext cx="346977" cy="599407"/>
            </a:xfrm>
            <a:prstGeom prst="parallelogram">
              <a:avLst>
                <a:gd name="adj" fmla="val 4100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F42094AC-7579-1623-8F77-ADE06B737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0103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C3869D9B-7D98-7CD5-0652-DC87196CF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0103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E8DE07E-9284-F298-87F3-F92262217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‹Nº›</a:t>
            </a:fld>
            <a:endParaRPr lang="en-US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03912F2-84A4-98E0-4A35-1BF29CC0E2CE}"/>
              </a:ext>
            </a:extLst>
          </p:cNvPr>
          <p:cNvGrpSpPr/>
          <p:nvPr userDrawn="1"/>
        </p:nvGrpSpPr>
        <p:grpSpPr>
          <a:xfrm>
            <a:off x="218962" y="0"/>
            <a:ext cx="11456908" cy="6873239"/>
            <a:chOff x="218962" y="0"/>
            <a:chExt cx="11456908" cy="6873239"/>
          </a:xfrm>
        </p:grpSpPr>
        <p:sp>
          <p:nvSpPr>
            <p:cNvPr id="58" name="Parallelogram 57">
              <a:extLst>
                <a:ext uri="{FF2B5EF4-FFF2-40B4-BE49-F238E27FC236}">
                  <a16:creationId xmlns:a16="http://schemas.microsoft.com/office/drawing/2014/main" id="{3EA397CA-7CE6-B4DB-4D96-B3103EE951ED}"/>
                </a:ext>
              </a:extLst>
            </p:cNvPr>
            <p:cNvSpPr/>
            <p:nvPr/>
          </p:nvSpPr>
          <p:spPr>
            <a:xfrm>
              <a:off x="218962" y="6036391"/>
              <a:ext cx="484424" cy="836848"/>
            </a:xfrm>
            <a:prstGeom prst="parallelogram">
              <a:avLst>
                <a:gd name="adj" fmla="val 4100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41ECEBA5-C387-3EF8-5108-C4CC39A7E92A}"/>
                </a:ext>
              </a:extLst>
            </p:cNvPr>
            <p:cNvSpPr/>
            <p:nvPr/>
          </p:nvSpPr>
          <p:spPr>
            <a:xfrm>
              <a:off x="10767057" y="0"/>
              <a:ext cx="908813" cy="1052736"/>
            </a:xfrm>
            <a:custGeom>
              <a:avLst/>
              <a:gdLst>
                <a:gd name="connsiteX0" fmla="*/ 249900 w 908813"/>
                <a:gd name="connsiteY0" fmla="*/ 0 h 1052736"/>
                <a:gd name="connsiteX1" fmla="*/ 908813 w 908813"/>
                <a:gd name="connsiteY1" fmla="*/ 0 h 1052736"/>
                <a:gd name="connsiteX2" fmla="*/ 658913 w 908813"/>
                <a:gd name="connsiteY2" fmla="*/ 1052736 h 1052736"/>
                <a:gd name="connsiteX3" fmla="*/ 0 w 908813"/>
                <a:gd name="connsiteY3" fmla="*/ 1052736 h 1052736"/>
                <a:gd name="connsiteX4" fmla="*/ 249900 w 908813"/>
                <a:gd name="connsiteY4" fmla="*/ 0 h 1052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8813" h="1052736">
                  <a:moveTo>
                    <a:pt x="249900" y="0"/>
                  </a:moveTo>
                  <a:lnTo>
                    <a:pt x="908813" y="0"/>
                  </a:lnTo>
                  <a:lnTo>
                    <a:pt x="658913" y="1052736"/>
                  </a:lnTo>
                  <a:lnTo>
                    <a:pt x="0" y="1052736"/>
                  </a:lnTo>
                  <a:lnTo>
                    <a:pt x="24990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0" name="Parallelogram 59">
              <a:extLst>
                <a:ext uri="{FF2B5EF4-FFF2-40B4-BE49-F238E27FC236}">
                  <a16:creationId xmlns:a16="http://schemas.microsoft.com/office/drawing/2014/main" id="{E24CF65B-CB9C-159D-7FDA-317C6511C206}"/>
                </a:ext>
              </a:extLst>
            </p:cNvPr>
            <p:cNvSpPr/>
            <p:nvPr/>
          </p:nvSpPr>
          <p:spPr>
            <a:xfrm>
              <a:off x="10592370" y="0"/>
              <a:ext cx="346977" cy="599407"/>
            </a:xfrm>
            <a:prstGeom prst="parallelogram">
              <a:avLst>
                <a:gd name="adj" fmla="val 4100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8D17CC1-BFCF-B63F-39F1-363C76D03D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4625354" cy="6858000"/>
          </a:xfrm>
          <a:custGeom>
            <a:avLst/>
            <a:gdLst>
              <a:gd name="connsiteX0" fmla="*/ 0 w 4625354"/>
              <a:gd name="connsiteY0" fmla="*/ 0 h 6858000"/>
              <a:gd name="connsiteX1" fmla="*/ 4625354 w 4625354"/>
              <a:gd name="connsiteY1" fmla="*/ 0 h 6858000"/>
              <a:gd name="connsiteX2" fmla="*/ 3021375 w 4625354"/>
              <a:gd name="connsiteY2" fmla="*/ 6858000 h 6858000"/>
              <a:gd name="connsiteX3" fmla="*/ 0 w 46253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5354" h="6858000">
                <a:moveTo>
                  <a:pt x="0" y="0"/>
                </a:moveTo>
                <a:lnTo>
                  <a:pt x="4625354" y="0"/>
                </a:lnTo>
                <a:lnTo>
                  <a:pt x="30213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481038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955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0569E71-395F-D09C-F314-0DD6C1BC85F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01812" y="-1"/>
            <a:ext cx="5832648" cy="6858000"/>
          </a:xfrm>
          <a:custGeom>
            <a:avLst/>
            <a:gdLst>
              <a:gd name="connsiteX0" fmla="*/ 1603978 w 5832648"/>
              <a:gd name="connsiteY0" fmla="*/ 0 h 6858000"/>
              <a:gd name="connsiteX1" fmla="*/ 5832648 w 5832648"/>
              <a:gd name="connsiteY1" fmla="*/ 0 h 6858000"/>
              <a:gd name="connsiteX2" fmla="*/ 4228670 w 5832648"/>
              <a:gd name="connsiteY2" fmla="*/ 6858000 h 6858000"/>
              <a:gd name="connsiteX3" fmla="*/ 0 w 58326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2648" h="6858000">
                <a:moveTo>
                  <a:pt x="1603978" y="0"/>
                </a:moveTo>
                <a:lnTo>
                  <a:pt x="5832648" y="0"/>
                </a:lnTo>
                <a:lnTo>
                  <a:pt x="422867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DC2A91A-A82E-BFB2-EC94-8672B7BF7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35518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430DE60-E51D-2CD2-92E8-7D71BEF57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587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874232C-AB97-45B2-6A1D-715297432C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82527" y="-1"/>
            <a:ext cx="4506296" cy="6858000"/>
          </a:xfrm>
          <a:custGeom>
            <a:avLst/>
            <a:gdLst>
              <a:gd name="connsiteX0" fmla="*/ 1603979 w 4506296"/>
              <a:gd name="connsiteY0" fmla="*/ 0 h 6858000"/>
              <a:gd name="connsiteX1" fmla="*/ 4506296 w 4506296"/>
              <a:gd name="connsiteY1" fmla="*/ 0 h 6858000"/>
              <a:gd name="connsiteX2" fmla="*/ 4506296 w 4506296"/>
              <a:gd name="connsiteY2" fmla="*/ 6858000 h 6858000"/>
              <a:gd name="connsiteX3" fmla="*/ 0 w 450629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6296" h="6858000">
                <a:moveTo>
                  <a:pt x="1603979" y="0"/>
                </a:moveTo>
                <a:lnTo>
                  <a:pt x="4506296" y="0"/>
                </a:lnTo>
                <a:lnTo>
                  <a:pt x="450629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03497B3D-A878-8A10-61C3-3A5F6BC87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7496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9B3A090B-39D9-6EA6-0E24-63BB8993D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59323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28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C16E7EE-BC5F-4DC0-4DDF-5C694CAB28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2955852"/>
            <a:ext cx="5401499" cy="3902149"/>
          </a:xfrm>
          <a:custGeom>
            <a:avLst/>
            <a:gdLst>
              <a:gd name="connsiteX0" fmla="*/ 0 w 5401499"/>
              <a:gd name="connsiteY0" fmla="*/ 0 h 3902149"/>
              <a:gd name="connsiteX1" fmla="*/ 5401499 w 5401499"/>
              <a:gd name="connsiteY1" fmla="*/ 0 h 3902149"/>
              <a:gd name="connsiteX2" fmla="*/ 4488847 w 5401499"/>
              <a:gd name="connsiteY2" fmla="*/ 3902149 h 3902149"/>
              <a:gd name="connsiteX3" fmla="*/ 0 w 5401499"/>
              <a:gd name="connsiteY3" fmla="*/ 3902149 h 390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1499" h="3902149">
                <a:moveTo>
                  <a:pt x="0" y="0"/>
                </a:moveTo>
                <a:lnTo>
                  <a:pt x="5401499" y="0"/>
                </a:lnTo>
                <a:lnTo>
                  <a:pt x="4488847" y="3902149"/>
                </a:lnTo>
                <a:lnTo>
                  <a:pt x="0" y="39021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8C6430B-2735-C5EA-7B97-DF220F8C2B1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82416" y="0"/>
            <a:ext cx="5006409" cy="3902149"/>
          </a:xfrm>
          <a:custGeom>
            <a:avLst/>
            <a:gdLst>
              <a:gd name="connsiteX0" fmla="*/ 912652 w 5006409"/>
              <a:gd name="connsiteY0" fmla="*/ 0 h 3902149"/>
              <a:gd name="connsiteX1" fmla="*/ 5006409 w 5006409"/>
              <a:gd name="connsiteY1" fmla="*/ 0 h 3902149"/>
              <a:gd name="connsiteX2" fmla="*/ 5006409 w 5006409"/>
              <a:gd name="connsiteY2" fmla="*/ 3902149 h 3902149"/>
              <a:gd name="connsiteX3" fmla="*/ 0 w 5006409"/>
              <a:gd name="connsiteY3" fmla="*/ 3902149 h 390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6409" h="3902149">
                <a:moveTo>
                  <a:pt x="912652" y="0"/>
                </a:moveTo>
                <a:lnTo>
                  <a:pt x="5006409" y="0"/>
                </a:lnTo>
                <a:lnTo>
                  <a:pt x="5006409" y="3902149"/>
                </a:lnTo>
                <a:lnTo>
                  <a:pt x="0" y="39021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0E03D61-3E7B-11AA-22AD-408BE6A76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46783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B5B09664-4B72-D4D2-D758-90957A60B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494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FBE93ED-FB37-3457-63E2-053344A445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-1"/>
            <a:ext cx="6772146" cy="6858000"/>
          </a:xfrm>
          <a:custGeom>
            <a:avLst/>
            <a:gdLst>
              <a:gd name="connsiteX0" fmla="*/ 0 w 6772146"/>
              <a:gd name="connsiteY0" fmla="*/ 0 h 6858000"/>
              <a:gd name="connsiteX1" fmla="*/ 6772146 w 6772146"/>
              <a:gd name="connsiteY1" fmla="*/ 0 h 6858000"/>
              <a:gd name="connsiteX2" fmla="*/ 5168167 w 6772146"/>
              <a:gd name="connsiteY2" fmla="*/ 6858000 h 6858000"/>
              <a:gd name="connsiteX3" fmla="*/ 0 w 677214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2146" h="6858000">
                <a:moveTo>
                  <a:pt x="0" y="0"/>
                </a:moveTo>
                <a:lnTo>
                  <a:pt x="6772146" y="0"/>
                </a:lnTo>
                <a:lnTo>
                  <a:pt x="516816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3874D1A-7787-A7E7-7632-0C3A1CAA6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1121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E625DE91-0B10-266C-418F-96203216B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305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5D645D6-5CF0-B034-167E-A333D521DE3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16678" y="-1"/>
            <a:ext cx="6772146" cy="6858000"/>
          </a:xfrm>
          <a:custGeom>
            <a:avLst/>
            <a:gdLst>
              <a:gd name="connsiteX0" fmla="*/ 1603979 w 6772146"/>
              <a:gd name="connsiteY0" fmla="*/ 0 h 6858000"/>
              <a:gd name="connsiteX1" fmla="*/ 6772146 w 6772146"/>
              <a:gd name="connsiteY1" fmla="*/ 0 h 6858000"/>
              <a:gd name="connsiteX2" fmla="*/ 6772146 w 6772146"/>
              <a:gd name="connsiteY2" fmla="*/ 6858000 h 6858000"/>
              <a:gd name="connsiteX3" fmla="*/ 0 w 677214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2146" h="6858000">
                <a:moveTo>
                  <a:pt x="1603979" y="0"/>
                </a:moveTo>
                <a:lnTo>
                  <a:pt x="6772146" y="0"/>
                </a:lnTo>
                <a:lnTo>
                  <a:pt x="677214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E4647C5-2CF8-6860-92FC-5636662D0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7497" y="6227397"/>
            <a:ext cx="2514588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8079AE0D-132A-E6D9-1BAB-938507A00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95392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87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138425"/>
            <a:ext cx="10969943" cy="4987739"/>
          </a:xfrm>
          <a:prstGeom prst="rect">
            <a:avLst/>
          </a:prstGeom>
        </p:spPr>
        <p:txBody>
          <a:bodyPr vert="horz" lIns="0" tIns="60949" rIns="0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441" y="6237312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5" y="6237312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4" r:id="rId2"/>
    <p:sldLayoutId id="2147483655" r:id="rId3"/>
    <p:sldLayoutId id="2147483662" r:id="rId4"/>
    <p:sldLayoutId id="2147483663" r:id="rId5"/>
    <p:sldLayoutId id="2147483664" r:id="rId6"/>
    <p:sldLayoutId id="2147483666" r:id="rId7"/>
    <p:sldLayoutId id="2147483668" r:id="rId8"/>
    <p:sldLayoutId id="2147483669" r:id="rId9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Segoe UI Black" panose="020B0A02040204020203" pitchFamily="34" charset="0"/>
          <a:ea typeface="Segoe UI Black" panose="020B0A02040204020203" pitchFamily="34" charset="0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1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17" Type="http://schemas.openxmlformats.org/officeDocument/2006/relationships/image" Target="../media/image18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5" Type="http://schemas.openxmlformats.org/officeDocument/2006/relationships/image" Target="../media/image16.svg"/><Relationship Id="rId10" Type="http://schemas.openxmlformats.org/officeDocument/2006/relationships/image" Target="../media/image11.png"/><Relationship Id="rId19" Type="http://schemas.openxmlformats.org/officeDocument/2006/relationships/image" Target="../media/image20.sv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3FAA4494-D0E2-4075-ACCD-0261DEA27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805292" cy="5674642"/>
          </a:xfrm>
        </p:spPr>
        <p:txBody>
          <a:bodyPr/>
          <a:lstStyle/>
          <a:p>
            <a:pPr algn="ctr"/>
            <a:br>
              <a:rPr lang="es-ES" sz="2400" dirty="0"/>
            </a:br>
            <a:br>
              <a:rPr lang="es-ES" sz="2400" dirty="0"/>
            </a:br>
            <a:br>
              <a:rPr lang="es-ES" sz="2400" dirty="0"/>
            </a:br>
            <a:r>
              <a:rPr lang="es-ES" sz="2400" dirty="0"/>
              <a:t>I JORNADA INTERAUTONÓMICA DE SIMPLIFICACIÓN</a:t>
            </a:r>
            <a:br>
              <a:rPr lang="es-ES" sz="2400" dirty="0"/>
            </a:br>
            <a:br>
              <a:rPr lang="es-ES" sz="2400" dirty="0"/>
            </a:br>
            <a:r>
              <a:rPr lang="es-ES" sz="2400" dirty="0"/>
              <a:t> ADMINISTRATIVA</a:t>
            </a:r>
            <a:br>
              <a:rPr lang="es-ES" sz="2400" dirty="0"/>
            </a:br>
            <a:br>
              <a:rPr lang="es-ES" sz="2400" dirty="0"/>
            </a:br>
            <a:br>
              <a:rPr lang="es-ES" sz="2400" dirty="0"/>
            </a:br>
            <a:br>
              <a:rPr lang="es-ES" sz="2400" dirty="0"/>
            </a:br>
            <a:br>
              <a:rPr lang="es-ES" sz="2400" dirty="0"/>
            </a:br>
            <a:br>
              <a:rPr lang="es-ES" sz="2400" dirty="0"/>
            </a:br>
            <a:br>
              <a:rPr lang="es-ES" sz="2400" dirty="0"/>
            </a:br>
            <a:br>
              <a:rPr lang="es-ES" sz="2400" dirty="0"/>
            </a:br>
            <a:br>
              <a:rPr lang="es-ES" sz="2400" dirty="0"/>
            </a:br>
            <a:r>
              <a:rPr lang="es-ES" sz="2400" dirty="0"/>
              <a:t>                                                         </a:t>
            </a:r>
            <a:r>
              <a:rPr lang="es-ES" sz="2400" b="1" dirty="0"/>
              <a:t>Sevilla 10-11 marzo 2026</a:t>
            </a:r>
          </a:p>
        </p:txBody>
      </p:sp>
      <p:pic>
        <p:nvPicPr>
          <p:cNvPr id="3" name="Imagen 2" descr="Un letrero de color negro&#10;&#10;Descripción generada automáticamente con confianza baja">
            <a:extLst>
              <a:ext uri="{FF2B5EF4-FFF2-40B4-BE49-F238E27FC236}">
                <a16:creationId xmlns:a16="http://schemas.microsoft.com/office/drawing/2014/main" id="{7BA56F42-1EC2-4847-B930-57CAC46ACC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4595" y="620688"/>
            <a:ext cx="739431" cy="47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3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F03325-9A9A-4D7F-9F5E-32588248A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400" dirty="0"/>
              <a:t>Actualmente en tramitación el decreto por el que se regula el régimen jurídico de las ECAS</a:t>
            </a:r>
          </a:p>
        </p:txBody>
      </p:sp>
      <p:sp>
        <p:nvSpPr>
          <p:cNvPr id="4" name="Slide Number Placeholder 61">
            <a:extLst>
              <a:ext uri="{FF2B5EF4-FFF2-40B4-BE49-F238E27FC236}">
                <a16:creationId xmlns:a16="http://schemas.microsoft.com/office/drawing/2014/main" id="{587575A2-3EFF-D4DA-E42E-4DD054BD8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</p:spPr>
        <p:txBody>
          <a:bodyPr/>
          <a:lstStyle/>
          <a:p>
            <a:fld id="{96E69268-9C8B-4EBF-A9EE-DC5DC2D48DC3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Imagen 4" descr="Un letrero de color negro&#10;&#10;Descripción generada automáticamente con confianza baja">
            <a:extLst>
              <a:ext uri="{FF2B5EF4-FFF2-40B4-BE49-F238E27FC236}">
                <a16:creationId xmlns:a16="http://schemas.microsoft.com/office/drawing/2014/main" id="{5F1F74A8-40B5-43FF-B937-3EFF6B9D57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9394" y="417903"/>
            <a:ext cx="739431" cy="47698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78EE50B-27CB-41DA-9C62-AB149E0EC6B2}"/>
              </a:ext>
            </a:extLst>
          </p:cNvPr>
          <p:cNvSpPr txBox="1"/>
          <p:nvPr/>
        </p:nvSpPr>
        <p:spPr>
          <a:xfrm>
            <a:off x="477787" y="1514428"/>
            <a:ext cx="1123324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000" dirty="0">
                <a:solidFill>
                  <a:schemeClr val="accent1"/>
                </a:solidFill>
              </a:rPr>
              <a:t>Parte común con las disposiciones generales aplicable a todas ellas.</a:t>
            </a:r>
          </a:p>
          <a:p>
            <a:endParaRPr lang="es-ES" sz="2000" dirty="0">
              <a:solidFill>
                <a:schemeClr val="accent1"/>
              </a:solidFill>
            </a:endParaRPr>
          </a:p>
          <a:p>
            <a:r>
              <a:rPr lang="es-ES" sz="2000" dirty="0">
                <a:solidFill>
                  <a:schemeClr val="accent1"/>
                </a:solidFill>
              </a:rPr>
              <a:t>     - </a:t>
            </a:r>
            <a:r>
              <a:rPr lang="es-ES" sz="2000" dirty="0"/>
              <a:t>Registro General de Entidades Colaboradoras de Castilla-La Mancha. </a:t>
            </a:r>
          </a:p>
          <a:p>
            <a:endParaRPr lang="es-ES" sz="2000" dirty="0"/>
          </a:p>
          <a:p>
            <a:r>
              <a:rPr lang="es-ES" sz="2000" dirty="0"/>
              <a:t>            .- </a:t>
            </a:r>
            <a:r>
              <a:rPr lang="es-ES" sz="1600" dirty="0"/>
              <a:t>Registro de naturaleza administrativa.</a:t>
            </a:r>
          </a:p>
          <a:p>
            <a:r>
              <a:rPr lang="es-ES" sz="1600" dirty="0"/>
              <a:t>                .- Portal web de acceso público.</a:t>
            </a:r>
          </a:p>
          <a:p>
            <a:r>
              <a:rPr lang="es-ES" sz="1600" dirty="0"/>
              <a:t>                .- Se inscribirán todas las ECAS, incluyendo las que tienen regulación específica.</a:t>
            </a:r>
          </a:p>
          <a:p>
            <a:r>
              <a:rPr lang="es-ES" sz="1600" dirty="0"/>
              <a:t>                .- Inscripción tiene carácter constitutivo. </a:t>
            </a:r>
          </a:p>
          <a:p>
            <a:r>
              <a:rPr lang="es-ES" sz="1600" dirty="0"/>
              <a:t>                </a:t>
            </a:r>
          </a:p>
          <a:p>
            <a:endParaRPr lang="es-E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000" dirty="0">
                <a:solidFill>
                  <a:schemeClr val="accent1"/>
                </a:solidFill>
              </a:rPr>
              <a:t>  Parte especial con las </a:t>
            </a:r>
            <a:r>
              <a:rPr lang="es-ES" sz="2000">
                <a:solidFill>
                  <a:schemeClr val="accent1"/>
                </a:solidFill>
              </a:rPr>
              <a:t>disposiciones específicas </a:t>
            </a:r>
            <a:r>
              <a:rPr lang="es-ES" sz="2000" dirty="0">
                <a:solidFill>
                  <a:schemeClr val="accent1"/>
                </a:solidFill>
              </a:rPr>
              <a:t>en virtud de la materia.</a:t>
            </a:r>
          </a:p>
          <a:p>
            <a:endParaRPr lang="es-ES" sz="2000" dirty="0"/>
          </a:p>
          <a:p>
            <a:r>
              <a:rPr lang="es-ES" sz="2000" dirty="0"/>
              <a:t>       - Requisitos específicos.</a:t>
            </a:r>
          </a:p>
          <a:p>
            <a:r>
              <a:rPr lang="es-ES" sz="2000" dirty="0"/>
              <a:t>       - Funciones.</a:t>
            </a:r>
          </a:p>
        </p:txBody>
      </p:sp>
    </p:spTree>
    <p:extLst>
      <p:ext uri="{BB962C8B-B14F-4D97-AF65-F5344CB8AC3E}">
        <p14:creationId xmlns:p14="http://schemas.microsoft.com/office/powerpoint/2010/main" val="1229549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D1C5B58-2D39-8BF5-2B62-8C0C73B56392}"/>
              </a:ext>
            </a:extLst>
          </p:cNvPr>
          <p:cNvSpPr txBox="1"/>
          <p:nvPr/>
        </p:nvSpPr>
        <p:spPr>
          <a:xfrm>
            <a:off x="4078188" y="2144629"/>
            <a:ext cx="5778503" cy="149194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r>
              <a:rPr lang="en-US" sz="4800" dirty="0">
                <a:solidFill>
                  <a:schemeClr val="accent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rial" pitchFamily="34" charset="0"/>
              </a:rPr>
              <a:t>GRACIAS </a:t>
            </a:r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rial" pitchFamily="34" charset="0"/>
              </a:rPr>
              <a:t>POR LA ATENCIÓN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637B35F-21E1-E2BD-B9EE-1F35C131B7D3}"/>
              </a:ext>
            </a:extLst>
          </p:cNvPr>
          <p:cNvSpPr/>
          <p:nvPr/>
        </p:nvSpPr>
        <p:spPr>
          <a:xfrm>
            <a:off x="1766274" y="0"/>
            <a:ext cx="2422268" cy="5357902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9891992-95BC-5A1C-D5DB-5CE5D44D543F}"/>
              </a:ext>
            </a:extLst>
          </p:cNvPr>
          <p:cNvSpPr/>
          <p:nvPr/>
        </p:nvSpPr>
        <p:spPr>
          <a:xfrm>
            <a:off x="1314548" y="332656"/>
            <a:ext cx="1351569" cy="2989584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CC87D7E5-C3F5-D2E5-CCCB-CA3ACA890940}"/>
              </a:ext>
            </a:extLst>
          </p:cNvPr>
          <p:cNvSpPr/>
          <p:nvPr/>
        </p:nvSpPr>
        <p:spPr>
          <a:xfrm>
            <a:off x="1342800" y="1124744"/>
            <a:ext cx="1323317" cy="4240814"/>
          </a:xfrm>
          <a:prstGeom prst="parallelogram">
            <a:avLst>
              <a:gd name="adj" fmla="val 748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 descr="Un letrero de color negro&#10;&#10;Descripción generada automáticamente con confianza baja">
            <a:extLst>
              <a:ext uri="{FF2B5EF4-FFF2-40B4-BE49-F238E27FC236}">
                <a16:creationId xmlns:a16="http://schemas.microsoft.com/office/drawing/2014/main" id="{D3BF413A-9106-C97C-A6A8-AB3950F107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580" y="3689831"/>
            <a:ext cx="2597742" cy="1675727"/>
          </a:xfrm>
          <a:prstGeom prst="rect">
            <a:avLst/>
          </a:prstGeom>
        </p:spPr>
      </p:pic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9978130D-4E6A-828A-9EE8-ED8031B3F717}"/>
              </a:ext>
            </a:extLst>
          </p:cNvPr>
          <p:cNvSpPr txBox="1">
            <a:spLocks/>
          </p:cNvSpPr>
          <p:nvPr/>
        </p:nvSpPr>
        <p:spPr>
          <a:xfrm>
            <a:off x="5920557" y="5540222"/>
            <a:ext cx="672594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DIRECCIÓN GENERAL DE COORDINACIÓN</a:t>
            </a:r>
            <a:br>
              <a:rPr lang="en-US" sz="1800" dirty="0"/>
            </a:br>
            <a:r>
              <a:rPr lang="en-US" sz="1800" b="1" dirty="0"/>
              <a:t>VICEPRESIDENCIA PRIMERA JCCM</a:t>
            </a:r>
          </a:p>
        </p:txBody>
      </p:sp>
      <p:pic>
        <p:nvPicPr>
          <p:cNvPr id="8" name="Imagen 7" descr="Un letrero de color negro&#10;&#10;Descripción generada automáticamente con confianza baja">
            <a:extLst>
              <a:ext uri="{FF2B5EF4-FFF2-40B4-BE49-F238E27FC236}">
                <a16:creationId xmlns:a16="http://schemas.microsoft.com/office/drawing/2014/main" id="{04A99ED5-53F2-41D2-88D3-549F451D9C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9394" y="404664"/>
            <a:ext cx="739431" cy="47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89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21985E-6 7.40741E-7 L 0.13415 -1.01852 " pathEditMode="relative" rAng="0" ptsTypes="AA">
                                      <p:cBhvr>
                                        <p:cTn id="6" dur="3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7" y="-509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27976E-6 1.85185E-6 L -0.10771 0.81991 " pathEditMode="relative" rAng="0" ptsTypes="AA">
                                      <p:cBhvr>
                                        <p:cTn id="8" dur="3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2" y="4099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A6C481A-8D1C-2C9A-9654-F38BE408247A}"/>
              </a:ext>
            </a:extLst>
          </p:cNvPr>
          <p:cNvSpPr/>
          <p:nvPr/>
        </p:nvSpPr>
        <p:spPr>
          <a:xfrm>
            <a:off x="5529637" y="-1"/>
            <a:ext cx="6204622" cy="6873240"/>
          </a:xfrm>
          <a:custGeom>
            <a:avLst/>
            <a:gdLst>
              <a:gd name="connsiteX0" fmla="*/ 5241838 w 6204622"/>
              <a:gd name="connsiteY0" fmla="*/ 4053840 h 6873240"/>
              <a:gd name="connsiteX1" fmla="*/ 6204622 w 6204622"/>
              <a:gd name="connsiteY1" fmla="*/ 4053840 h 6873240"/>
              <a:gd name="connsiteX2" fmla="*/ 5535348 w 6204622"/>
              <a:gd name="connsiteY2" fmla="*/ 6873240 h 6873240"/>
              <a:gd name="connsiteX3" fmla="*/ 4572564 w 6204622"/>
              <a:gd name="connsiteY3" fmla="*/ 6873240 h 6873240"/>
              <a:gd name="connsiteX4" fmla="*/ 1878802 w 6204622"/>
              <a:gd name="connsiteY4" fmla="*/ 0 h 6873240"/>
              <a:gd name="connsiteX5" fmla="*/ 6107472 w 6204622"/>
              <a:gd name="connsiteY5" fmla="*/ 0 h 6873240"/>
              <a:gd name="connsiteX6" fmla="*/ 4503494 w 6204622"/>
              <a:gd name="connsiteY6" fmla="*/ 6858000 h 6873240"/>
              <a:gd name="connsiteX7" fmla="*/ 274824 w 6204622"/>
              <a:gd name="connsiteY7" fmla="*/ 6858000 h 6873240"/>
              <a:gd name="connsiteX8" fmla="*/ 718694 w 6204622"/>
              <a:gd name="connsiteY8" fmla="*/ 0 h 6873240"/>
              <a:gd name="connsiteX9" fmla="*/ 1752570 w 6204622"/>
              <a:gd name="connsiteY9" fmla="*/ 0 h 6873240"/>
              <a:gd name="connsiteX10" fmla="*/ 1033876 w 6204622"/>
              <a:gd name="connsiteY10" fmla="*/ 3027586 h 6873240"/>
              <a:gd name="connsiteX11" fmla="*/ 0 w 6204622"/>
              <a:gd name="connsiteY11" fmla="*/ 3027586 h 687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04622" h="6873240">
                <a:moveTo>
                  <a:pt x="5241838" y="4053840"/>
                </a:moveTo>
                <a:lnTo>
                  <a:pt x="6204622" y="4053840"/>
                </a:lnTo>
                <a:lnTo>
                  <a:pt x="5535348" y="6873240"/>
                </a:lnTo>
                <a:lnTo>
                  <a:pt x="4572564" y="6873240"/>
                </a:lnTo>
                <a:close/>
                <a:moveTo>
                  <a:pt x="1878802" y="0"/>
                </a:moveTo>
                <a:lnTo>
                  <a:pt x="6107472" y="0"/>
                </a:lnTo>
                <a:lnTo>
                  <a:pt x="4503494" y="6858000"/>
                </a:lnTo>
                <a:lnTo>
                  <a:pt x="274824" y="6858000"/>
                </a:lnTo>
                <a:close/>
                <a:moveTo>
                  <a:pt x="718694" y="0"/>
                </a:moveTo>
                <a:lnTo>
                  <a:pt x="1752570" y="0"/>
                </a:lnTo>
                <a:lnTo>
                  <a:pt x="1033876" y="3027586"/>
                </a:lnTo>
                <a:lnTo>
                  <a:pt x="0" y="302758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705EAC2F-5633-1378-3DF9-7AE843A5791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7" r="20027"/>
          <a:stretch/>
        </p:blipFill>
        <p:spPr>
          <a:xfrm>
            <a:off x="5531556" y="-1"/>
            <a:ext cx="6204622" cy="6873240"/>
          </a:xfrm>
        </p:spPr>
      </p:pic>
      <p:sp>
        <p:nvSpPr>
          <p:cNvPr id="10" name="Parallelogram 9">
            <a:extLst>
              <a:ext uri="{FF2B5EF4-FFF2-40B4-BE49-F238E27FC236}">
                <a16:creationId xmlns:a16="http://schemas.microsoft.com/office/drawing/2014/main" id="{F7514DC8-7F3D-D13D-586C-1786EFBD0283}"/>
              </a:ext>
            </a:extLst>
          </p:cNvPr>
          <p:cNvSpPr/>
          <p:nvPr/>
        </p:nvSpPr>
        <p:spPr>
          <a:xfrm>
            <a:off x="418253" y="5091288"/>
            <a:ext cx="1031513" cy="1781951"/>
          </a:xfrm>
          <a:prstGeom prst="parallelogram">
            <a:avLst>
              <a:gd name="adj" fmla="val 41008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ubtitle 18">
            <a:extLst>
              <a:ext uri="{FF2B5EF4-FFF2-40B4-BE49-F238E27FC236}">
                <a16:creationId xmlns:a16="http://schemas.microsoft.com/office/drawing/2014/main" id="{550E3B37-9A87-0B91-75C0-10064CFBA7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9357" y="3567107"/>
            <a:ext cx="4173085" cy="504056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PRESENTACIÓN</a:t>
            </a:r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892BC4AB-EE28-D261-5960-DAFB42012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5702" y="2113096"/>
            <a:ext cx="6840760" cy="1177798"/>
          </a:xfrm>
        </p:spPr>
        <p:txBody>
          <a:bodyPr/>
          <a:lstStyle/>
          <a:p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SIMPLIFICACIÓN, </a:t>
            </a:r>
            <a:br>
              <a:rPr lang="en-US" sz="32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AGILIZACIÓN Y </a:t>
            </a:r>
            <a:br>
              <a:rPr lang="en-US" sz="32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DIGITALIZACIÓN</a:t>
            </a:r>
            <a:br>
              <a:rPr lang="en-US" sz="32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ADMINISTRATIVA</a:t>
            </a:r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33DBAC3E-92C9-F9AF-2236-EA16934C179C}"/>
              </a:ext>
            </a:extLst>
          </p:cNvPr>
          <p:cNvSpPr/>
          <p:nvPr/>
        </p:nvSpPr>
        <p:spPr>
          <a:xfrm>
            <a:off x="6526460" y="260648"/>
            <a:ext cx="3124200" cy="5397094"/>
          </a:xfrm>
          <a:prstGeom prst="parallelogram">
            <a:avLst>
              <a:gd name="adj" fmla="val 41008"/>
            </a:avLst>
          </a:prstGeom>
          <a:solidFill>
            <a:schemeClr val="accent1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F334F79A-D25E-4295-4689-71DBC417FC49}"/>
              </a:ext>
            </a:extLst>
          </p:cNvPr>
          <p:cNvSpPr/>
          <p:nvPr/>
        </p:nvSpPr>
        <p:spPr>
          <a:xfrm>
            <a:off x="10250312" y="-1"/>
            <a:ext cx="1817510" cy="6858001"/>
          </a:xfrm>
          <a:prstGeom prst="parallelogram">
            <a:avLst>
              <a:gd name="adj" fmla="val 88332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ubtitle 18">
            <a:extLst>
              <a:ext uri="{FF2B5EF4-FFF2-40B4-BE49-F238E27FC236}">
                <a16:creationId xmlns:a16="http://schemas.microsoft.com/office/drawing/2014/main" id="{BF9EABBD-8F6B-EF8F-1B20-CA2B695B9B64}"/>
              </a:ext>
            </a:extLst>
          </p:cNvPr>
          <p:cNvSpPr txBox="1">
            <a:spLocks/>
          </p:cNvSpPr>
          <p:nvPr/>
        </p:nvSpPr>
        <p:spPr>
          <a:xfrm>
            <a:off x="844970" y="401091"/>
            <a:ext cx="3305226" cy="6918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lIns="0" tIns="60949" rIns="0" bIns="60949" rtlCol="0" anchor="ctr">
            <a:normAutofit fontScale="85000" lnSpcReduction="10000"/>
          </a:bodyPr>
          <a:lstStyle>
            <a:lvl1pPr marL="0" indent="0" algn="l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  <a:lvl2pPr marL="609468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218936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828404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437872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304734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808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275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744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tx1"/>
                </a:solidFill>
              </a:rPr>
              <a:t>LEY 4/2025, de 11 de </a:t>
            </a:r>
            <a:r>
              <a:rPr lang="en-US" b="1" dirty="0" err="1">
                <a:solidFill>
                  <a:schemeClr val="tx1"/>
                </a:solidFill>
              </a:rPr>
              <a:t>julio</a:t>
            </a:r>
            <a:r>
              <a:rPr lang="en-US" b="1" dirty="0">
                <a:solidFill>
                  <a:schemeClr val="tx1"/>
                </a:solidFill>
              </a:rPr>
              <a:t>,</a:t>
            </a:r>
          </a:p>
        </p:txBody>
      </p:sp>
      <p:pic>
        <p:nvPicPr>
          <p:cNvPr id="3" name="Imagen 2" descr="Un letrero de color negro&#10;&#10;Descripción generada automáticamente con confianza baja">
            <a:extLst>
              <a:ext uri="{FF2B5EF4-FFF2-40B4-BE49-F238E27FC236}">
                <a16:creationId xmlns:a16="http://schemas.microsoft.com/office/drawing/2014/main" id="{6B9CC998-0F63-ECD0-EC7B-D73562AD3C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899" y="3932777"/>
            <a:ext cx="2597742" cy="1675727"/>
          </a:xfrm>
          <a:prstGeom prst="rect">
            <a:avLst/>
          </a:prstGeom>
        </p:spPr>
      </p:pic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B310516-B46E-F021-EC2F-1F714C61261B}"/>
              </a:ext>
            </a:extLst>
          </p:cNvPr>
          <p:cNvSpPr txBox="1">
            <a:spLocks/>
          </p:cNvSpPr>
          <p:nvPr/>
        </p:nvSpPr>
        <p:spPr>
          <a:xfrm>
            <a:off x="1269876" y="5783168"/>
            <a:ext cx="672594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DIRECCIÓN GENERAL DE COORDINACIÓN</a:t>
            </a:r>
            <a:br>
              <a:rPr lang="en-US" sz="1800" dirty="0"/>
            </a:br>
            <a:r>
              <a:rPr lang="en-US" sz="1800" b="1" dirty="0"/>
              <a:t>VICEPRESIDENCIA PRIMERA JCCM</a:t>
            </a:r>
          </a:p>
        </p:txBody>
      </p:sp>
    </p:spTree>
    <p:extLst>
      <p:ext uri="{BB962C8B-B14F-4D97-AF65-F5344CB8AC3E}">
        <p14:creationId xmlns:p14="http://schemas.microsoft.com/office/powerpoint/2010/main" val="68641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46667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23" dur="300" fill="hold"/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24" dur="300" fill="hold"/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46667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35" dur="300" fill="hold"/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36" dur="300" fill="hold"/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2" fill="hold" grpId="0" nodeType="clickEffect" p14:presetBounceEnd="46667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41" dur="30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42" dur="30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10" grpId="0" animBg="1"/>
          <p:bldP spid="19" grpId="0" build="p"/>
          <p:bldP spid="18" grpId="0"/>
          <p:bldP spid="7" grpId="0" animBg="1"/>
          <p:bldP spid="9" grpId="0" animBg="1"/>
          <p:bldP spid="2" grpId="0" build="p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2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10" grpId="0" animBg="1"/>
          <p:bldP spid="19" grpId="0" build="p"/>
          <p:bldP spid="18" grpId="0"/>
          <p:bldP spid="7" grpId="0" animBg="1"/>
          <p:bldP spid="9" grpId="0" animBg="1"/>
          <p:bldP spid="2" grpId="0" build="p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Marcador de posición de imagen 43" descr="Una persona en un escritorio&#10;&#10;Descripción generada automáticamente con confianza media">
            <a:extLst>
              <a:ext uri="{FF2B5EF4-FFF2-40B4-BE49-F238E27FC236}">
                <a16:creationId xmlns:a16="http://schemas.microsoft.com/office/drawing/2014/main" id="{98084913-B076-0DEC-B6B4-F6B5224AD3E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03" r="27603"/>
          <a:stretch>
            <a:fillRect/>
          </a:stretch>
        </p:blipFill>
        <p:spPr>
          <a:xfrm>
            <a:off x="-404028" y="82348"/>
            <a:ext cx="4625354" cy="6858000"/>
          </a:xfr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1BE3C0B-2655-FDBA-3484-83B0D29D9F04}"/>
              </a:ext>
            </a:extLst>
          </p:cNvPr>
          <p:cNvSpPr/>
          <p:nvPr/>
        </p:nvSpPr>
        <p:spPr>
          <a:xfrm>
            <a:off x="2549413" y="0"/>
            <a:ext cx="3100451" cy="6858000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D25E904-51D9-272A-82CA-42128CDC251C}"/>
              </a:ext>
            </a:extLst>
          </p:cNvPr>
          <p:cNvSpPr/>
          <p:nvPr/>
        </p:nvSpPr>
        <p:spPr>
          <a:xfrm>
            <a:off x="3511761" y="0"/>
            <a:ext cx="1729979" cy="3826603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Parallelogram 19">
            <a:extLst>
              <a:ext uri="{FF2B5EF4-FFF2-40B4-BE49-F238E27FC236}">
                <a16:creationId xmlns:a16="http://schemas.microsoft.com/office/drawing/2014/main" id="{190432CB-66DC-8F85-EB4B-FBAB0176BAFF}"/>
              </a:ext>
            </a:extLst>
          </p:cNvPr>
          <p:cNvSpPr/>
          <p:nvPr/>
        </p:nvSpPr>
        <p:spPr>
          <a:xfrm>
            <a:off x="2024743" y="1429851"/>
            <a:ext cx="1693817" cy="5428150"/>
          </a:xfrm>
          <a:prstGeom prst="parallelogram">
            <a:avLst>
              <a:gd name="adj" fmla="val 748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D2B5B69-5FE9-B9A5-C558-B8E0676A8293}"/>
              </a:ext>
            </a:extLst>
          </p:cNvPr>
          <p:cNvGrpSpPr/>
          <p:nvPr/>
        </p:nvGrpSpPr>
        <p:grpSpPr>
          <a:xfrm>
            <a:off x="5308009" y="2348880"/>
            <a:ext cx="6533759" cy="2952326"/>
            <a:chOff x="6094412" y="1120140"/>
            <a:chExt cx="4499565" cy="249576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6081640-CE1F-2B3E-F1B7-9D7E62135A21}"/>
                </a:ext>
              </a:extLst>
            </p:cNvPr>
            <p:cNvGrpSpPr/>
            <p:nvPr/>
          </p:nvGrpSpPr>
          <p:grpSpPr>
            <a:xfrm>
              <a:off x="6094412" y="1120140"/>
              <a:ext cx="4498962" cy="746958"/>
              <a:chOff x="6094412" y="1120140"/>
              <a:chExt cx="4498962" cy="746958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5D15F4F-B0B1-28F2-1D40-39E5A5E406BE}"/>
                  </a:ext>
                </a:extLst>
              </p:cNvPr>
              <p:cNvSpPr txBox="1"/>
              <p:nvPr/>
            </p:nvSpPr>
            <p:spPr>
              <a:xfrm>
                <a:off x="6094412" y="1120140"/>
                <a:ext cx="579077" cy="72490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marL="457200" indent="-457200">
                  <a:buFont typeface="Wingdings" panose="05000000000000000000" pitchFamily="2" charset="2"/>
                  <a:buChar char="v"/>
                </a:pPr>
                <a:r>
                  <a:rPr lang="en-US" sz="2800" b="1" i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ea typeface="Segoe UI Black" panose="020B0A02040204020203" pitchFamily="34" charset="0"/>
                  </a:rPr>
                  <a:t> 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E2112A5-F89F-60E3-43B8-9FA7EE419874}"/>
                  </a:ext>
                </a:extLst>
              </p:cNvPr>
              <p:cNvSpPr txBox="1"/>
              <p:nvPr/>
            </p:nvSpPr>
            <p:spPr>
              <a:xfrm>
                <a:off x="6527050" y="1142191"/>
                <a:ext cx="4066324" cy="72490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r>
                  <a:rPr lang="en-US" sz="1800" dirty="0" err="1"/>
                  <a:t>Medidas</a:t>
                </a:r>
                <a:r>
                  <a:rPr lang="en-US" sz="1800" dirty="0"/>
                  <a:t> de </a:t>
                </a:r>
                <a:r>
                  <a:rPr lang="en-US" sz="1800" dirty="0" err="1"/>
                  <a:t>simplificación</a:t>
                </a:r>
                <a:r>
                  <a:rPr lang="en-US" sz="1800" dirty="0"/>
                  <a:t> y </a:t>
                </a:r>
                <a:r>
                  <a:rPr lang="en-US" sz="1800" dirty="0" err="1"/>
                  <a:t>agilización</a:t>
                </a:r>
                <a:r>
                  <a:rPr lang="en-US" sz="1800" dirty="0"/>
                  <a:t> “</a:t>
                </a:r>
                <a:r>
                  <a:rPr lang="en-US" sz="1800" dirty="0" err="1"/>
                  <a:t>tradicionales</a:t>
                </a:r>
                <a:r>
                  <a:rPr lang="en-US" sz="1800" dirty="0"/>
                  <a:t>”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2202D31-8267-C5D6-3729-51AB674FADCA}"/>
                </a:ext>
              </a:extLst>
            </p:cNvPr>
            <p:cNvGrpSpPr/>
            <p:nvPr/>
          </p:nvGrpSpPr>
          <p:grpSpPr>
            <a:xfrm>
              <a:off x="6130174" y="2144240"/>
              <a:ext cx="4463200" cy="735670"/>
              <a:chOff x="6130174" y="2146735"/>
              <a:chExt cx="4463200" cy="735670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C8F3D09-F834-98A8-AAA1-CFF57F25885B}"/>
                  </a:ext>
                </a:extLst>
              </p:cNvPr>
              <p:cNvSpPr txBox="1"/>
              <p:nvPr/>
            </p:nvSpPr>
            <p:spPr>
              <a:xfrm>
                <a:off x="6130174" y="2146735"/>
                <a:ext cx="543314" cy="51642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marL="457200" indent="-457200">
                  <a:buFont typeface="Wingdings" panose="05000000000000000000" pitchFamily="2" charset="2"/>
                  <a:buChar char="v"/>
                </a:pPr>
                <a:r>
                  <a:rPr lang="en-US" sz="2800" b="1" i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ea typeface="Segoe UI Black" panose="020B0A02040204020203" pitchFamily="34" charset="0"/>
                  </a:rPr>
                  <a:t> </a:t>
                </a:r>
                <a:endParaRPr 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Segoe UI Black" panose="020B0A02040204020203" pitchFamily="34" charset="0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9C4BF750-35D9-FEFF-6C7F-E30F6455A038}"/>
                  </a:ext>
                </a:extLst>
              </p:cNvPr>
              <p:cNvSpPr txBox="1"/>
              <p:nvPr/>
            </p:nvSpPr>
            <p:spPr>
              <a:xfrm>
                <a:off x="6527050" y="2203666"/>
                <a:ext cx="4066324" cy="678739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r>
                  <a:rPr lang="en-US" sz="1800" dirty="0" err="1"/>
                  <a:t>Regulación</a:t>
                </a:r>
                <a:r>
                  <a:rPr lang="en-US" sz="1800" dirty="0"/>
                  <a:t> de </a:t>
                </a:r>
                <a:r>
                  <a:rPr lang="en-US" sz="1800" dirty="0" err="1"/>
                  <a:t>herramientas</a:t>
                </a:r>
                <a:r>
                  <a:rPr lang="en-US" sz="1800" dirty="0"/>
                  <a:t> de </a:t>
                </a:r>
                <a:r>
                  <a:rPr lang="en-US" sz="1800" dirty="0" err="1"/>
                  <a:t>colaboración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público-privadas</a:t>
                </a:r>
                <a:r>
                  <a:rPr lang="en-US" sz="1800" dirty="0"/>
                  <a:t> </a:t>
                </a:r>
                <a:r>
                  <a:rPr lang="en-US" sz="1800" dirty="0" err="1"/>
                  <a:t>en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determinados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procedimientos</a:t>
                </a:r>
                <a:r>
                  <a:rPr lang="en-US" sz="1800" dirty="0"/>
                  <a:t>: </a:t>
                </a:r>
                <a:r>
                  <a:rPr lang="en-US" sz="1800" dirty="0" err="1"/>
                  <a:t>entidades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colaboradoras</a:t>
                </a:r>
                <a:r>
                  <a:rPr lang="en-US" sz="1800" dirty="0"/>
                  <a:t> de la </a:t>
                </a:r>
                <a:r>
                  <a:rPr lang="en-US" sz="1800" dirty="0" err="1"/>
                  <a:t>Administración</a:t>
                </a:r>
                <a:r>
                  <a:rPr lang="en-US" sz="1800"/>
                  <a:t>.</a:t>
                </a:r>
                <a:endParaRPr lang="en-US" sz="1800" dirty="0"/>
              </a:p>
              <a:p>
                <a:endParaRPr lang="en-US" sz="2000" b="0" i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54473E3-E223-5F8C-BA86-CA1149C46A95}"/>
                </a:ext>
              </a:extLst>
            </p:cNvPr>
            <p:cNvSpPr txBox="1"/>
            <p:nvPr/>
          </p:nvSpPr>
          <p:spPr>
            <a:xfrm>
              <a:off x="6094412" y="3071607"/>
              <a:ext cx="432638" cy="40467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marL="457200" indent="-457200">
                <a:buFont typeface="Wingdings" panose="05000000000000000000" pitchFamily="2" charset="2"/>
                <a:buChar char="v"/>
              </a:pPr>
              <a:endParaRPr lang="en-US" sz="28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Segoe UI Black" panose="020B0A02040204020203" pitchFamily="34" charset="0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E0919B1-EB83-8CB6-DB89-96828F067E18}"/>
                </a:ext>
              </a:extLst>
            </p:cNvPr>
            <p:cNvCxnSpPr/>
            <p:nvPr/>
          </p:nvCxnSpPr>
          <p:spPr>
            <a:xfrm>
              <a:off x="6094412" y="2800290"/>
              <a:ext cx="44995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1EF1DF6-ED61-D72C-6704-198BB8BD0963}"/>
                </a:ext>
              </a:extLst>
            </p:cNvPr>
            <p:cNvCxnSpPr/>
            <p:nvPr/>
          </p:nvCxnSpPr>
          <p:spPr>
            <a:xfrm>
              <a:off x="6094412" y="3615906"/>
              <a:ext cx="44995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7C3C1E99-398D-FF92-7EBB-6423110AA49E}"/>
              </a:ext>
            </a:extLst>
          </p:cNvPr>
          <p:cNvSpPr txBox="1"/>
          <p:nvPr/>
        </p:nvSpPr>
        <p:spPr>
          <a:xfrm>
            <a:off x="5806380" y="908720"/>
            <a:ext cx="6054358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Tres </a:t>
            </a:r>
            <a:r>
              <a:rPr lang="en-US" sz="4000" b="0" i="0" dirty="0" err="1">
                <a:solidFill>
                  <a:schemeClr val="accent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pilares</a:t>
            </a:r>
            <a:r>
              <a:rPr lang="en-US" sz="40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0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esenciales</a:t>
            </a:r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196E85-F8D5-2CAC-74D7-8FEB7445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16208" y="6227397"/>
            <a:ext cx="6725942" cy="365125"/>
          </a:xfrm>
        </p:spPr>
        <p:txBody>
          <a:bodyPr/>
          <a:lstStyle/>
          <a:p>
            <a:r>
              <a:rPr lang="en-US" sz="1100" dirty="0"/>
              <a:t>LEY DE SIMPLIFICACIÓN, AGILIZACIÓN Y DIGITALIZACIÓN ADMINISTRATIVA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A6EA0-890C-BEDB-0DA8-760A92B6E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3</a:t>
            </a:fld>
            <a:endParaRPr lang="en-US" dirty="0"/>
          </a:p>
        </p:txBody>
      </p:sp>
      <p:cxnSp>
        <p:nvCxnSpPr>
          <p:cNvPr id="2" name="Straight Connector 27">
            <a:extLst>
              <a:ext uri="{FF2B5EF4-FFF2-40B4-BE49-F238E27FC236}">
                <a16:creationId xmlns:a16="http://schemas.microsoft.com/office/drawing/2014/main" id="{96106C8E-1BC7-79B2-1F7B-C15267BBCE1A}"/>
              </a:ext>
            </a:extLst>
          </p:cNvPr>
          <p:cNvCxnSpPr/>
          <p:nvPr/>
        </p:nvCxnSpPr>
        <p:spPr>
          <a:xfrm>
            <a:off x="5326979" y="3031334"/>
            <a:ext cx="653375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n 17" descr="Un letrero de color negro&#10;&#10;Descripción generada automáticamente con confianza baja">
            <a:extLst>
              <a:ext uri="{FF2B5EF4-FFF2-40B4-BE49-F238E27FC236}">
                <a16:creationId xmlns:a16="http://schemas.microsoft.com/office/drawing/2014/main" id="{C02839BB-1566-CF53-EC44-B718783E80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150" y="235083"/>
            <a:ext cx="739431" cy="476985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BE3D87A-7F64-42FC-9DBD-BFC6D113DE68}"/>
              </a:ext>
            </a:extLst>
          </p:cNvPr>
          <p:cNvSpPr/>
          <p:nvPr/>
        </p:nvSpPr>
        <p:spPr>
          <a:xfrm>
            <a:off x="5134796" y="4821833"/>
            <a:ext cx="6725942" cy="613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7040" lvl="0" defTabSz="914400">
              <a:lnSpc>
                <a:spcPct val="94000"/>
              </a:lnSpc>
              <a:spcBef>
                <a:spcPts val="1200"/>
              </a:spcBef>
              <a:spcAft>
                <a:spcPts val="200"/>
              </a:spcAft>
            </a:pPr>
            <a:r>
              <a:rPr lang="en-US" sz="1800" dirty="0" err="1">
                <a:solidFill>
                  <a:prstClr val="black"/>
                </a:solidFill>
              </a:rPr>
              <a:t>Uso</a:t>
            </a:r>
            <a:r>
              <a:rPr lang="en-US" sz="1800" dirty="0">
                <a:solidFill>
                  <a:prstClr val="black"/>
                </a:solidFill>
              </a:rPr>
              <a:t> de </a:t>
            </a:r>
            <a:r>
              <a:rPr lang="en-US" sz="1800" dirty="0" err="1">
                <a:solidFill>
                  <a:prstClr val="black"/>
                </a:solidFill>
              </a:rPr>
              <a:t>herramientas</a:t>
            </a: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en-US" sz="1800" dirty="0" err="1">
                <a:solidFill>
                  <a:prstClr val="black"/>
                </a:solidFill>
              </a:rPr>
              <a:t>digitales</a:t>
            </a:r>
            <a:r>
              <a:rPr lang="en-US" sz="1800" dirty="0">
                <a:solidFill>
                  <a:prstClr val="black"/>
                </a:solidFill>
              </a:rPr>
              <a:t>, </a:t>
            </a:r>
            <a:r>
              <a:rPr lang="en-US" sz="1800" dirty="0" err="1">
                <a:solidFill>
                  <a:prstClr val="black"/>
                </a:solidFill>
              </a:rPr>
              <a:t>principalmente</a:t>
            </a:r>
            <a:r>
              <a:rPr lang="en-US" sz="1800" dirty="0">
                <a:solidFill>
                  <a:prstClr val="black"/>
                </a:solidFill>
              </a:rPr>
              <a:t>, </a:t>
            </a:r>
            <a:r>
              <a:rPr lang="en-US" sz="1800" dirty="0" err="1">
                <a:solidFill>
                  <a:prstClr val="black"/>
                </a:solidFill>
              </a:rPr>
              <a:t>Inteligencia</a:t>
            </a:r>
            <a:r>
              <a:rPr lang="en-US" sz="1800" dirty="0">
                <a:solidFill>
                  <a:prstClr val="black"/>
                </a:solidFill>
              </a:rPr>
              <a:t> Artificial </a:t>
            </a:r>
          </a:p>
        </p:txBody>
      </p:sp>
      <p:sp>
        <p:nvSpPr>
          <p:cNvPr id="25" name="TextBox 36">
            <a:extLst>
              <a:ext uri="{FF2B5EF4-FFF2-40B4-BE49-F238E27FC236}">
                <a16:creationId xmlns:a16="http://schemas.microsoft.com/office/drawing/2014/main" id="{741CC232-B701-432D-99EC-2712F74C97FC}"/>
              </a:ext>
            </a:extLst>
          </p:cNvPr>
          <p:cNvSpPr txBox="1"/>
          <p:nvPr/>
        </p:nvSpPr>
        <p:spPr>
          <a:xfrm>
            <a:off x="5359939" y="4996894"/>
            <a:ext cx="941339" cy="13912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Segoe UI Black" panose="020B0A02040204020203" pitchFamily="34" charset="0"/>
              </a:rPr>
              <a:t> 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80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0899E-6 0 L 0.13415 -1.01852 " pathEditMode="relative" rAng="0" ptsTypes="AA">
                                      <p:cBhvr>
                                        <p:cTn id="6" dur="3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7" y="-509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1094E-6 3.33333E-6 L -0.10771 0.8199 " pathEditMode="relative" rAng="0" ptsTypes="AA">
                                      <p:cBhvr>
                                        <p:cTn id="8" dur="3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2" y="4099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0" grpId="0" animBg="1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ítulo 26">
            <a:extLst>
              <a:ext uri="{FF2B5EF4-FFF2-40B4-BE49-F238E27FC236}">
                <a16:creationId xmlns:a16="http://schemas.microsoft.com/office/drawing/2014/main" id="{1A76BD72-F013-4398-97E0-334D8140A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4920" y="712068"/>
            <a:ext cx="6839963" cy="273652"/>
          </a:xfrm>
        </p:spPr>
        <p:txBody>
          <a:bodyPr/>
          <a:lstStyle/>
          <a:p>
            <a:r>
              <a:rPr lang="es-ES" dirty="0">
                <a:solidFill>
                  <a:srgbClr val="0070C0"/>
                </a:solidFill>
              </a:rPr>
              <a:t>Simplificación administrativa</a:t>
            </a:r>
            <a:br>
              <a:rPr lang="es-ES" dirty="0"/>
            </a:br>
            <a:r>
              <a:rPr lang="es-ES" sz="2800" dirty="0"/>
              <a:t>Deber general de simplificación </a:t>
            </a:r>
            <a:r>
              <a:rPr lang="es-ES" sz="1600" dirty="0"/>
              <a:t>(</a:t>
            </a:r>
            <a:r>
              <a:rPr lang="es-ES" sz="1400" dirty="0"/>
              <a:t>art 3 LSAD)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CB0162-DBF3-2A33-0E08-F148E7174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A2DB79B-FE63-9AFD-20CF-2B3CC637A39F}"/>
              </a:ext>
            </a:extLst>
          </p:cNvPr>
          <p:cNvSpPr/>
          <p:nvPr/>
        </p:nvSpPr>
        <p:spPr>
          <a:xfrm>
            <a:off x="-444935" y="15646"/>
            <a:ext cx="3100451" cy="6858000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436DE4-0D90-E627-34D2-BEC9E1F9E00B}"/>
              </a:ext>
            </a:extLst>
          </p:cNvPr>
          <p:cNvSpPr/>
          <p:nvPr/>
        </p:nvSpPr>
        <p:spPr>
          <a:xfrm>
            <a:off x="538597" y="-89438"/>
            <a:ext cx="1729979" cy="3826603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0EC44D90-ECE0-5BEA-230F-FEBCEBD9EC4D}"/>
              </a:ext>
            </a:extLst>
          </p:cNvPr>
          <p:cNvSpPr/>
          <p:nvPr/>
        </p:nvSpPr>
        <p:spPr>
          <a:xfrm>
            <a:off x="-948421" y="1340413"/>
            <a:ext cx="1693817" cy="5428150"/>
          </a:xfrm>
          <a:prstGeom prst="parallelogram">
            <a:avLst>
              <a:gd name="adj" fmla="val 748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1C98B5CB-B4FE-493B-F515-4CCD18ECC881}"/>
              </a:ext>
            </a:extLst>
          </p:cNvPr>
          <p:cNvSpPr txBox="1">
            <a:spLocks/>
          </p:cNvSpPr>
          <p:nvPr/>
        </p:nvSpPr>
        <p:spPr>
          <a:xfrm>
            <a:off x="6116357" y="6227397"/>
            <a:ext cx="5228737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60949" rIns="0" bIns="60949" rtlCol="0" anchor="ctr"/>
          <a:lstStyle>
            <a:defPPr>
              <a:defRPr lang="en-US"/>
            </a:defPPr>
            <a:lvl1pPr marL="0" algn="l" defTabSz="1218987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LEY DE SIMPLIFICACIÓN, AGILIZACIÓN Y DIGITALIZACIÓN ADMINISTRATIVA</a:t>
            </a:r>
          </a:p>
        </p:txBody>
      </p:sp>
      <p:grpSp>
        <p:nvGrpSpPr>
          <p:cNvPr id="8" name="Group 76">
            <a:extLst>
              <a:ext uri="{FF2B5EF4-FFF2-40B4-BE49-F238E27FC236}">
                <a16:creationId xmlns:a16="http://schemas.microsoft.com/office/drawing/2014/main" id="{75A159E2-3DE9-C1D4-B004-DEEC845635CE}"/>
              </a:ext>
            </a:extLst>
          </p:cNvPr>
          <p:cNvGrpSpPr/>
          <p:nvPr/>
        </p:nvGrpSpPr>
        <p:grpSpPr>
          <a:xfrm>
            <a:off x="3454920" y="1757933"/>
            <a:ext cx="7790275" cy="1485037"/>
            <a:chOff x="302033" y="919851"/>
            <a:chExt cx="3553732" cy="1151327"/>
          </a:xfrm>
        </p:grpSpPr>
        <p:sp>
          <p:nvSpPr>
            <p:cNvPr id="16" name="TextBox 80">
              <a:extLst>
                <a:ext uri="{FF2B5EF4-FFF2-40B4-BE49-F238E27FC236}">
                  <a16:creationId xmlns:a16="http://schemas.microsoft.com/office/drawing/2014/main" id="{A0FF840F-16C3-DFD0-0323-05CB8FDAA414}"/>
                </a:ext>
              </a:extLst>
            </p:cNvPr>
            <p:cNvSpPr txBox="1"/>
            <p:nvPr/>
          </p:nvSpPr>
          <p:spPr>
            <a:xfrm>
              <a:off x="302033" y="919851"/>
              <a:ext cx="3553732" cy="41544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342900" indent="-342900">
                <a:buFont typeface="Wingdings" panose="05000000000000000000" pitchFamily="2" charset="2"/>
                <a:buChar char="Ø"/>
              </a:pPr>
              <a:r>
                <a:rPr lang="en-US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Actualmente</a:t>
              </a:r>
              <a:r>
                <a:rPr 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 </a:t>
              </a:r>
              <a:r>
                <a:rPr lang="en-US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en</a:t>
              </a:r>
              <a:r>
                <a:rPr 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 </a:t>
              </a:r>
              <a:r>
                <a:rPr lang="en-US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tramitación</a:t>
              </a:r>
              <a:r>
                <a:rPr 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 </a:t>
              </a:r>
              <a:r>
                <a:rPr lang="en-US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decreto</a:t>
              </a:r>
              <a:r>
                <a:rPr 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 </a:t>
              </a:r>
              <a:r>
                <a:rPr lang="en-US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ómnibus</a:t>
              </a:r>
              <a:r>
                <a:rPr 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:</a:t>
              </a:r>
            </a:p>
            <a:p>
              <a:endPara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ea typeface="Segoe UI Black" panose="020B0A02040204020203" pitchFamily="34" charset="0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Modificación</a:t>
              </a:r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 </a:t>
              </a:r>
              <a:r>
                <a:rPr lang="en-US" sz="2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sentido</a:t>
              </a:r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 del </a:t>
              </a:r>
              <a:r>
                <a:rPr lang="en-US" sz="2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silencio</a:t>
              </a:r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 </a:t>
              </a:r>
            </a:p>
          </p:txBody>
        </p:sp>
        <p:sp>
          <p:nvSpPr>
            <p:cNvPr id="17" name="TextBox 81">
              <a:extLst>
                <a:ext uri="{FF2B5EF4-FFF2-40B4-BE49-F238E27FC236}">
                  <a16:creationId xmlns:a16="http://schemas.microsoft.com/office/drawing/2014/main" id="{DD1B7B15-5E2D-25EE-690F-1EDDB0B22D46}"/>
                </a:ext>
              </a:extLst>
            </p:cNvPr>
            <p:cNvSpPr txBox="1"/>
            <p:nvPr/>
          </p:nvSpPr>
          <p:spPr>
            <a:xfrm>
              <a:off x="302033" y="1655736"/>
              <a:ext cx="3404400" cy="41544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just">
                <a:lnSpc>
                  <a:spcPct val="110000"/>
                </a:lnSpc>
                <a:defRPr/>
              </a:pPr>
              <a:r>
                <a:rPr lang="es-ES" sz="13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Mandato general para que las consejerías revisen sus procedimientos con silencios desestimatorios en el plazo de 9 meses desde la aprobación del listado por el Consejo de Gobierno (DF 1ª)</a:t>
              </a:r>
            </a:p>
            <a:p>
              <a:pPr algn="just">
                <a:lnSpc>
                  <a:spcPct val="110000"/>
                </a:lnSpc>
                <a:defRPr/>
              </a:pPr>
              <a:endParaRPr lang="es-ES" sz="1300" kern="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just">
                <a:lnSpc>
                  <a:spcPct val="110000"/>
                </a:lnSpc>
                <a:defRPr/>
              </a:pPr>
              <a:endParaRPr lang="es-ES" sz="1300" kern="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6" name="Group 64">
            <a:extLst>
              <a:ext uri="{FF2B5EF4-FFF2-40B4-BE49-F238E27FC236}">
                <a16:creationId xmlns:a16="http://schemas.microsoft.com/office/drawing/2014/main" id="{A4E2E190-94A8-CC89-E369-2889E44EF648}"/>
              </a:ext>
            </a:extLst>
          </p:cNvPr>
          <p:cNvGrpSpPr/>
          <p:nvPr/>
        </p:nvGrpSpPr>
        <p:grpSpPr>
          <a:xfrm>
            <a:off x="3473054" y="3537155"/>
            <a:ext cx="8239508" cy="1077933"/>
            <a:chOff x="240527" y="1214362"/>
            <a:chExt cx="3833882" cy="953959"/>
          </a:xfrm>
        </p:grpSpPr>
        <p:sp>
          <p:nvSpPr>
            <p:cNvPr id="30" name="TextBox 68">
              <a:extLst>
                <a:ext uri="{FF2B5EF4-FFF2-40B4-BE49-F238E27FC236}">
                  <a16:creationId xmlns:a16="http://schemas.microsoft.com/office/drawing/2014/main" id="{C67A832F-1923-B9CF-E1E8-8EAE24B233F5}"/>
                </a:ext>
              </a:extLst>
            </p:cNvPr>
            <p:cNvSpPr txBox="1"/>
            <p:nvPr/>
          </p:nvSpPr>
          <p:spPr>
            <a:xfrm>
              <a:off x="240527" y="1214362"/>
              <a:ext cx="3833882" cy="2557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Supresión</a:t>
              </a:r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 de </a:t>
              </a:r>
              <a:r>
                <a:rPr lang="en-US" sz="2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autorizaciones</a:t>
              </a:r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 por </a:t>
              </a:r>
              <a:r>
                <a:rPr lang="en-US" sz="2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declaraciones</a:t>
              </a:r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 </a:t>
              </a:r>
              <a:r>
                <a:rPr lang="en-US" sz="2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responsables</a:t>
              </a:r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 o </a:t>
              </a:r>
              <a:r>
                <a:rPr lang="en-US" sz="2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comunicaciones</a:t>
              </a:r>
              <a:endPara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ea typeface="Segoe UI Black" panose="020B0A02040204020203" pitchFamily="34" charset="0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endPara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ea typeface="Segoe UI Black" panose="020B0A02040204020203" pitchFamily="34" charset="0"/>
              </a:endParaRPr>
            </a:p>
          </p:txBody>
        </p:sp>
        <p:sp>
          <p:nvSpPr>
            <p:cNvPr id="31" name="TextBox 69">
              <a:extLst>
                <a:ext uri="{FF2B5EF4-FFF2-40B4-BE49-F238E27FC236}">
                  <a16:creationId xmlns:a16="http://schemas.microsoft.com/office/drawing/2014/main" id="{ECDA5CB4-6E82-82ED-5FAD-85B10ADE1A07}"/>
                </a:ext>
              </a:extLst>
            </p:cNvPr>
            <p:cNvSpPr txBox="1"/>
            <p:nvPr/>
          </p:nvSpPr>
          <p:spPr>
            <a:xfrm>
              <a:off x="268923" y="1608281"/>
              <a:ext cx="3445728" cy="56004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just">
                <a:lnSpc>
                  <a:spcPct val="110000"/>
                </a:lnSpc>
                <a:defRPr/>
              </a:pPr>
              <a:r>
                <a:rPr lang="es-ES" sz="13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Mandato general para que las consejerías revisen sus procedimientos con silencios desestimatorios en el plazo de 9 meses desde la aprobación del listado (DF 2ª)</a:t>
              </a:r>
            </a:p>
            <a:p>
              <a:pPr algn="just">
                <a:lnSpc>
                  <a:spcPct val="110000"/>
                </a:lnSpc>
                <a:defRPr/>
              </a:pPr>
              <a:endParaRPr lang="es-ES" sz="1300" kern="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just">
                <a:lnSpc>
                  <a:spcPct val="110000"/>
                </a:lnSpc>
                <a:defRPr/>
              </a:pPr>
              <a:endParaRPr lang="es-ES" sz="1300" kern="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2" name="TextBox 75">
            <a:extLst>
              <a:ext uri="{FF2B5EF4-FFF2-40B4-BE49-F238E27FC236}">
                <a16:creationId xmlns:a16="http://schemas.microsoft.com/office/drawing/2014/main" id="{202BAA5E-C8B5-76D5-DC76-03D1C7949B13}"/>
              </a:ext>
            </a:extLst>
          </p:cNvPr>
          <p:cNvSpPr txBox="1"/>
          <p:nvPr/>
        </p:nvSpPr>
        <p:spPr>
          <a:xfrm>
            <a:off x="7208855" y="5310034"/>
            <a:ext cx="3785917" cy="560040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>
              <a:lnSpc>
                <a:spcPct val="110000"/>
              </a:lnSpc>
              <a:defRPr/>
            </a:pPr>
            <a:endParaRPr lang="en-US" sz="1300" kern="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7" name="Imagen 36" descr="Un letrero de color negro&#10;&#10;Descripción generada automáticamente con confianza baja">
            <a:extLst>
              <a:ext uri="{FF2B5EF4-FFF2-40B4-BE49-F238E27FC236}">
                <a16:creationId xmlns:a16="http://schemas.microsoft.com/office/drawing/2014/main" id="{8B291577-E46C-06AF-A9D9-C0E35CAA0E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9394" y="116632"/>
            <a:ext cx="739431" cy="476985"/>
          </a:xfrm>
          <a:prstGeom prst="rect">
            <a:avLst/>
          </a:prstGeom>
        </p:spPr>
      </p:pic>
      <p:sp>
        <p:nvSpPr>
          <p:cNvPr id="18" name="TextBox 36">
            <a:extLst>
              <a:ext uri="{FF2B5EF4-FFF2-40B4-BE49-F238E27FC236}">
                <a16:creationId xmlns:a16="http://schemas.microsoft.com/office/drawing/2014/main" id="{E07DCB91-1A24-4288-AAE0-442BA585C628}"/>
              </a:ext>
            </a:extLst>
          </p:cNvPr>
          <p:cNvSpPr txBox="1"/>
          <p:nvPr/>
        </p:nvSpPr>
        <p:spPr>
          <a:xfrm rot="10800000" flipV="1">
            <a:off x="2854052" y="4664424"/>
            <a:ext cx="7708927" cy="1106292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895243" lvl="1" indent="-285750">
              <a:buFont typeface="Courier New" panose="02070309020205020404" pitchFamily="49" charset="0"/>
              <a:buChar char="o"/>
            </a:pP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Revisados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1251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procedimientos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: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incluido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en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el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borrador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como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propuestas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de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modificación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, 268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procedimientos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.</a:t>
            </a:r>
          </a:p>
          <a:p>
            <a:pPr marL="895243" lvl="1" indent="-285750">
              <a:buFont typeface="Courier New" panose="02070309020205020404" pitchFamily="49" charset="0"/>
              <a:buChar char="o"/>
            </a:pP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ea typeface="Segoe UI Black" panose="020B0A02040204020203" pitchFamily="34" charset="0"/>
            </a:endParaRPr>
          </a:p>
          <a:p>
            <a:pPr marL="895243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Auditoría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ad hoc para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estas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propuestas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y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posteriormente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durante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el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segundo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semestre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de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cada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año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(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artículo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Segoe UI Black" panose="020B0A02040204020203" pitchFamily="34" charset="0"/>
              </a:rPr>
              <a:t> 6 LSAD)</a:t>
            </a:r>
          </a:p>
        </p:txBody>
      </p:sp>
    </p:spTree>
    <p:extLst>
      <p:ext uri="{BB962C8B-B14F-4D97-AF65-F5344CB8AC3E}">
        <p14:creationId xmlns:p14="http://schemas.microsoft.com/office/powerpoint/2010/main" val="94468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39359E-6 -4.81481E-6 L 0.13415 -1.01851 " pathEditMode="relative" rAng="0" ptsTypes="AA">
                                      <p:cBhvr>
                                        <p:cTn id="6" dur="3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7" y="-509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73821E-6 -3.7037E-6 L -0.10771 0.81991 " pathEditMode="relative" rAng="0" ptsTypes="AA">
                                      <p:cBhvr>
                                        <p:cTn id="8" dur="3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79" y="4099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6695FAF-B4AB-4D4A-BFEF-13636F63E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516" y="914857"/>
            <a:ext cx="7975400" cy="785951"/>
          </a:xfrm>
        </p:spPr>
        <p:txBody>
          <a:bodyPr/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ES" sz="2400" dirty="0"/>
              <a:t>Actualmente en tramitación el decreto por el que se establece el marco general para la calidad de los servicios públicos en la Administración de la JCCM</a:t>
            </a:r>
            <a:br>
              <a:rPr lang="es-ES" sz="2400" dirty="0"/>
            </a:br>
            <a:endParaRPr lang="es-ES" sz="2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CB0162-DBF3-2A33-0E08-F148E7174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A2DB79B-FE63-9AFD-20CF-2B3CC637A39F}"/>
              </a:ext>
            </a:extLst>
          </p:cNvPr>
          <p:cNvSpPr/>
          <p:nvPr/>
        </p:nvSpPr>
        <p:spPr>
          <a:xfrm>
            <a:off x="-719157" y="19930"/>
            <a:ext cx="3100451" cy="6858000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436DE4-0D90-E627-34D2-BEC9E1F9E00B}"/>
              </a:ext>
            </a:extLst>
          </p:cNvPr>
          <p:cNvSpPr/>
          <p:nvPr/>
        </p:nvSpPr>
        <p:spPr>
          <a:xfrm>
            <a:off x="538597" y="-89438"/>
            <a:ext cx="1729979" cy="3826603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0EC44D90-ECE0-5BEA-230F-FEBCEBD9EC4D}"/>
              </a:ext>
            </a:extLst>
          </p:cNvPr>
          <p:cNvSpPr/>
          <p:nvPr/>
        </p:nvSpPr>
        <p:spPr>
          <a:xfrm>
            <a:off x="-948421" y="1340413"/>
            <a:ext cx="1693817" cy="5428150"/>
          </a:xfrm>
          <a:prstGeom prst="parallelogram">
            <a:avLst>
              <a:gd name="adj" fmla="val 748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1C98B5CB-B4FE-493B-F515-4CCD18ECC881}"/>
              </a:ext>
            </a:extLst>
          </p:cNvPr>
          <p:cNvSpPr txBox="1">
            <a:spLocks/>
          </p:cNvSpPr>
          <p:nvPr/>
        </p:nvSpPr>
        <p:spPr>
          <a:xfrm>
            <a:off x="6116357" y="6227397"/>
            <a:ext cx="5228737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60949" rIns="0" bIns="60949" rtlCol="0" anchor="ctr"/>
          <a:lstStyle>
            <a:defPPr>
              <a:defRPr lang="en-US"/>
            </a:defPPr>
            <a:lvl1pPr marL="0" algn="l" defTabSz="1218987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LEY DE SIMPLIFICACIÓN, AGILIZACIÓN Y DIGITALIZACIÓN ADMINISTRATIVA</a:t>
            </a:r>
          </a:p>
        </p:txBody>
      </p:sp>
      <p:sp>
        <p:nvSpPr>
          <p:cNvPr id="32" name="TextBox 75">
            <a:extLst>
              <a:ext uri="{FF2B5EF4-FFF2-40B4-BE49-F238E27FC236}">
                <a16:creationId xmlns:a16="http://schemas.microsoft.com/office/drawing/2014/main" id="{202BAA5E-C8B5-76D5-DC76-03D1C7949B13}"/>
              </a:ext>
            </a:extLst>
          </p:cNvPr>
          <p:cNvSpPr txBox="1"/>
          <p:nvPr/>
        </p:nvSpPr>
        <p:spPr>
          <a:xfrm>
            <a:off x="7208855" y="5310034"/>
            <a:ext cx="3785917" cy="560040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>
              <a:lnSpc>
                <a:spcPct val="110000"/>
              </a:lnSpc>
              <a:defRPr/>
            </a:pPr>
            <a:endParaRPr lang="en-US" sz="1300" kern="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7" name="Imagen 36" descr="Un letrero de color negro&#10;&#10;Descripción generada automáticamente con confianza baja">
            <a:extLst>
              <a:ext uri="{FF2B5EF4-FFF2-40B4-BE49-F238E27FC236}">
                <a16:creationId xmlns:a16="http://schemas.microsoft.com/office/drawing/2014/main" id="{8B291577-E46C-06AF-A9D9-C0E35CAA0E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9394" y="309457"/>
            <a:ext cx="739431" cy="476985"/>
          </a:xfrm>
          <a:prstGeom prst="rect">
            <a:avLst/>
          </a:prstGeom>
        </p:spPr>
      </p:pic>
      <p:sp>
        <p:nvSpPr>
          <p:cNvPr id="12" name="TextBox 39">
            <a:extLst>
              <a:ext uri="{FF2B5EF4-FFF2-40B4-BE49-F238E27FC236}">
                <a16:creationId xmlns:a16="http://schemas.microsoft.com/office/drawing/2014/main" id="{32E050CB-D64F-4D8F-9DB0-B79F282DDF72}"/>
              </a:ext>
            </a:extLst>
          </p:cNvPr>
          <p:cNvSpPr txBox="1"/>
          <p:nvPr/>
        </p:nvSpPr>
        <p:spPr>
          <a:xfrm>
            <a:off x="2640975" y="2130943"/>
            <a:ext cx="9375962" cy="1034428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800" dirty="0" err="1"/>
              <a:t>Regulación</a:t>
            </a:r>
            <a:r>
              <a:rPr lang="en-US" sz="1800" dirty="0"/>
              <a:t>, </a:t>
            </a:r>
            <a:r>
              <a:rPr lang="en-US" sz="1800" dirty="0" err="1"/>
              <a:t>composición</a:t>
            </a:r>
            <a:r>
              <a:rPr lang="en-US" sz="1800" dirty="0"/>
              <a:t> y regimen de </a:t>
            </a:r>
            <a:r>
              <a:rPr lang="en-US" sz="1800" dirty="0" err="1"/>
              <a:t>funcionamiento</a:t>
            </a:r>
            <a:r>
              <a:rPr lang="en-US" sz="1800" dirty="0"/>
              <a:t> de la </a:t>
            </a:r>
            <a:r>
              <a:rPr lang="en-US" sz="1800" dirty="0" err="1"/>
              <a:t>Comisión</a:t>
            </a:r>
            <a:r>
              <a:rPr lang="en-US" sz="1800" dirty="0"/>
              <a:t> para la </a:t>
            </a:r>
            <a:r>
              <a:rPr lang="en-US" sz="1800" dirty="0" err="1"/>
              <a:t>simplificación</a:t>
            </a:r>
            <a:r>
              <a:rPr lang="en-US" sz="1800" dirty="0"/>
              <a:t>, </a:t>
            </a:r>
            <a:r>
              <a:rPr lang="en-US" sz="1800" dirty="0" err="1"/>
              <a:t>agilización</a:t>
            </a:r>
            <a:r>
              <a:rPr lang="en-US" sz="1800" dirty="0"/>
              <a:t> y </a:t>
            </a:r>
            <a:r>
              <a:rPr lang="en-US" sz="1800" dirty="0" err="1"/>
              <a:t>digitalización</a:t>
            </a:r>
            <a:r>
              <a:rPr lang="en-US" sz="1800" dirty="0"/>
              <a:t> </a:t>
            </a:r>
            <a:r>
              <a:rPr lang="en-US" sz="1800" dirty="0" err="1"/>
              <a:t>administrativa</a:t>
            </a:r>
            <a:r>
              <a:rPr lang="en-US" sz="1800" dirty="0"/>
              <a:t>: </a:t>
            </a:r>
            <a:r>
              <a:rPr lang="es-ES" sz="1400" dirty="0"/>
              <a:t>órgano colegiado de participación, con funciones de coordinación, definición e impulso de las políticas públicas que se propongan realizar en el ámbito de la simplificación administrativa (artículo 5 LSAD)</a:t>
            </a:r>
            <a:endParaRPr lang="en-US" sz="1400" dirty="0"/>
          </a:p>
        </p:txBody>
      </p:sp>
      <p:sp>
        <p:nvSpPr>
          <p:cNvPr id="13" name="TextBox 39">
            <a:extLst>
              <a:ext uri="{FF2B5EF4-FFF2-40B4-BE49-F238E27FC236}">
                <a16:creationId xmlns:a16="http://schemas.microsoft.com/office/drawing/2014/main" id="{9C8689B1-9B96-4955-90E5-F8B629FA6435}"/>
              </a:ext>
            </a:extLst>
          </p:cNvPr>
          <p:cNvSpPr txBox="1"/>
          <p:nvPr/>
        </p:nvSpPr>
        <p:spPr>
          <a:xfrm>
            <a:off x="2610558" y="3344032"/>
            <a:ext cx="9346881" cy="93234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800" dirty="0" err="1"/>
              <a:t>Catálogo</a:t>
            </a:r>
            <a:r>
              <a:rPr lang="en-US" sz="1800" dirty="0"/>
              <a:t> de </a:t>
            </a:r>
            <a:r>
              <a:rPr lang="en-US" sz="1800" dirty="0" err="1"/>
              <a:t>procedimientos</a:t>
            </a:r>
            <a:r>
              <a:rPr lang="en-US" sz="1800" dirty="0"/>
              <a:t> </a:t>
            </a:r>
            <a:r>
              <a:rPr lang="en-US" sz="1800" dirty="0" err="1"/>
              <a:t>administrativos</a:t>
            </a:r>
            <a:r>
              <a:rPr lang="en-US" sz="1800" dirty="0"/>
              <a:t>: </a:t>
            </a:r>
            <a:r>
              <a:rPr lang="en-US" sz="1400" dirty="0" err="1"/>
              <a:t>instrumento</a:t>
            </a:r>
            <a:r>
              <a:rPr lang="en-US" sz="1400" dirty="0"/>
              <a:t> de </a:t>
            </a:r>
            <a:r>
              <a:rPr lang="en-US" sz="1400" dirty="0" err="1"/>
              <a:t>publicidad</a:t>
            </a:r>
            <a:r>
              <a:rPr lang="en-US" sz="1400" dirty="0"/>
              <a:t> </a:t>
            </a:r>
            <a:r>
              <a:rPr lang="en-US" sz="1400" dirty="0" err="1"/>
              <a:t>activa</a:t>
            </a:r>
            <a:r>
              <a:rPr lang="en-US" sz="1400" dirty="0"/>
              <a:t> y </a:t>
            </a:r>
            <a:r>
              <a:rPr lang="en-US" sz="1400" dirty="0" err="1"/>
              <a:t>accesible</a:t>
            </a:r>
            <a:r>
              <a:rPr lang="en-US" sz="1400" dirty="0"/>
              <a:t> </a:t>
            </a:r>
            <a:r>
              <a:rPr lang="en-US" sz="1400" dirty="0" err="1"/>
              <a:t>desde</a:t>
            </a:r>
            <a:r>
              <a:rPr lang="en-US" sz="1400" dirty="0"/>
              <a:t> la </a:t>
            </a:r>
            <a:r>
              <a:rPr lang="en-US" sz="1400" dirty="0" err="1"/>
              <a:t>Sede</a:t>
            </a:r>
            <a:r>
              <a:rPr lang="en-US" sz="1400" dirty="0"/>
              <a:t> </a:t>
            </a:r>
            <a:r>
              <a:rPr lang="en-US" sz="1400" dirty="0" err="1"/>
              <a:t>Electrónica</a:t>
            </a:r>
            <a:r>
              <a:rPr lang="en-US" sz="1400" dirty="0"/>
              <a:t>: </a:t>
            </a:r>
            <a:r>
              <a:rPr lang="en-US" sz="1400" dirty="0" err="1"/>
              <a:t>artículo</a:t>
            </a:r>
            <a:r>
              <a:rPr lang="en-US" sz="1400" dirty="0"/>
              <a:t> 7 LSAD) </a:t>
            </a:r>
          </a:p>
        </p:txBody>
      </p:sp>
      <p:sp>
        <p:nvSpPr>
          <p:cNvPr id="14" name="TextBox 39">
            <a:extLst>
              <a:ext uri="{FF2B5EF4-FFF2-40B4-BE49-F238E27FC236}">
                <a16:creationId xmlns:a16="http://schemas.microsoft.com/office/drawing/2014/main" id="{2FE35D0E-9C36-4AD7-82E5-3FFBC45F803D}"/>
              </a:ext>
            </a:extLst>
          </p:cNvPr>
          <p:cNvSpPr txBox="1"/>
          <p:nvPr/>
        </p:nvSpPr>
        <p:spPr>
          <a:xfrm>
            <a:off x="2655516" y="4381457"/>
            <a:ext cx="9346881" cy="93234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800" dirty="0" err="1"/>
              <a:t>Buzón</a:t>
            </a:r>
            <a:r>
              <a:rPr lang="en-US" sz="1800" dirty="0"/>
              <a:t> de </a:t>
            </a:r>
            <a:r>
              <a:rPr lang="en-US" sz="1800" dirty="0" err="1"/>
              <a:t>simplificación</a:t>
            </a:r>
            <a:r>
              <a:rPr lang="en-US" sz="1800" dirty="0"/>
              <a:t> </a:t>
            </a:r>
            <a:r>
              <a:rPr lang="en-US" sz="1800" dirty="0" err="1"/>
              <a:t>administrativa</a:t>
            </a:r>
            <a:r>
              <a:rPr lang="en-US" sz="1800" dirty="0"/>
              <a:t>:</a:t>
            </a:r>
            <a:r>
              <a:rPr lang="en-US" sz="1400" dirty="0"/>
              <a:t> para que la </a:t>
            </a:r>
            <a:r>
              <a:rPr lang="en-US" sz="1400" dirty="0" err="1"/>
              <a:t>ciudadanía</a:t>
            </a:r>
            <a:r>
              <a:rPr lang="en-US" sz="1400" dirty="0"/>
              <a:t> </a:t>
            </a:r>
            <a:r>
              <a:rPr lang="en-US" sz="1400" dirty="0" err="1"/>
              <a:t>pueda</a:t>
            </a:r>
            <a:r>
              <a:rPr lang="en-US" sz="1400" dirty="0"/>
              <a:t> </a:t>
            </a:r>
            <a:r>
              <a:rPr lang="en-US" sz="1400" dirty="0" err="1"/>
              <a:t>trasladar</a:t>
            </a:r>
            <a:r>
              <a:rPr lang="en-US" sz="1400" dirty="0"/>
              <a:t> </a:t>
            </a:r>
            <a:r>
              <a:rPr lang="en-US" sz="1400" dirty="0" err="1"/>
              <a:t>observaciones</a:t>
            </a:r>
            <a:r>
              <a:rPr lang="en-US" sz="1400" dirty="0"/>
              <a:t>, </a:t>
            </a:r>
            <a:r>
              <a:rPr lang="en-US" sz="1400" dirty="0" err="1"/>
              <a:t>aportaciones</a:t>
            </a:r>
            <a:r>
              <a:rPr lang="en-US" sz="1400" dirty="0"/>
              <a:t> y </a:t>
            </a:r>
            <a:r>
              <a:rPr lang="en-US" sz="1400" dirty="0" err="1"/>
              <a:t>sugerencias</a:t>
            </a:r>
            <a:r>
              <a:rPr lang="en-US" sz="1400" dirty="0"/>
              <a:t> (</a:t>
            </a:r>
            <a:r>
              <a:rPr lang="en-US" sz="1400" dirty="0" err="1"/>
              <a:t>artículo</a:t>
            </a:r>
            <a:r>
              <a:rPr lang="en-US" sz="1400" dirty="0"/>
              <a:t> 8 LSAD)</a:t>
            </a:r>
          </a:p>
        </p:txBody>
      </p:sp>
    </p:spTree>
    <p:extLst>
      <p:ext uri="{BB962C8B-B14F-4D97-AF65-F5344CB8AC3E}">
        <p14:creationId xmlns:p14="http://schemas.microsoft.com/office/powerpoint/2010/main" val="322282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39359E-6 -4.81481E-6 L 0.13415 -1.01851 " pathEditMode="relative" rAng="0" ptsTypes="AA">
                                      <p:cBhvr>
                                        <p:cTn id="6" dur="3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7" y="-509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73821E-6 -3.7037E-6 L -0.10771 0.81991 " pathEditMode="relative" rAng="0" ptsTypes="AA">
                                      <p:cBhvr>
                                        <p:cTn id="8" dur="3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79" y="4099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DA658D-7D04-B924-B986-3B9846C386D6}"/>
              </a:ext>
            </a:extLst>
          </p:cNvPr>
          <p:cNvSpPr txBox="1"/>
          <p:nvPr/>
        </p:nvSpPr>
        <p:spPr>
          <a:xfrm>
            <a:off x="621804" y="412623"/>
            <a:ext cx="9766539" cy="12409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4000" b="0" i="0" dirty="0" err="1">
                <a:solidFill>
                  <a:schemeClr val="accent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Entidad</a:t>
            </a:r>
            <a:r>
              <a:rPr lang="en-US" sz="4000" b="0" i="0" dirty="0">
                <a:solidFill>
                  <a:schemeClr val="accent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000" b="0" i="0" dirty="0" err="1">
                <a:solidFill>
                  <a:schemeClr val="accent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colaboradora</a:t>
            </a:r>
            <a:endParaRPr lang="en-US" sz="4000" b="0" i="0" dirty="0">
              <a:solidFill>
                <a:schemeClr val="accent1"/>
              </a:solidFill>
              <a:effectLst/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de la </a:t>
            </a:r>
            <a:r>
              <a:rPr lang="en-US" sz="4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Administración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regional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F6B6BF-3E43-FAEF-B402-9825352C2951}"/>
              </a:ext>
            </a:extLst>
          </p:cNvPr>
          <p:cNvSpPr txBox="1"/>
          <p:nvPr/>
        </p:nvSpPr>
        <p:spPr>
          <a:xfrm>
            <a:off x="537491" y="2096813"/>
            <a:ext cx="3423754" cy="1268813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endParaRPr lang="es-ES" sz="1800" dirty="0">
              <a:ea typeface="Calibri" panose="020F050202020403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F23DB57-1DC4-ECA4-09FE-FCB6F639E72C}"/>
              </a:ext>
            </a:extLst>
          </p:cNvPr>
          <p:cNvSpPr/>
          <p:nvPr/>
        </p:nvSpPr>
        <p:spPr>
          <a:xfrm>
            <a:off x="4280336" y="1690407"/>
            <a:ext cx="7331529" cy="4499079"/>
          </a:xfrm>
          <a:prstGeom prst="roundRect">
            <a:avLst>
              <a:gd name="adj" fmla="val 1369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7A7A484-D981-DD54-0D5E-21BFECB43BCD}"/>
              </a:ext>
            </a:extLst>
          </p:cNvPr>
          <p:cNvGrpSpPr/>
          <p:nvPr/>
        </p:nvGrpSpPr>
        <p:grpSpPr>
          <a:xfrm>
            <a:off x="4703700" y="1914576"/>
            <a:ext cx="2930099" cy="717435"/>
            <a:chOff x="4776572" y="2424538"/>
            <a:chExt cx="2930099" cy="71743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29BB19D-0FD0-4D8D-C2DE-BE7584DD2CE4}"/>
                </a:ext>
              </a:extLst>
            </p:cNvPr>
            <p:cNvSpPr txBox="1"/>
            <p:nvPr/>
          </p:nvSpPr>
          <p:spPr>
            <a:xfrm>
              <a:off x="5626262" y="2634719"/>
              <a:ext cx="2080409" cy="30025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sz="1600" b="1" dirty="0" err="1">
                  <a:solidFill>
                    <a:schemeClr val="bg1"/>
                  </a:solidFill>
                  <a:cs typeface="Arial" pitchFamily="34" charset="0"/>
                </a:rPr>
                <a:t>Urbanismo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6F2C1FD1-4A5A-5F44-5F40-945B87BF57EF}"/>
                </a:ext>
              </a:extLst>
            </p:cNvPr>
            <p:cNvSpPr/>
            <p:nvPr/>
          </p:nvSpPr>
          <p:spPr>
            <a:xfrm>
              <a:off x="4776572" y="2424538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F833FDE-76A0-0BE3-56E1-C92E9F837191}"/>
              </a:ext>
            </a:extLst>
          </p:cNvPr>
          <p:cNvGrpSpPr/>
          <p:nvPr/>
        </p:nvGrpSpPr>
        <p:grpSpPr>
          <a:xfrm>
            <a:off x="4694751" y="2656321"/>
            <a:ext cx="2906096" cy="717435"/>
            <a:chOff x="4776572" y="4211040"/>
            <a:chExt cx="2906096" cy="71743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D6C117B-3430-50C1-3499-BF9E21404201}"/>
                </a:ext>
              </a:extLst>
            </p:cNvPr>
            <p:cNvSpPr txBox="1"/>
            <p:nvPr/>
          </p:nvSpPr>
          <p:spPr>
            <a:xfrm>
              <a:off x="5613685" y="4354855"/>
              <a:ext cx="2068983" cy="30025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sz="1600" b="1" dirty="0" err="1">
                  <a:solidFill>
                    <a:schemeClr val="bg1"/>
                  </a:solidFill>
                  <a:cs typeface="Arial" pitchFamily="34" charset="0"/>
                </a:rPr>
                <a:t>Gestión</a:t>
              </a:r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sz="1600" b="1" dirty="0" err="1">
                  <a:solidFill>
                    <a:schemeClr val="bg1"/>
                  </a:solidFill>
                  <a:cs typeface="Arial" pitchFamily="34" charset="0"/>
                </a:rPr>
                <a:t>forestal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4295F8C8-9754-2306-CF5B-E8448971C0FA}"/>
                </a:ext>
              </a:extLst>
            </p:cNvPr>
            <p:cNvSpPr/>
            <p:nvPr/>
          </p:nvSpPr>
          <p:spPr>
            <a:xfrm>
              <a:off x="4776572" y="4211040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21F5518-4BC0-D1A7-506F-99325DDE6ABF}"/>
              </a:ext>
            </a:extLst>
          </p:cNvPr>
          <p:cNvGrpSpPr/>
          <p:nvPr/>
        </p:nvGrpSpPr>
        <p:grpSpPr>
          <a:xfrm>
            <a:off x="4714117" y="3431648"/>
            <a:ext cx="3412270" cy="717435"/>
            <a:chOff x="8071950" y="4211040"/>
            <a:chExt cx="3412270" cy="71743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82E3F79-F2EF-B12D-C9F6-CACFED3DB893}"/>
                </a:ext>
              </a:extLst>
            </p:cNvPr>
            <p:cNvSpPr txBox="1"/>
            <p:nvPr/>
          </p:nvSpPr>
          <p:spPr>
            <a:xfrm>
              <a:off x="8962668" y="4339333"/>
              <a:ext cx="2521552" cy="30025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Calidad </a:t>
              </a:r>
              <a:r>
                <a:rPr lang="en-US" sz="1600" b="1" dirty="0" err="1">
                  <a:solidFill>
                    <a:schemeClr val="bg1"/>
                  </a:solidFill>
                  <a:cs typeface="Arial" pitchFamily="34" charset="0"/>
                </a:rPr>
                <a:t>ambiental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B9D5211-1E35-64B0-B5E3-B743998E92FE}"/>
                </a:ext>
              </a:extLst>
            </p:cNvPr>
            <p:cNvSpPr/>
            <p:nvPr/>
          </p:nvSpPr>
          <p:spPr>
            <a:xfrm>
              <a:off x="8071950" y="4211040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Slide Number Placeholder 48">
            <a:extLst>
              <a:ext uri="{FF2B5EF4-FFF2-40B4-BE49-F238E27FC236}">
                <a16:creationId xmlns:a16="http://schemas.microsoft.com/office/drawing/2014/main" id="{513CBC43-8C03-DB01-F445-38CCAAA98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2C1A6B1D-B94B-00E3-791F-FC1DD6694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78713" y="6227397"/>
            <a:ext cx="6725942" cy="365125"/>
          </a:xfrm>
        </p:spPr>
        <p:txBody>
          <a:bodyPr/>
          <a:lstStyle/>
          <a:p>
            <a:r>
              <a:rPr lang="en-US" sz="1100" dirty="0"/>
              <a:t>LEY DE SIMPLIFICACIÓN, AGILIZACIÓN Y DIGITALIZACIÓN ADMINISTRATIVA</a:t>
            </a:r>
          </a:p>
        </p:txBody>
      </p:sp>
      <p:grpSp>
        <p:nvGrpSpPr>
          <p:cNvPr id="6" name="Group 55">
            <a:extLst>
              <a:ext uri="{FF2B5EF4-FFF2-40B4-BE49-F238E27FC236}">
                <a16:creationId xmlns:a16="http://schemas.microsoft.com/office/drawing/2014/main" id="{F6985FE4-08A7-66B0-3B5E-C8E28803E954}"/>
              </a:ext>
            </a:extLst>
          </p:cNvPr>
          <p:cNvGrpSpPr/>
          <p:nvPr/>
        </p:nvGrpSpPr>
        <p:grpSpPr>
          <a:xfrm>
            <a:off x="4724245" y="4216390"/>
            <a:ext cx="3412270" cy="717435"/>
            <a:chOff x="8071950" y="4211040"/>
            <a:chExt cx="3412270" cy="717435"/>
          </a:xfrm>
        </p:grpSpPr>
        <p:sp>
          <p:nvSpPr>
            <p:cNvPr id="7" name="TextBox 31">
              <a:extLst>
                <a:ext uri="{FF2B5EF4-FFF2-40B4-BE49-F238E27FC236}">
                  <a16:creationId xmlns:a16="http://schemas.microsoft.com/office/drawing/2014/main" id="{345978A1-9349-D64A-944E-2215AA13BB6C}"/>
                </a:ext>
              </a:extLst>
            </p:cNvPr>
            <p:cNvSpPr txBox="1"/>
            <p:nvPr/>
          </p:nvSpPr>
          <p:spPr>
            <a:xfrm>
              <a:off x="8994986" y="4339333"/>
              <a:ext cx="2489234" cy="30025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Economía circular</a:t>
              </a:r>
            </a:p>
          </p:txBody>
        </p:sp>
        <p:sp>
          <p:nvSpPr>
            <p:cNvPr id="8" name="Rectangle: Rounded Corners 28">
              <a:extLst>
                <a:ext uri="{FF2B5EF4-FFF2-40B4-BE49-F238E27FC236}">
                  <a16:creationId xmlns:a16="http://schemas.microsoft.com/office/drawing/2014/main" id="{58BAC6F9-7E87-123A-83FE-4164E60BF9AA}"/>
                </a:ext>
              </a:extLst>
            </p:cNvPr>
            <p:cNvSpPr/>
            <p:nvPr/>
          </p:nvSpPr>
          <p:spPr>
            <a:xfrm>
              <a:off x="8071950" y="4211040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" name="Group 56">
            <a:extLst>
              <a:ext uri="{FF2B5EF4-FFF2-40B4-BE49-F238E27FC236}">
                <a16:creationId xmlns:a16="http://schemas.microsoft.com/office/drawing/2014/main" id="{4BE14965-C99D-1930-C422-219DD117836A}"/>
              </a:ext>
            </a:extLst>
          </p:cNvPr>
          <p:cNvGrpSpPr/>
          <p:nvPr/>
        </p:nvGrpSpPr>
        <p:grpSpPr>
          <a:xfrm>
            <a:off x="8014648" y="1945603"/>
            <a:ext cx="3461910" cy="717435"/>
            <a:chOff x="4776571" y="2450995"/>
            <a:chExt cx="3461910" cy="717435"/>
          </a:xfrm>
        </p:grpSpPr>
        <p:sp>
          <p:nvSpPr>
            <p:cNvPr id="21" name="TextBox 13">
              <a:extLst>
                <a:ext uri="{FF2B5EF4-FFF2-40B4-BE49-F238E27FC236}">
                  <a16:creationId xmlns:a16="http://schemas.microsoft.com/office/drawing/2014/main" id="{EAE5DCB0-0DDB-1B04-741B-27695EF61A63}"/>
                </a:ext>
              </a:extLst>
            </p:cNvPr>
            <p:cNvSpPr txBox="1"/>
            <p:nvPr/>
          </p:nvSpPr>
          <p:spPr>
            <a:xfrm>
              <a:off x="5804129" y="2634718"/>
              <a:ext cx="2434352" cy="365125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r>
                <a:rPr lang="en-US" sz="1600" b="1" dirty="0" err="1">
                  <a:solidFill>
                    <a:schemeClr val="bg1"/>
                  </a:solidFill>
                  <a:cs typeface="Arial" pitchFamily="34" charset="0"/>
                </a:rPr>
                <a:t>Actividad</a:t>
              </a:r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sz="1600" b="1" dirty="0" err="1">
                  <a:solidFill>
                    <a:schemeClr val="bg1"/>
                  </a:solidFill>
                  <a:cs typeface="Arial" pitchFamily="34" charset="0"/>
                </a:rPr>
                <a:t>cinegética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7" name="Rectangle: Rounded Corners 10">
              <a:extLst>
                <a:ext uri="{FF2B5EF4-FFF2-40B4-BE49-F238E27FC236}">
                  <a16:creationId xmlns:a16="http://schemas.microsoft.com/office/drawing/2014/main" id="{10BCD178-6736-DC5F-0160-16D63F076470}"/>
                </a:ext>
              </a:extLst>
            </p:cNvPr>
            <p:cNvSpPr/>
            <p:nvPr/>
          </p:nvSpPr>
          <p:spPr>
            <a:xfrm>
              <a:off x="4776571" y="2450995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56">
            <a:extLst>
              <a:ext uri="{FF2B5EF4-FFF2-40B4-BE49-F238E27FC236}">
                <a16:creationId xmlns:a16="http://schemas.microsoft.com/office/drawing/2014/main" id="{6A54D91F-B0B4-BF25-A5F7-3869D48014DF}"/>
              </a:ext>
            </a:extLst>
          </p:cNvPr>
          <p:cNvGrpSpPr/>
          <p:nvPr/>
        </p:nvGrpSpPr>
        <p:grpSpPr>
          <a:xfrm>
            <a:off x="8006302" y="2670144"/>
            <a:ext cx="3526307" cy="717435"/>
            <a:chOff x="4776572" y="2424538"/>
            <a:chExt cx="3526307" cy="717435"/>
          </a:xfrm>
        </p:grpSpPr>
        <p:sp>
          <p:nvSpPr>
            <p:cNvPr id="35" name="TextBox 13">
              <a:extLst>
                <a:ext uri="{FF2B5EF4-FFF2-40B4-BE49-F238E27FC236}">
                  <a16:creationId xmlns:a16="http://schemas.microsoft.com/office/drawing/2014/main" id="{DE5CBEE1-DE53-7A24-202E-9E76F6223586}"/>
                </a:ext>
              </a:extLst>
            </p:cNvPr>
            <p:cNvSpPr txBox="1"/>
            <p:nvPr/>
          </p:nvSpPr>
          <p:spPr>
            <a:xfrm>
              <a:off x="5804128" y="2634719"/>
              <a:ext cx="2498751" cy="396892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r>
                <a:rPr lang="en-US" sz="1600" b="1" dirty="0" err="1">
                  <a:solidFill>
                    <a:schemeClr val="bg1"/>
                  </a:solidFill>
                  <a:cs typeface="Arial" pitchFamily="34" charset="0"/>
                </a:rPr>
                <a:t>Patrimonio</a:t>
              </a:r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 cultural</a:t>
              </a:r>
            </a:p>
          </p:txBody>
        </p:sp>
        <p:sp>
          <p:nvSpPr>
            <p:cNvPr id="36" name="Rectangle: Rounded Corners 10">
              <a:extLst>
                <a:ext uri="{FF2B5EF4-FFF2-40B4-BE49-F238E27FC236}">
                  <a16:creationId xmlns:a16="http://schemas.microsoft.com/office/drawing/2014/main" id="{4DDC2730-DBAC-E3B7-0065-67857A530352}"/>
                </a:ext>
              </a:extLst>
            </p:cNvPr>
            <p:cNvSpPr/>
            <p:nvPr/>
          </p:nvSpPr>
          <p:spPr>
            <a:xfrm>
              <a:off x="4776572" y="2424538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56">
            <a:extLst>
              <a:ext uri="{FF2B5EF4-FFF2-40B4-BE49-F238E27FC236}">
                <a16:creationId xmlns:a16="http://schemas.microsoft.com/office/drawing/2014/main" id="{0E68423E-E59A-E8D3-D1E4-91D9FCCAD806}"/>
              </a:ext>
            </a:extLst>
          </p:cNvPr>
          <p:cNvGrpSpPr/>
          <p:nvPr/>
        </p:nvGrpSpPr>
        <p:grpSpPr>
          <a:xfrm>
            <a:off x="8055734" y="3429510"/>
            <a:ext cx="2930099" cy="717435"/>
            <a:chOff x="4776572" y="2424538"/>
            <a:chExt cx="2930099" cy="717435"/>
          </a:xfrm>
        </p:grpSpPr>
        <p:sp>
          <p:nvSpPr>
            <p:cNvPr id="39" name="TextBox 13">
              <a:extLst>
                <a:ext uri="{FF2B5EF4-FFF2-40B4-BE49-F238E27FC236}">
                  <a16:creationId xmlns:a16="http://schemas.microsoft.com/office/drawing/2014/main" id="{901426CC-B029-4EB6-639B-4051118B7793}"/>
                </a:ext>
              </a:extLst>
            </p:cNvPr>
            <p:cNvSpPr txBox="1"/>
            <p:nvPr/>
          </p:nvSpPr>
          <p:spPr>
            <a:xfrm>
              <a:off x="5804129" y="2634719"/>
              <a:ext cx="1902542" cy="30025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Sanidad</a:t>
              </a:r>
            </a:p>
          </p:txBody>
        </p:sp>
        <p:sp>
          <p:nvSpPr>
            <p:cNvPr id="40" name="Rectangle: Rounded Corners 10">
              <a:extLst>
                <a:ext uri="{FF2B5EF4-FFF2-40B4-BE49-F238E27FC236}">
                  <a16:creationId xmlns:a16="http://schemas.microsoft.com/office/drawing/2014/main" id="{D7D3F64E-07F7-D9C0-76EA-2AE36E558E1C}"/>
                </a:ext>
              </a:extLst>
            </p:cNvPr>
            <p:cNvSpPr/>
            <p:nvPr/>
          </p:nvSpPr>
          <p:spPr>
            <a:xfrm>
              <a:off x="4776572" y="2424538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56">
            <a:extLst>
              <a:ext uri="{FF2B5EF4-FFF2-40B4-BE49-F238E27FC236}">
                <a16:creationId xmlns:a16="http://schemas.microsoft.com/office/drawing/2014/main" id="{8EF8BAF8-F5A7-73BC-892E-B47C2D11266F}"/>
              </a:ext>
            </a:extLst>
          </p:cNvPr>
          <p:cNvGrpSpPr/>
          <p:nvPr/>
        </p:nvGrpSpPr>
        <p:grpSpPr>
          <a:xfrm>
            <a:off x="8055734" y="4178091"/>
            <a:ext cx="2930099" cy="717435"/>
            <a:chOff x="4776572" y="2424538"/>
            <a:chExt cx="2930099" cy="717435"/>
          </a:xfrm>
        </p:grpSpPr>
        <p:sp>
          <p:nvSpPr>
            <p:cNvPr id="43" name="TextBox 13">
              <a:extLst>
                <a:ext uri="{FF2B5EF4-FFF2-40B4-BE49-F238E27FC236}">
                  <a16:creationId xmlns:a16="http://schemas.microsoft.com/office/drawing/2014/main" id="{14E5C573-A438-B69B-52A6-67805CF7B10C}"/>
                </a:ext>
              </a:extLst>
            </p:cNvPr>
            <p:cNvSpPr txBox="1"/>
            <p:nvPr/>
          </p:nvSpPr>
          <p:spPr>
            <a:xfrm>
              <a:off x="5804129" y="2634719"/>
              <a:ext cx="1902542" cy="30025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r>
                <a:rPr lang="en-US" sz="1600" b="1" dirty="0" err="1">
                  <a:solidFill>
                    <a:schemeClr val="bg1"/>
                  </a:solidFill>
                  <a:cs typeface="Arial" pitchFamily="34" charset="0"/>
                </a:rPr>
                <a:t>Servicios</a:t>
              </a:r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sz="1600" b="1" dirty="0" err="1">
                  <a:solidFill>
                    <a:schemeClr val="bg1"/>
                  </a:solidFill>
                  <a:cs typeface="Arial" pitchFamily="34" charset="0"/>
                </a:rPr>
                <a:t>sociales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4" name="Rectangle: Rounded Corners 10">
              <a:extLst>
                <a:ext uri="{FF2B5EF4-FFF2-40B4-BE49-F238E27FC236}">
                  <a16:creationId xmlns:a16="http://schemas.microsoft.com/office/drawing/2014/main" id="{65E59407-447D-FC85-991F-0385843C5D52}"/>
                </a:ext>
              </a:extLst>
            </p:cNvPr>
            <p:cNvSpPr/>
            <p:nvPr/>
          </p:nvSpPr>
          <p:spPr>
            <a:xfrm>
              <a:off x="4776572" y="2424538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Subtitle 18">
            <a:extLst>
              <a:ext uri="{FF2B5EF4-FFF2-40B4-BE49-F238E27FC236}">
                <a16:creationId xmlns:a16="http://schemas.microsoft.com/office/drawing/2014/main" id="{82C2EBC9-1CCB-2362-811C-955D23C85E54}"/>
              </a:ext>
            </a:extLst>
          </p:cNvPr>
          <p:cNvSpPr txBox="1">
            <a:spLocks/>
          </p:cNvSpPr>
          <p:nvPr/>
        </p:nvSpPr>
        <p:spPr>
          <a:xfrm>
            <a:off x="486830" y="1988840"/>
            <a:ext cx="2560758" cy="150327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lIns="0" tIns="60949" rIns="0" bIns="60949" rtlCol="0" anchor="ctr">
            <a:normAutofit/>
          </a:bodyPr>
          <a:lstStyle>
            <a:lvl1pPr marL="0" indent="0" algn="l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  <a:lvl2pPr marL="609468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218936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828404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437872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304734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808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275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744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tx1"/>
                </a:solidFill>
              </a:rPr>
              <a:t>DEFINICIÓN:</a:t>
            </a:r>
          </a:p>
        </p:txBody>
      </p:sp>
      <p:sp>
        <p:nvSpPr>
          <p:cNvPr id="47" name="TextBox 2">
            <a:extLst>
              <a:ext uri="{FF2B5EF4-FFF2-40B4-BE49-F238E27FC236}">
                <a16:creationId xmlns:a16="http://schemas.microsoft.com/office/drawing/2014/main" id="{E8966A4E-0B2E-ADCD-1ABE-C2B941B0B6B8}"/>
              </a:ext>
            </a:extLst>
          </p:cNvPr>
          <p:cNvSpPr txBox="1"/>
          <p:nvPr/>
        </p:nvSpPr>
        <p:spPr>
          <a:xfrm>
            <a:off x="486830" y="3827354"/>
            <a:ext cx="3474415" cy="1897751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 algn="just"/>
            <a:r>
              <a:rPr lang="es-ES" sz="1400" dirty="0">
                <a:ea typeface="Calibri" panose="020F0502020204030204" pitchFamily="34" charset="0"/>
              </a:rPr>
              <a:t>Persona jurídica autorizada por el órgano competente por razón de la materia, que una vez inscrita en el Registro General de Entidades Colaboradoras, realice funciones de informe y certificación, al objeto de acreditar la verificación de la documentación que deba presentar la persona interesada dentro de un procedimiento administrativo.</a:t>
            </a:r>
            <a:endParaRPr lang="es-ES" sz="1800" dirty="0">
              <a:ea typeface="Calibri" panose="020F0502020204030204" pitchFamily="34" charset="0"/>
            </a:endParaRPr>
          </a:p>
        </p:txBody>
      </p:sp>
      <p:pic>
        <p:nvPicPr>
          <p:cNvPr id="50" name="Imagen 49" descr="Un letrero de color negro&#10;&#10;Descripción generada automáticamente con confianza baja">
            <a:extLst>
              <a:ext uri="{FF2B5EF4-FFF2-40B4-BE49-F238E27FC236}">
                <a16:creationId xmlns:a16="http://schemas.microsoft.com/office/drawing/2014/main" id="{3AE6AC07-333E-D01E-B6F1-A2740C5062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9394" y="340859"/>
            <a:ext cx="739431" cy="476985"/>
          </a:xfrm>
          <a:prstGeom prst="rect">
            <a:avLst/>
          </a:prstGeom>
        </p:spPr>
      </p:pic>
      <p:pic>
        <p:nvPicPr>
          <p:cNvPr id="52" name="Gráfico 51" descr="Ciervo contorno">
            <a:extLst>
              <a:ext uri="{FF2B5EF4-FFF2-40B4-BE49-F238E27FC236}">
                <a16:creationId xmlns:a16="http://schemas.microsoft.com/office/drawing/2014/main" id="{7FFF7D27-FEFE-0670-76A6-CD70269FFC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77332" y="1965890"/>
            <a:ext cx="626360" cy="626360"/>
          </a:xfrm>
          <a:prstGeom prst="rect">
            <a:avLst/>
          </a:prstGeom>
        </p:spPr>
      </p:pic>
      <p:pic>
        <p:nvPicPr>
          <p:cNvPr id="58" name="Gráfico 57" descr="Reciclaje contorno">
            <a:extLst>
              <a:ext uri="{FF2B5EF4-FFF2-40B4-BE49-F238E27FC236}">
                <a16:creationId xmlns:a16="http://schemas.microsoft.com/office/drawing/2014/main" id="{3AB53771-096B-4227-7DA7-DC3D529AB0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70785" y="4242242"/>
            <a:ext cx="665729" cy="665729"/>
          </a:xfrm>
          <a:prstGeom prst="rect">
            <a:avLst/>
          </a:prstGeom>
        </p:spPr>
      </p:pic>
      <p:pic>
        <p:nvPicPr>
          <p:cNvPr id="60" name="Gráfico 59" descr="Casa contorno">
            <a:extLst>
              <a:ext uri="{FF2B5EF4-FFF2-40B4-BE49-F238E27FC236}">
                <a16:creationId xmlns:a16="http://schemas.microsoft.com/office/drawing/2014/main" id="{C41C97E9-FDC1-48B4-F4D5-0F524400AF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16263" y="1888777"/>
            <a:ext cx="626360" cy="626360"/>
          </a:xfrm>
          <a:prstGeom prst="rect">
            <a:avLst/>
          </a:prstGeom>
        </p:spPr>
      </p:pic>
      <p:pic>
        <p:nvPicPr>
          <p:cNvPr id="62" name="Gráfico 61" descr="Mujer con bastón contorno">
            <a:extLst>
              <a:ext uri="{FF2B5EF4-FFF2-40B4-BE49-F238E27FC236}">
                <a16:creationId xmlns:a16="http://schemas.microsoft.com/office/drawing/2014/main" id="{4177CBAE-C4EB-D8A9-B5D4-27F67AE4126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073387" y="4245177"/>
            <a:ext cx="583264" cy="583264"/>
          </a:xfrm>
          <a:prstGeom prst="rect">
            <a:avLst/>
          </a:prstGeom>
        </p:spPr>
      </p:pic>
      <p:pic>
        <p:nvPicPr>
          <p:cNvPr id="64" name="Gráfico 63" descr="Tribunal contorno">
            <a:extLst>
              <a:ext uri="{FF2B5EF4-FFF2-40B4-BE49-F238E27FC236}">
                <a16:creationId xmlns:a16="http://schemas.microsoft.com/office/drawing/2014/main" id="{79AE1246-05C1-C5C7-3015-B4E4040F93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088935" y="2773950"/>
            <a:ext cx="583264" cy="583264"/>
          </a:xfrm>
          <a:prstGeom prst="rect">
            <a:avLst/>
          </a:prstGeom>
        </p:spPr>
      </p:pic>
      <p:pic>
        <p:nvPicPr>
          <p:cNvPr id="66" name="Gráfico 65" descr="Escena de bosque contorno">
            <a:extLst>
              <a:ext uri="{FF2B5EF4-FFF2-40B4-BE49-F238E27FC236}">
                <a16:creationId xmlns:a16="http://schemas.microsoft.com/office/drawing/2014/main" id="{71FE78D1-F353-A0E2-B24A-EC1A5E803ED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770785" y="2646780"/>
            <a:ext cx="583264" cy="583264"/>
          </a:xfrm>
          <a:prstGeom prst="rect">
            <a:avLst/>
          </a:prstGeom>
        </p:spPr>
      </p:pic>
      <p:pic>
        <p:nvPicPr>
          <p:cNvPr id="68" name="Gráfico 67" descr="Montañas contorno">
            <a:extLst>
              <a:ext uri="{FF2B5EF4-FFF2-40B4-BE49-F238E27FC236}">
                <a16:creationId xmlns:a16="http://schemas.microsoft.com/office/drawing/2014/main" id="{13E6C941-8915-6A95-E6B2-98E3507E490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810804" y="3446417"/>
            <a:ext cx="583264" cy="583264"/>
          </a:xfrm>
          <a:prstGeom prst="rect">
            <a:avLst/>
          </a:prstGeom>
        </p:spPr>
      </p:pic>
      <p:pic>
        <p:nvPicPr>
          <p:cNvPr id="70" name="Gráfico 69" descr="Doctora contorno">
            <a:extLst>
              <a:ext uri="{FF2B5EF4-FFF2-40B4-BE49-F238E27FC236}">
                <a16:creationId xmlns:a16="http://schemas.microsoft.com/office/drawing/2014/main" id="{3CE4D940-3E9D-B5A2-3DA3-EE4894807E4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099368" y="3486866"/>
            <a:ext cx="602325" cy="602325"/>
          </a:xfrm>
          <a:prstGeom prst="rect">
            <a:avLst/>
          </a:prstGeom>
        </p:spPr>
      </p:pic>
      <p:grpSp>
        <p:nvGrpSpPr>
          <p:cNvPr id="10" name="Group 56">
            <a:extLst>
              <a:ext uri="{FF2B5EF4-FFF2-40B4-BE49-F238E27FC236}">
                <a16:creationId xmlns:a16="http://schemas.microsoft.com/office/drawing/2014/main" id="{3B8FFFF1-D919-7144-009F-45F110F3871D}"/>
              </a:ext>
            </a:extLst>
          </p:cNvPr>
          <p:cNvGrpSpPr/>
          <p:nvPr/>
        </p:nvGrpSpPr>
        <p:grpSpPr>
          <a:xfrm>
            <a:off x="4732112" y="4995577"/>
            <a:ext cx="3090491" cy="717435"/>
            <a:chOff x="4776572" y="2424538"/>
            <a:chExt cx="3090491" cy="717435"/>
          </a:xfrm>
        </p:grpSpPr>
        <p:sp>
          <p:nvSpPr>
            <p:cNvPr id="12" name="TextBox 13">
              <a:extLst>
                <a:ext uri="{FF2B5EF4-FFF2-40B4-BE49-F238E27FC236}">
                  <a16:creationId xmlns:a16="http://schemas.microsoft.com/office/drawing/2014/main" id="{E46ACE12-C150-373C-322F-80C977A749A7}"/>
                </a:ext>
              </a:extLst>
            </p:cNvPr>
            <p:cNvSpPr txBox="1"/>
            <p:nvPr/>
          </p:nvSpPr>
          <p:spPr>
            <a:xfrm>
              <a:off x="5649294" y="2634719"/>
              <a:ext cx="2217769" cy="30025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r>
                <a:rPr lang="en-US" sz="1600" b="1" dirty="0" err="1">
                  <a:solidFill>
                    <a:schemeClr val="bg1"/>
                  </a:solidFill>
                  <a:cs typeface="Arial" pitchFamily="34" charset="0"/>
                </a:rPr>
                <a:t>Promoción</a:t>
              </a:r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sz="1600" b="1" dirty="0" err="1">
                  <a:solidFill>
                    <a:schemeClr val="bg1"/>
                  </a:solidFill>
                  <a:cs typeface="Arial" pitchFamily="34" charset="0"/>
                </a:rPr>
                <a:t>empresarial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" name="Rectangle: Rounded Corners 10">
              <a:extLst>
                <a:ext uri="{FF2B5EF4-FFF2-40B4-BE49-F238E27FC236}">
                  <a16:creationId xmlns:a16="http://schemas.microsoft.com/office/drawing/2014/main" id="{828A0778-D105-CCB3-B482-A4006EE24019}"/>
                </a:ext>
              </a:extLst>
            </p:cNvPr>
            <p:cNvSpPr/>
            <p:nvPr/>
          </p:nvSpPr>
          <p:spPr>
            <a:xfrm>
              <a:off x="4776572" y="2424538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56">
            <a:extLst>
              <a:ext uri="{FF2B5EF4-FFF2-40B4-BE49-F238E27FC236}">
                <a16:creationId xmlns:a16="http://schemas.microsoft.com/office/drawing/2014/main" id="{66895C21-FF40-A901-1B34-466ECD62503C}"/>
              </a:ext>
            </a:extLst>
          </p:cNvPr>
          <p:cNvGrpSpPr/>
          <p:nvPr/>
        </p:nvGrpSpPr>
        <p:grpSpPr>
          <a:xfrm>
            <a:off x="8055734" y="4962612"/>
            <a:ext cx="2930099" cy="717435"/>
            <a:chOff x="4776572" y="2424538"/>
            <a:chExt cx="2930099" cy="717435"/>
          </a:xfrm>
        </p:grpSpPr>
        <p:sp>
          <p:nvSpPr>
            <p:cNvPr id="17" name="TextBox 13">
              <a:extLst>
                <a:ext uri="{FF2B5EF4-FFF2-40B4-BE49-F238E27FC236}">
                  <a16:creationId xmlns:a16="http://schemas.microsoft.com/office/drawing/2014/main" id="{1D01831E-F345-1BD1-02BC-EFBA97D254BD}"/>
                </a:ext>
              </a:extLst>
            </p:cNvPr>
            <p:cNvSpPr txBox="1"/>
            <p:nvPr/>
          </p:nvSpPr>
          <p:spPr>
            <a:xfrm>
              <a:off x="5804129" y="2634719"/>
              <a:ext cx="1902542" cy="30025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Agricultura</a:t>
              </a:r>
            </a:p>
          </p:txBody>
        </p:sp>
        <p:sp>
          <p:nvSpPr>
            <p:cNvPr id="18" name="Rectangle: Rounded Corners 10">
              <a:extLst>
                <a:ext uri="{FF2B5EF4-FFF2-40B4-BE49-F238E27FC236}">
                  <a16:creationId xmlns:a16="http://schemas.microsoft.com/office/drawing/2014/main" id="{7EEEFDE0-11A5-762A-FA0B-5028DFA0DADE}"/>
                </a:ext>
              </a:extLst>
            </p:cNvPr>
            <p:cNvSpPr/>
            <p:nvPr/>
          </p:nvSpPr>
          <p:spPr>
            <a:xfrm>
              <a:off x="4776572" y="2424538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30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 nodePh="1">
                                      <p:stCondLst>
                                        <p:cond delay="200"/>
                                      </p:stCondLst>
                                      <p:endCondLst>
                                        <p:cond evt="begin" delay="0">
                                          <p:tn val="8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46667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49" dur="300" fill="hold"/>
                                            <p:tgtEl>
                                              <p:spTgt spid="46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50" dur="300" fill="hold"/>
                                            <p:tgtEl>
                                              <p:spTgt spid="46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2" fill="hold" grpId="0" nodeType="clickEffect" p14:presetBounceEnd="46667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55" dur="3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56" dur="3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46" grpId="0" build="p" animBg="1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 nodePh="1">
                                      <p:stCondLst>
                                        <p:cond delay="200"/>
                                      </p:stCondLst>
                                      <p:endCondLst>
                                        <p:cond evt="begin" delay="0">
                                          <p:tn val="8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46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46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2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46" grpId="0" build="p" animBg="1"/>
          <p:bldP spid="47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lide Number Placeholder 61">
            <a:extLst>
              <a:ext uri="{FF2B5EF4-FFF2-40B4-BE49-F238E27FC236}">
                <a16:creationId xmlns:a16="http://schemas.microsoft.com/office/drawing/2014/main" id="{1D94CD4F-89B5-6EF3-B91F-1064E6B9A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2B186A4-4690-35F4-CF6D-563D09936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78713" y="6227397"/>
            <a:ext cx="6725942" cy="365125"/>
          </a:xfrm>
        </p:spPr>
        <p:txBody>
          <a:bodyPr/>
          <a:lstStyle/>
          <a:p>
            <a:r>
              <a:rPr lang="en-US" sz="1100" dirty="0"/>
              <a:t>LEY DE SIMPLIFICACIÓN, AGILIZACIÓN Y DIGITALIZACIÓN ADMINISTRATIVA</a:t>
            </a:r>
          </a:p>
        </p:txBody>
      </p:sp>
      <p:pic>
        <p:nvPicPr>
          <p:cNvPr id="13" name="Imagen 12" descr="Un letrero de color negro&#10;&#10;Descripción generada automáticamente con confianza baja">
            <a:extLst>
              <a:ext uri="{FF2B5EF4-FFF2-40B4-BE49-F238E27FC236}">
                <a16:creationId xmlns:a16="http://schemas.microsoft.com/office/drawing/2014/main" id="{A059B72C-425A-2C33-7903-379B0C8842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004" y="332656"/>
            <a:ext cx="739431" cy="476985"/>
          </a:xfrm>
          <a:prstGeom prst="rect">
            <a:avLst/>
          </a:prstGeom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324F9A7E-0812-4A98-976E-2E71D1228374}"/>
              </a:ext>
            </a:extLst>
          </p:cNvPr>
          <p:cNvSpPr/>
          <p:nvPr/>
        </p:nvSpPr>
        <p:spPr>
          <a:xfrm>
            <a:off x="3060097" y="3789040"/>
            <a:ext cx="8208912" cy="1020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es-ES" sz="18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es-ES" sz="18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es-ES" sz="18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E569993-1BD4-43F1-A2CA-97D7723112B1}"/>
              </a:ext>
            </a:extLst>
          </p:cNvPr>
          <p:cNvSpPr/>
          <p:nvPr/>
        </p:nvSpPr>
        <p:spPr>
          <a:xfrm>
            <a:off x="621804" y="0"/>
            <a:ext cx="10009112" cy="932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b="1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s-ES" sz="2000" b="1" dirty="0"/>
              <a:t>Excepciones a la aplicación de la LSAD</a:t>
            </a:r>
            <a:r>
              <a:rPr lang="es-ES" b="1" dirty="0"/>
              <a:t> </a:t>
            </a:r>
            <a:r>
              <a:rPr lang="es-ES" sz="2000" dirty="0"/>
              <a:t>(salvo la regulación relativa al Registro General de entidades colaboradoras</a:t>
            </a:r>
            <a:r>
              <a:rPr lang="es-ES" sz="1600" dirty="0"/>
              <a:t>) DA 3ª LSAD:</a:t>
            </a:r>
          </a:p>
          <a:p>
            <a:pPr lvl="0"/>
            <a:endParaRPr lang="es-ES" sz="1600" dirty="0"/>
          </a:p>
          <a:p>
            <a:pPr lvl="0" algn="just"/>
            <a:r>
              <a:rPr lang="es-ES" sz="1600" dirty="0"/>
              <a:t>Entidades colaboradoras de la Administración con regulación específica:</a:t>
            </a:r>
          </a:p>
          <a:p>
            <a:pPr lvl="0" algn="just"/>
            <a:endParaRPr lang="es-ES" sz="2000" dirty="0"/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es-ES" sz="1600" dirty="0"/>
              <a:t>Cuando actúen en ámbitos de gestión recaudatoria, industria, régimen minero, juego, formación y empleo ejemplos (revisión de ascensores, comprobación y vigilancia de condiciones impuestas en autorizaciones mineras)</a:t>
            </a:r>
          </a:p>
          <a:p>
            <a:pPr lvl="0" algn="just"/>
            <a:endParaRPr lang="es-ES" sz="1600" dirty="0"/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es-ES" sz="1600" dirty="0"/>
              <a:t>Cuando les sea aplicable la normativa en materia de ayudas y subvenciones (Portal tributario para la gestión recaudatoria por las entidades de crédito).</a:t>
            </a:r>
          </a:p>
          <a:p>
            <a:pPr lvl="0" algn="just"/>
            <a:endParaRPr lang="es-ES" sz="1600" dirty="0"/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es-ES" sz="1600" dirty="0"/>
              <a:t>Las corporaciones de derecho público que colaboren en su respectivo ámbito de actuación (Colegios Profesionales)</a:t>
            </a:r>
          </a:p>
          <a:p>
            <a:pPr lvl="0" algn="just"/>
            <a:endParaRPr lang="es-ES" sz="1600" dirty="0"/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es-ES" sz="1600" dirty="0"/>
              <a:t>Las entidades del Tercer Sector o asociaciones sin ánimo de lucro, con finalidad asistencial sobre menores o personas en situación de vulnerabilidad (agencias de adopción internacional o entidades del Tercer Sector Social).</a:t>
            </a:r>
          </a:p>
          <a:p>
            <a:pPr lvl="0" algn="just"/>
            <a:endParaRPr lang="es-ES" sz="16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sz="1800" b="1" dirty="0"/>
              <a:t>Participación de las Entidades Colaboradoras en los procedimientos competencia de las Entidades Locales</a:t>
            </a:r>
            <a:r>
              <a:rPr lang="es-ES" sz="1800" dirty="0"/>
              <a:t>, cuando así lo hayan acordado de acuerdo con su normativa. </a:t>
            </a:r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86452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lide Number Placeholder 61">
            <a:extLst>
              <a:ext uri="{FF2B5EF4-FFF2-40B4-BE49-F238E27FC236}">
                <a16:creationId xmlns:a16="http://schemas.microsoft.com/office/drawing/2014/main" id="{1D94CD4F-89B5-6EF3-B91F-1064E6B9A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2B186A4-4690-35F4-CF6D-563D09936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78713" y="6227397"/>
            <a:ext cx="6725942" cy="365125"/>
          </a:xfrm>
        </p:spPr>
        <p:txBody>
          <a:bodyPr/>
          <a:lstStyle/>
          <a:p>
            <a:r>
              <a:rPr lang="en-US" sz="1100" dirty="0"/>
              <a:t>LEY DE SIMPLIFICACIÓN, AGILIZACIÓN Y DIGITALIZACIÓN ADMINISTRATIVA</a:t>
            </a:r>
          </a:p>
        </p:txBody>
      </p:sp>
      <p:pic>
        <p:nvPicPr>
          <p:cNvPr id="13" name="Imagen 12" descr="Un letrero de color negro&#10;&#10;Descripción generada automáticamente con confianza baja">
            <a:extLst>
              <a:ext uri="{FF2B5EF4-FFF2-40B4-BE49-F238E27FC236}">
                <a16:creationId xmlns:a16="http://schemas.microsoft.com/office/drawing/2014/main" id="{A059B72C-425A-2C33-7903-379B0C8842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9394" y="476672"/>
            <a:ext cx="739431" cy="476985"/>
          </a:xfrm>
          <a:prstGeom prst="rect">
            <a:avLst/>
          </a:prstGeom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324F9A7E-0812-4A98-976E-2E71D1228374}"/>
              </a:ext>
            </a:extLst>
          </p:cNvPr>
          <p:cNvSpPr/>
          <p:nvPr/>
        </p:nvSpPr>
        <p:spPr>
          <a:xfrm>
            <a:off x="3060097" y="3789040"/>
            <a:ext cx="8208912" cy="1020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es-ES" sz="18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es-ES" sz="18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es-ES" sz="18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E569993-1BD4-43F1-A2CA-97D7723112B1}"/>
              </a:ext>
            </a:extLst>
          </p:cNvPr>
          <p:cNvSpPr/>
          <p:nvPr/>
        </p:nvSpPr>
        <p:spPr>
          <a:xfrm>
            <a:off x="621804" y="0"/>
            <a:ext cx="10801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/>
              <a:t>Instrumento de implementación: por modificación leyes sectoriales </a:t>
            </a:r>
          </a:p>
          <a:p>
            <a:r>
              <a:rPr lang="es-ES" b="1" dirty="0"/>
              <a:t>en las disposiciones finales de la LSAD.</a:t>
            </a:r>
          </a:p>
          <a:p>
            <a:endParaRPr lang="es-ES" b="1" dirty="0"/>
          </a:p>
          <a:p>
            <a:pPr lvl="0"/>
            <a:endParaRPr lang="es-ES" sz="1600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ES" sz="1600" dirty="0"/>
              <a:t>DF3ª: por modificación de la Ley 3/2008, de 12 de junio, de Montes y Gestión Forestal Sostenible de Castilla-La Mancha: ECAF (ECAS en materia forestal).</a:t>
            </a:r>
          </a:p>
          <a:p>
            <a:pPr lvl="0"/>
            <a:endParaRPr lang="es-ES" sz="1600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ES" sz="1600" dirty="0">
                <a:solidFill>
                  <a:schemeClr val="accent1"/>
                </a:solidFill>
              </a:rPr>
              <a:t>DF4ª: por modificación de la Ley 14/2010, de 16 de diciembre, de Servicios Sociales de Castilla-La Mancha: ECASS (ECASS en materia de servicios sociales).</a:t>
            </a:r>
          </a:p>
          <a:p>
            <a:pPr lvl="0"/>
            <a:endParaRPr lang="es-ES" sz="1600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ES" sz="1600" dirty="0"/>
              <a:t>DF5ª: por modificación de la Ley 4/2013, de 16 de mayo, de Patrimonio Cultural de Castilla-La Mancha: ECAP (ECAS en materia de patrimonio cultural).</a:t>
            </a:r>
          </a:p>
          <a:p>
            <a:pPr lvl="0"/>
            <a:endParaRPr lang="es-ES" sz="1600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ES" sz="1600" dirty="0">
                <a:solidFill>
                  <a:schemeClr val="accent1"/>
                </a:solidFill>
              </a:rPr>
              <a:t>DF 6ª: por modificación de la Ley 3/2015, de 5 de marzo, de Caza de Castilla-La Mancha: ECAC (ECAS en materia cinegética)</a:t>
            </a:r>
          </a:p>
          <a:p>
            <a:pPr lvl="0"/>
            <a:endParaRPr lang="es-ES" sz="1600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ES" sz="1600" dirty="0"/>
              <a:t>DF 7ª: por modificación de la Ley 7/2019, de 29 de noviembre, de Economía Circular de Castilla-La Mancha: ECAEC (ECAS en materia de economía circular)</a:t>
            </a:r>
          </a:p>
          <a:p>
            <a:pPr lvl="0"/>
            <a:endParaRPr lang="es-ES" sz="1600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ES" sz="1600" dirty="0">
                <a:solidFill>
                  <a:schemeClr val="accent1"/>
                </a:solidFill>
              </a:rPr>
              <a:t>DF8ª: por modificación de la Ley 2/2020, de 7 de febrero, de Evaluación Ambiental de Castilla-La Mancha: ECAEAS (ECAS en materia de evaluación ambiental).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09825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4077FDA-DD12-434F-A871-303B097FC4DD}"/>
              </a:ext>
            </a:extLst>
          </p:cNvPr>
          <p:cNvSpPr txBox="1"/>
          <p:nvPr/>
        </p:nvSpPr>
        <p:spPr>
          <a:xfrm>
            <a:off x="477787" y="760399"/>
            <a:ext cx="2636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Garantías:</a:t>
            </a:r>
            <a:r>
              <a:rPr lang="es-ES" dirty="0"/>
              <a:t>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59C1DDF-D038-4199-BBA9-63A51048ADA6}"/>
              </a:ext>
            </a:extLst>
          </p:cNvPr>
          <p:cNvSpPr txBox="1"/>
          <p:nvPr/>
        </p:nvSpPr>
        <p:spPr>
          <a:xfrm>
            <a:off x="489737" y="1714483"/>
            <a:ext cx="112332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800" dirty="0"/>
              <a:t>Procedimiento de autorización por el órgano competente por razón de la materia e inscripción en el Registro General de Entidades Colaboradoras, que tiene carácter constitutivo.</a:t>
            </a:r>
          </a:p>
          <a:p>
            <a:endParaRPr lang="es-ES" sz="18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800" dirty="0">
                <a:solidFill>
                  <a:schemeClr val="accent1"/>
                </a:solidFill>
              </a:rPr>
              <a:t>Requisitos y obligaciones exigentes: acreditación por la ENAC, como herramienta establecida a nivel internacional para generar confianza al ser otorgada por el único Organismo Nacional de Acreditación.</a:t>
            </a:r>
          </a:p>
          <a:p>
            <a:endParaRPr lang="es-ES" sz="1800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800" dirty="0">
                <a:solidFill>
                  <a:schemeClr val="accent1"/>
                </a:solidFill>
              </a:rPr>
              <a:t>Participación facultativa, siempre a instancia de las personas interesadas en el procedimiento.</a:t>
            </a:r>
          </a:p>
          <a:p>
            <a:endParaRPr lang="es-ES" sz="1800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800" dirty="0"/>
              <a:t>No tienen carácter de autoridad ni ejercen potestades públicas: el órgano administrativo competente no está vinculado al informe o propuesta de la entidad colaboradora. </a:t>
            </a:r>
          </a:p>
          <a:p>
            <a:endParaRPr lang="es-ES" sz="18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800" dirty="0">
                <a:solidFill>
                  <a:schemeClr val="accent1"/>
                </a:solidFill>
              </a:rPr>
              <a:t>Facultades de supervisión y control de la Administración regional.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1800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1800" dirty="0"/>
              <a:t>Régimen de incompatibilidades y régimen sancionador.</a:t>
            </a:r>
          </a:p>
        </p:txBody>
      </p:sp>
      <p:sp>
        <p:nvSpPr>
          <p:cNvPr id="4" name="Slide Number Placeholder 61">
            <a:extLst>
              <a:ext uri="{FF2B5EF4-FFF2-40B4-BE49-F238E27FC236}">
                <a16:creationId xmlns:a16="http://schemas.microsoft.com/office/drawing/2014/main" id="{6B375699-3D4A-7CD0-F41F-62F897BFD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</p:spPr>
        <p:txBody>
          <a:bodyPr/>
          <a:lstStyle/>
          <a:p>
            <a:fld id="{96E69268-9C8B-4EBF-A9EE-DC5DC2D48DC3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Imagen 5" descr="Un letrero de color negro&#10;&#10;Descripción generada automáticamente con confianza baja">
            <a:extLst>
              <a:ext uri="{FF2B5EF4-FFF2-40B4-BE49-F238E27FC236}">
                <a16:creationId xmlns:a16="http://schemas.microsoft.com/office/drawing/2014/main" id="{D6B5E6E9-7301-4D5E-9EFB-5513069463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9394" y="417903"/>
            <a:ext cx="739431" cy="476985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5CD7DE93-2387-478D-AF29-9332E29F704C}"/>
              </a:ext>
            </a:extLst>
          </p:cNvPr>
          <p:cNvSpPr/>
          <p:nvPr/>
        </p:nvSpPr>
        <p:spPr>
          <a:xfrm>
            <a:off x="333772" y="4656449"/>
            <a:ext cx="609282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dirty="0">
                <a:solidFill>
                  <a:schemeClr val="accent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15769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569C"/>
      </a:accent1>
      <a:accent2>
        <a:srgbClr val="119DA4"/>
      </a:accent2>
      <a:accent3>
        <a:srgbClr val="80DED9"/>
      </a:accent3>
      <a:accent4>
        <a:srgbClr val="ABF3B2"/>
      </a:accent4>
      <a:accent5>
        <a:srgbClr val="504136"/>
      </a:accent5>
      <a:accent6>
        <a:srgbClr val="70AD47"/>
      </a:accent6>
      <a:hlink>
        <a:srgbClr val="0563C1"/>
      </a:hlink>
      <a:folHlink>
        <a:srgbClr val="954F72"/>
      </a:folHlink>
    </a:clrScheme>
    <a:fontScheme name="slidemodel">
      <a:majorFont>
        <a:latin typeface="Calibr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6B16A3F39E65C4F85A88CEB27598AB0" ma:contentTypeVersion="15" ma:contentTypeDescription="Crear nuevo documento." ma:contentTypeScope="" ma:versionID="fbd6c0e6357722ba9c387d9009bd605f">
  <xsd:schema xmlns:xsd="http://www.w3.org/2001/XMLSchema" xmlns:xs="http://www.w3.org/2001/XMLSchema" xmlns:p="http://schemas.microsoft.com/office/2006/metadata/properties" xmlns:ns2="ecc9b1e5-bb30-4631-9526-3cc83b7f46f3" xmlns:ns3="bde92182-114f-4080-a8cf-8a5f60b3eeee" targetNamespace="http://schemas.microsoft.com/office/2006/metadata/properties" ma:root="true" ma:fieldsID="bd989bf2617964b61cbfac0db4092cce" ns2:_="" ns3:_="">
    <xsd:import namespace="ecc9b1e5-bb30-4631-9526-3cc83b7f46f3"/>
    <xsd:import namespace="bde92182-114f-4080-a8cf-8a5f60b3eee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c9b1e5-bb30-4631-9526-3cc83b7f46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681f248e-c3d7-47dd-9561-97a85f8835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e92182-114f-4080-a8cf-8a5f60b3eee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f53ac8fa-40cb-40d5-8d04-90b414e2546d}" ma:internalName="TaxCatchAll" ma:showField="CatchAllData" ma:web="bde92182-114f-4080-a8cf-8a5f60b3eee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de92182-114f-4080-a8cf-8a5f60b3eeee" xsi:nil="true"/>
    <lcf76f155ced4ddcb4097134ff3c332f xmlns="ecc9b1e5-bb30-4631-9526-3cc83b7f46f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9ACCE41-42BA-4FF3-8A96-0A83D05B5F8E}"/>
</file>

<file path=customXml/itemProps2.xml><?xml version="1.0" encoding="utf-8"?>
<ds:datastoreItem xmlns:ds="http://schemas.openxmlformats.org/officeDocument/2006/customXml" ds:itemID="{3855DF77-413C-41D1-86AF-C35DF90706B1}"/>
</file>

<file path=customXml/itemProps3.xml><?xml version="1.0" encoding="utf-8"?>
<ds:datastoreItem xmlns:ds="http://schemas.openxmlformats.org/officeDocument/2006/customXml" ds:itemID="{A2FA755E-B5B4-44DB-BC09-59A90FF44E4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12336</TotalTime>
  <Words>1110</Words>
  <Application>Microsoft Office PowerPoint</Application>
  <PresentationFormat>Personalizado</PresentationFormat>
  <Paragraphs>133</Paragraphs>
  <Slides>11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0" baseType="lpstr">
      <vt:lpstr>Arial</vt:lpstr>
      <vt:lpstr>Calibri</vt:lpstr>
      <vt:lpstr>Courier New</vt:lpstr>
      <vt:lpstr>Open Sans</vt:lpstr>
      <vt:lpstr>Segoe UI</vt:lpstr>
      <vt:lpstr>Segoe UI Black</vt:lpstr>
      <vt:lpstr>Times New Roman</vt:lpstr>
      <vt:lpstr>Wingdings</vt:lpstr>
      <vt:lpstr>Office Theme</vt:lpstr>
      <vt:lpstr>   I JORNADA INTERAUTONÓMICA DE SIMPLIFICACIÓN   ADMINISTRATIVA                                                                  Sevilla 10-11 marzo 2026</vt:lpstr>
      <vt:lpstr>SIMPLIFICACIÓN,  AGILIZACIÓN Y  DIGITALIZACIÓN ADMINISTRATIVA</vt:lpstr>
      <vt:lpstr>Presentación de PowerPoint</vt:lpstr>
      <vt:lpstr>Simplificación administrativa Deber general de simplificación (art 3 LSAD)</vt:lpstr>
      <vt:lpstr>Actualmente en tramitación el decreto por el que se establece el marco general para la calidad de los servicios públicos en la Administración de la JCCM </vt:lpstr>
      <vt:lpstr>Presentación de PowerPoint</vt:lpstr>
      <vt:lpstr>Presentación de PowerPoint</vt:lpstr>
      <vt:lpstr>Presentación de PowerPoint</vt:lpstr>
      <vt:lpstr>Presentación de PowerPoint</vt:lpstr>
      <vt:lpstr>Actualmente en tramitación el decreto por el que se regula el régimen jurídico de las ECAS</vt:lpstr>
      <vt:lpstr>Presentación de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Julian</dc:creator>
  <cp:lastModifiedBy>Cristina Viñuales Pividal</cp:lastModifiedBy>
  <cp:revision>236</cp:revision>
  <dcterms:created xsi:type="dcterms:W3CDTF">2013-09-12T13:05:01Z</dcterms:created>
  <dcterms:modified xsi:type="dcterms:W3CDTF">2026-03-09T14:00:39Z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0x01010096B16A3F39E65C4F85A88CEB27598AB0</vt:lpwstr>
  </property>
</Properties>
</file>