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6" r:id="rId3"/>
    <p:sldId id="259" r:id="rId4"/>
    <p:sldId id="260" r:id="rId5"/>
    <p:sldId id="261" r:id="rId6"/>
    <p:sldId id="263" r:id="rId7"/>
    <p:sldId id="271" r:id="rId8"/>
    <p:sldId id="268" r:id="rId9"/>
    <p:sldId id="270" r:id="rId10"/>
    <p:sldId id="265" r:id="rId11"/>
    <p:sldId id="269" r:id="rId12"/>
  </p:sldIdLst>
  <p:sldSz cx="18288000" cy="10287000"/>
  <p:notesSz cx="6858000" cy="9144000"/>
  <p:embeddedFontLst>
    <p:embeddedFont>
      <p:font typeface="Klein Italics" panose="020B0604020202020204" charset="0"/>
      <p:regular r:id="rId13"/>
    </p:embeddedFont>
    <p:embeddedFont>
      <p:font typeface="Open Sans 2" panose="020B0604020202020204" charset="0"/>
      <p:regular r:id="rId14"/>
    </p:embeddedFont>
    <p:embeddedFont>
      <p:font typeface="Open Sans 2 Bold" panose="020B0604020202020204" charset="0"/>
      <p:regular r:id="rId15"/>
    </p:embeddedFont>
    <p:embeddedFont>
      <p:font typeface="Open Sans Condensed Bold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826" autoAdjust="0"/>
  </p:normalViewPr>
  <p:slideViewPr>
    <p:cSldViewPr>
      <p:cViewPr>
        <p:scale>
          <a:sx n="71" d="100"/>
          <a:sy n="71" d="100"/>
        </p:scale>
        <p:origin x="714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114300"/>
            <a:ext cx="18288000" cy="10172700"/>
            <a:chOff x="0" y="0"/>
            <a:chExt cx="1898225" cy="216746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898225" cy="2167467"/>
            </a:xfrm>
            <a:custGeom>
              <a:avLst/>
              <a:gdLst/>
              <a:ahLst/>
              <a:cxnLst/>
              <a:rect l="l" t="t" r="r" b="b"/>
              <a:pathLst>
                <a:path w="1898225" h="2167467">
                  <a:moveTo>
                    <a:pt x="0" y="0"/>
                  </a:moveTo>
                  <a:lnTo>
                    <a:pt x="1898225" y="0"/>
                  </a:lnTo>
                  <a:lnTo>
                    <a:pt x="1898225" y="2167467"/>
                  </a:lnTo>
                  <a:lnTo>
                    <a:pt x="0" y="21674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898225" cy="220556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10">
            <a:extLst>
              <a:ext uri="{FF2B5EF4-FFF2-40B4-BE49-F238E27FC236}">
                <a16:creationId xmlns:a16="http://schemas.microsoft.com/office/drawing/2014/main" id="{95BCBB9D-6184-7B0C-D202-F32DBD003F0D}"/>
              </a:ext>
            </a:extLst>
          </p:cNvPr>
          <p:cNvSpPr txBox="1"/>
          <p:nvPr/>
        </p:nvSpPr>
        <p:spPr>
          <a:xfrm>
            <a:off x="2656151" y="10577"/>
            <a:ext cx="9496127" cy="2149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01"/>
              </a:lnSpc>
              <a:spcBef>
                <a:spcPct val="0"/>
              </a:spcBef>
            </a:pPr>
            <a:r>
              <a:rPr lang="en-US" sz="12501" b="1" spc="-525" dirty="0">
                <a:solidFill>
                  <a:srgbClr val="FFFFFF"/>
                </a:solidFill>
                <a:latin typeface="Open Sans Condensed Bold"/>
                <a:ea typeface="Open Sans Condensed Bold"/>
                <a:cs typeface="Open Sans Condensed Bold"/>
                <a:sym typeface="Open Sans Condensed Bold"/>
              </a:rPr>
              <a:t>#EUSKADIBERRIA</a:t>
            </a:r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AE859245-81D6-704E-DE4A-7D95F49BDFBD}"/>
              </a:ext>
            </a:extLst>
          </p:cNvPr>
          <p:cNvGrpSpPr/>
          <p:nvPr/>
        </p:nvGrpSpPr>
        <p:grpSpPr>
          <a:xfrm>
            <a:off x="1524000" y="2746367"/>
            <a:ext cx="12713261" cy="6511933"/>
            <a:chOff x="0" y="0"/>
            <a:chExt cx="3895520" cy="1715077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F7B0C7C6-F096-65CB-0FDC-160E2A17CA0C}"/>
                </a:ext>
              </a:extLst>
            </p:cNvPr>
            <p:cNvSpPr/>
            <p:nvPr/>
          </p:nvSpPr>
          <p:spPr>
            <a:xfrm>
              <a:off x="0" y="0"/>
              <a:ext cx="3895520" cy="1715077"/>
            </a:xfrm>
            <a:custGeom>
              <a:avLst/>
              <a:gdLst/>
              <a:ahLst/>
              <a:cxnLst/>
              <a:rect l="l" t="t" r="r" b="b"/>
              <a:pathLst>
                <a:path w="3895520" h="1715077">
                  <a:moveTo>
                    <a:pt x="0" y="0"/>
                  </a:moveTo>
                  <a:lnTo>
                    <a:pt x="3895520" y="0"/>
                  </a:lnTo>
                  <a:lnTo>
                    <a:pt x="3895520" y="1715077"/>
                  </a:lnTo>
                  <a:lnTo>
                    <a:pt x="0" y="17150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C6E16A34-3CF4-EDAB-6FE5-DA57102198A6}"/>
                </a:ext>
              </a:extLst>
            </p:cNvPr>
            <p:cNvSpPr txBox="1"/>
            <p:nvPr/>
          </p:nvSpPr>
          <p:spPr>
            <a:xfrm>
              <a:off x="0" y="-38100"/>
              <a:ext cx="3895520" cy="17531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8">
            <a:extLst>
              <a:ext uri="{FF2B5EF4-FFF2-40B4-BE49-F238E27FC236}">
                <a16:creationId xmlns:a16="http://schemas.microsoft.com/office/drawing/2014/main" id="{FFF913CA-8684-A56F-9110-3D9EAE7133BF}"/>
              </a:ext>
            </a:extLst>
          </p:cNvPr>
          <p:cNvSpPr txBox="1"/>
          <p:nvPr/>
        </p:nvSpPr>
        <p:spPr>
          <a:xfrm>
            <a:off x="2129874" y="3553122"/>
            <a:ext cx="11501511" cy="31162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140"/>
              </a:lnSpc>
            </a:pPr>
            <a:r>
              <a:rPr lang="es-ES" sz="74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Euskadi, </a:t>
            </a:r>
          </a:p>
          <a:p>
            <a:pPr algn="l">
              <a:lnSpc>
                <a:spcPts val="8140"/>
              </a:lnSpc>
            </a:pPr>
            <a:r>
              <a:rPr lang="es-ES" sz="74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s</a:t>
            </a:r>
            <a:r>
              <a:rPr lang="es-ES" sz="7400" noProof="0" dirty="0" err="1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implificar</a:t>
            </a:r>
            <a:r>
              <a:rPr lang="es-ES" sz="74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para atender mejor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DF74E0A-30D5-FB1A-8611-F965D6602424}"/>
              </a:ext>
            </a:extLst>
          </p:cNvPr>
          <p:cNvSpPr txBox="1"/>
          <p:nvPr/>
        </p:nvSpPr>
        <p:spPr>
          <a:xfrm>
            <a:off x="2438400" y="7291458"/>
            <a:ext cx="8382000" cy="15965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2800" i="1" dirty="0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MARIA UBARRETXENA, </a:t>
            </a:r>
            <a:r>
              <a:rPr lang="en-US" sz="2800" i="1" dirty="0" err="1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Consejera</a:t>
            </a:r>
            <a:r>
              <a:rPr lang="en-US" sz="2800" i="1" dirty="0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 de </a:t>
            </a:r>
            <a:r>
              <a:rPr lang="en-US" sz="2800" i="1" dirty="0" err="1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Gobernanza</a:t>
            </a:r>
            <a:r>
              <a:rPr lang="en-US" sz="2800" i="1" dirty="0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, Administración Digital y </a:t>
            </a:r>
            <a:r>
              <a:rPr lang="en-US" sz="2800" i="1" dirty="0" err="1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Autogobierno</a:t>
            </a:r>
            <a:r>
              <a:rPr lang="en-US" sz="2800" i="1" dirty="0">
                <a:solidFill>
                  <a:srgbClr val="FFFFFF"/>
                </a:solidFill>
                <a:latin typeface="Klein Italics"/>
                <a:ea typeface="Klein Italics"/>
                <a:cs typeface="Klein Italics"/>
                <a:sym typeface="Klein Italics"/>
              </a:rPr>
              <a:t> del Gobierno Vasco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6F568AAB-CB93-1762-6D73-FA6810CAC54D}"/>
              </a:ext>
            </a:extLst>
          </p:cNvPr>
          <p:cNvSpPr/>
          <p:nvPr/>
        </p:nvSpPr>
        <p:spPr>
          <a:xfrm>
            <a:off x="10287001" y="6972300"/>
            <a:ext cx="3500510" cy="2052879"/>
          </a:xfrm>
          <a:custGeom>
            <a:avLst/>
            <a:gdLst/>
            <a:ahLst/>
            <a:cxnLst/>
            <a:rect l="l" t="t" r="r" b="b"/>
            <a:pathLst>
              <a:path w="2635779" h="1428921">
                <a:moveTo>
                  <a:pt x="0" y="0"/>
                </a:moveTo>
                <a:lnTo>
                  <a:pt x="2635780" y="0"/>
                </a:lnTo>
                <a:lnTo>
                  <a:pt x="2635780" y="1428921"/>
                </a:lnTo>
                <a:lnTo>
                  <a:pt x="0" y="14289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A87ADFA5-8EC7-3B48-DF6E-7FF20C25A380}"/>
              </a:ext>
            </a:extLst>
          </p:cNvPr>
          <p:cNvSpPr/>
          <p:nvPr/>
        </p:nvSpPr>
        <p:spPr>
          <a:xfrm>
            <a:off x="15025604" y="2746367"/>
            <a:ext cx="6524792" cy="6511933"/>
          </a:xfrm>
          <a:custGeom>
            <a:avLst/>
            <a:gdLst/>
            <a:ahLst/>
            <a:cxnLst/>
            <a:rect l="l" t="t" r="r" b="b"/>
            <a:pathLst>
              <a:path w="6524792" h="6511933">
                <a:moveTo>
                  <a:pt x="0" y="0"/>
                </a:moveTo>
                <a:lnTo>
                  <a:pt x="6524792" y="0"/>
                </a:lnTo>
                <a:lnTo>
                  <a:pt x="6524792" y="6511933"/>
                </a:lnTo>
                <a:lnTo>
                  <a:pt x="0" y="65119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401800" y="0"/>
            <a:ext cx="3886200" cy="10287000"/>
            <a:chOff x="0" y="0"/>
            <a:chExt cx="135211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52116" cy="2709333"/>
            </a:xfrm>
            <a:custGeom>
              <a:avLst/>
              <a:gdLst/>
              <a:ahLst/>
              <a:cxnLst/>
              <a:rect l="l" t="t" r="r" b="b"/>
              <a:pathLst>
                <a:path w="1352116" h="2709333">
                  <a:moveTo>
                    <a:pt x="0" y="0"/>
                  </a:moveTo>
                  <a:lnTo>
                    <a:pt x="1352116" y="0"/>
                  </a:lnTo>
                  <a:lnTo>
                    <a:pt x="135211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730A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352116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828800" y="1036320"/>
            <a:ext cx="7880043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Aprendizajes</a:t>
            </a:r>
            <a:endParaRPr lang="en-US" sz="600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655" y="2552700"/>
            <a:ext cx="10286235" cy="5909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1. Tener claro el objetivo. </a:t>
            </a:r>
          </a:p>
          <a:p>
            <a:pPr lvl="0"/>
            <a:endParaRPr lang="es-ES" sz="3200" b="1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2. El enfoque. </a:t>
            </a:r>
          </a:p>
          <a:p>
            <a:pPr lvl="0"/>
            <a:endParaRPr lang="es-ES" sz="3200" b="1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3. No existe una única forma de simplificar. </a:t>
            </a:r>
          </a:p>
          <a:p>
            <a:pPr lvl="0"/>
            <a:endParaRPr lang="es-ES" sz="3200" b="1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4. Medir resulta imprescindible. </a:t>
            </a:r>
          </a:p>
          <a:p>
            <a:pPr lvl="0"/>
            <a:endParaRPr lang="es-ES" sz="3200" b="1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5. La importancia del carácter transversal del proyecto.</a:t>
            </a: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 </a:t>
            </a:r>
            <a:endParaRPr lang="es-ES" sz="3200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  <a:p>
            <a:pPr lvl="0"/>
            <a:r>
              <a:rPr lang="es-ES" sz="32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6. Proyectos semilla. </a:t>
            </a:r>
            <a:endParaRPr lang="es-ES" sz="3200" dirty="0">
              <a:solidFill>
                <a:srgbClr val="545454"/>
              </a:solidFill>
              <a:latin typeface="Open Sans 2"/>
              <a:ea typeface="Open Sans 2"/>
              <a:cs typeface="Open Sans 2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7E4EBC5-C2EE-5006-4511-5D5CADE11D06}"/>
              </a:ext>
            </a:extLst>
          </p:cNvPr>
          <p:cNvSpPr/>
          <p:nvPr/>
        </p:nvSpPr>
        <p:spPr>
          <a:xfrm>
            <a:off x="15468600" y="723900"/>
            <a:ext cx="2287894" cy="1295400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pic>
        <p:nvPicPr>
          <p:cNvPr id="10" name="Imagen 9" descr="Pila de notas adhesivas y lápiz">
            <a:extLst>
              <a:ext uri="{FF2B5EF4-FFF2-40B4-BE49-F238E27FC236}">
                <a16:creationId xmlns:a16="http://schemas.microsoft.com/office/drawing/2014/main" id="{97DCCD5E-F9B8-B420-1753-ED4F464C1A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255" y="3314700"/>
            <a:ext cx="5943090" cy="39620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68833-43B2-5C21-BC98-659A6A109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8F4FAB71-EB06-42AC-44A8-4654AAFF846D}"/>
              </a:ext>
            </a:extLst>
          </p:cNvPr>
          <p:cNvGrpSpPr/>
          <p:nvPr/>
        </p:nvGrpSpPr>
        <p:grpSpPr>
          <a:xfrm>
            <a:off x="0" y="114300"/>
            <a:ext cx="18288000" cy="10172700"/>
            <a:chOff x="0" y="0"/>
            <a:chExt cx="1898225" cy="216746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A36AE2B-E1C7-03AB-5DD0-F247BCED371B}"/>
                </a:ext>
              </a:extLst>
            </p:cNvPr>
            <p:cNvSpPr/>
            <p:nvPr/>
          </p:nvSpPr>
          <p:spPr>
            <a:xfrm>
              <a:off x="0" y="0"/>
              <a:ext cx="1898225" cy="2167467"/>
            </a:xfrm>
            <a:custGeom>
              <a:avLst/>
              <a:gdLst/>
              <a:ahLst/>
              <a:cxnLst/>
              <a:rect l="l" t="t" r="r" b="b"/>
              <a:pathLst>
                <a:path w="1898225" h="2167467">
                  <a:moveTo>
                    <a:pt x="0" y="0"/>
                  </a:moveTo>
                  <a:lnTo>
                    <a:pt x="1898225" y="0"/>
                  </a:lnTo>
                  <a:lnTo>
                    <a:pt x="1898225" y="2167467"/>
                  </a:lnTo>
                  <a:lnTo>
                    <a:pt x="0" y="21674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F62059A-5B85-6BAE-C1F0-4F9CE1F4BEEF}"/>
                </a:ext>
              </a:extLst>
            </p:cNvPr>
            <p:cNvSpPr txBox="1"/>
            <p:nvPr/>
          </p:nvSpPr>
          <p:spPr>
            <a:xfrm>
              <a:off x="0" y="-38100"/>
              <a:ext cx="1898225" cy="220556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10">
            <a:extLst>
              <a:ext uri="{FF2B5EF4-FFF2-40B4-BE49-F238E27FC236}">
                <a16:creationId xmlns:a16="http://schemas.microsoft.com/office/drawing/2014/main" id="{21DF4C7B-70C2-0225-BA88-E90625922076}"/>
              </a:ext>
            </a:extLst>
          </p:cNvPr>
          <p:cNvSpPr txBox="1"/>
          <p:nvPr/>
        </p:nvSpPr>
        <p:spPr>
          <a:xfrm>
            <a:off x="2656151" y="10577"/>
            <a:ext cx="9496127" cy="2149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01"/>
              </a:lnSpc>
              <a:spcBef>
                <a:spcPct val="0"/>
              </a:spcBef>
            </a:pPr>
            <a:r>
              <a:rPr lang="en-US" sz="12501" b="1" spc="-525" dirty="0">
                <a:solidFill>
                  <a:srgbClr val="FFFFFF"/>
                </a:solidFill>
                <a:latin typeface="Open Sans Condensed Bold"/>
                <a:ea typeface="Open Sans Condensed Bold"/>
                <a:cs typeface="Open Sans Condensed Bold"/>
                <a:sym typeface="Open Sans Condensed Bold"/>
              </a:rPr>
              <a:t>#EUSKADIBERRIA</a:t>
            </a:r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9F01FDC5-6EBE-4888-2403-940A89234C8D}"/>
              </a:ext>
            </a:extLst>
          </p:cNvPr>
          <p:cNvGrpSpPr/>
          <p:nvPr/>
        </p:nvGrpSpPr>
        <p:grpSpPr>
          <a:xfrm>
            <a:off x="1524000" y="2746367"/>
            <a:ext cx="12713261" cy="6511933"/>
            <a:chOff x="0" y="0"/>
            <a:chExt cx="3895520" cy="1715077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A6445A3F-5B93-D7AA-8C9A-D57F959B2AD0}"/>
                </a:ext>
              </a:extLst>
            </p:cNvPr>
            <p:cNvSpPr/>
            <p:nvPr/>
          </p:nvSpPr>
          <p:spPr>
            <a:xfrm>
              <a:off x="0" y="0"/>
              <a:ext cx="3895520" cy="1715077"/>
            </a:xfrm>
            <a:custGeom>
              <a:avLst/>
              <a:gdLst/>
              <a:ahLst/>
              <a:cxnLst/>
              <a:rect l="l" t="t" r="r" b="b"/>
              <a:pathLst>
                <a:path w="3895520" h="1715077">
                  <a:moveTo>
                    <a:pt x="0" y="0"/>
                  </a:moveTo>
                  <a:lnTo>
                    <a:pt x="3895520" y="0"/>
                  </a:lnTo>
                  <a:lnTo>
                    <a:pt x="3895520" y="1715077"/>
                  </a:lnTo>
                  <a:lnTo>
                    <a:pt x="0" y="17150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FD799626-00DC-FE97-77EA-277FFA34B09B}"/>
                </a:ext>
              </a:extLst>
            </p:cNvPr>
            <p:cNvSpPr txBox="1"/>
            <p:nvPr/>
          </p:nvSpPr>
          <p:spPr>
            <a:xfrm>
              <a:off x="0" y="-38100"/>
              <a:ext cx="3895520" cy="17531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8">
            <a:extLst>
              <a:ext uri="{FF2B5EF4-FFF2-40B4-BE49-F238E27FC236}">
                <a16:creationId xmlns:a16="http://schemas.microsoft.com/office/drawing/2014/main" id="{6FD2C521-2B9B-5899-45CB-3970C0F1DA55}"/>
              </a:ext>
            </a:extLst>
          </p:cNvPr>
          <p:cNvSpPr txBox="1"/>
          <p:nvPr/>
        </p:nvSpPr>
        <p:spPr>
          <a:xfrm>
            <a:off x="2514600" y="5200650"/>
            <a:ext cx="11501511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140"/>
              </a:lnSpc>
            </a:pPr>
            <a:r>
              <a:rPr lang="en-US" sz="7400" i="1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¡</a:t>
            </a:r>
            <a:r>
              <a:rPr lang="en-US" sz="7400" i="1" dirty="0" err="1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Muchas</a:t>
            </a:r>
            <a:r>
              <a:rPr lang="en-US" sz="7400" i="1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gracias!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6691DAA9-D4CA-DC53-83B8-B6458C94C5DB}"/>
              </a:ext>
            </a:extLst>
          </p:cNvPr>
          <p:cNvSpPr/>
          <p:nvPr/>
        </p:nvSpPr>
        <p:spPr>
          <a:xfrm>
            <a:off x="10591801" y="7277100"/>
            <a:ext cx="3195710" cy="1748079"/>
          </a:xfrm>
          <a:custGeom>
            <a:avLst/>
            <a:gdLst/>
            <a:ahLst/>
            <a:cxnLst/>
            <a:rect l="l" t="t" r="r" b="b"/>
            <a:pathLst>
              <a:path w="2635779" h="1428921">
                <a:moveTo>
                  <a:pt x="0" y="0"/>
                </a:moveTo>
                <a:lnTo>
                  <a:pt x="2635780" y="0"/>
                </a:lnTo>
                <a:lnTo>
                  <a:pt x="2635780" y="1428921"/>
                </a:lnTo>
                <a:lnTo>
                  <a:pt x="0" y="14289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BB89039-98F7-E066-1DC4-DA4FADD2527A}"/>
              </a:ext>
            </a:extLst>
          </p:cNvPr>
          <p:cNvSpPr/>
          <p:nvPr/>
        </p:nvSpPr>
        <p:spPr>
          <a:xfrm>
            <a:off x="15025604" y="2746367"/>
            <a:ext cx="6524792" cy="6511933"/>
          </a:xfrm>
          <a:custGeom>
            <a:avLst/>
            <a:gdLst/>
            <a:ahLst/>
            <a:cxnLst/>
            <a:rect l="l" t="t" r="r" b="b"/>
            <a:pathLst>
              <a:path w="6524792" h="6511933">
                <a:moveTo>
                  <a:pt x="0" y="0"/>
                </a:moveTo>
                <a:lnTo>
                  <a:pt x="6524792" y="0"/>
                </a:lnTo>
                <a:lnTo>
                  <a:pt x="6524792" y="6511933"/>
                </a:lnTo>
                <a:lnTo>
                  <a:pt x="0" y="65119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7221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29951-AFE9-2E18-E28B-DCD3F89A5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6C98A525-E3EB-37AB-185A-C0ABB2EF2FDC}"/>
              </a:ext>
            </a:extLst>
          </p:cNvPr>
          <p:cNvGrpSpPr/>
          <p:nvPr/>
        </p:nvGrpSpPr>
        <p:grpSpPr>
          <a:xfrm>
            <a:off x="9527402" y="0"/>
            <a:ext cx="7207324" cy="10287000"/>
            <a:chOff x="0" y="0"/>
            <a:chExt cx="1898225" cy="216746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D8A2248-8900-6F87-8E73-17FE3372D122}"/>
                </a:ext>
              </a:extLst>
            </p:cNvPr>
            <p:cNvSpPr/>
            <p:nvPr/>
          </p:nvSpPr>
          <p:spPr>
            <a:xfrm>
              <a:off x="0" y="0"/>
              <a:ext cx="1898225" cy="2167467"/>
            </a:xfrm>
            <a:custGeom>
              <a:avLst/>
              <a:gdLst/>
              <a:ahLst/>
              <a:cxnLst/>
              <a:rect l="l" t="t" r="r" b="b"/>
              <a:pathLst>
                <a:path w="1898225" h="2167467">
                  <a:moveTo>
                    <a:pt x="0" y="0"/>
                  </a:moveTo>
                  <a:lnTo>
                    <a:pt x="1898225" y="0"/>
                  </a:lnTo>
                  <a:lnTo>
                    <a:pt x="1898225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CC5E0E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556DF711-773E-C9E8-4BC8-EF6FDB79FD6C}"/>
                </a:ext>
              </a:extLst>
            </p:cNvPr>
            <p:cNvSpPr txBox="1"/>
            <p:nvPr/>
          </p:nvSpPr>
          <p:spPr>
            <a:xfrm>
              <a:off x="0" y="-38100"/>
              <a:ext cx="1898225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3CC81E10-6232-C784-F914-B37DDF809047}"/>
              </a:ext>
            </a:extLst>
          </p:cNvPr>
          <p:cNvSpPr txBox="1"/>
          <p:nvPr/>
        </p:nvSpPr>
        <p:spPr>
          <a:xfrm>
            <a:off x="1981200" y="1550389"/>
            <a:ext cx="6293767" cy="78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Objetivo</a:t>
            </a:r>
            <a:endParaRPr lang="en-US" sz="6000" u="none" strike="noStrike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88F35F8-B1C6-04EE-19D9-EBC6E9E3F7AD}"/>
              </a:ext>
            </a:extLst>
          </p:cNvPr>
          <p:cNvSpPr/>
          <p:nvPr/>
        </p:nvSpPr>
        <p:spPr>
          <a:xfrm>
            <a:off x="13792200" y="419100"/>
            <a:ext cx="2402194" cy="1524000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3" y="0"/>
                </a:lnTo>
                <a:lnTo>
                  <a:pt x="1411593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08825996-CBE4-DA95-8A6A-CB4D0CCE385E}"/>
              </a:ext>
            </a:extLst>
          </p:cNvPr>
          <p:cNvSpPr txBox="1"/>
          <p:nvPr/>
        </p:nvSpPr>
        <p:spPr>
          <a:xfrm>
            <a:off x="1553274" y="2628900"/>
            <a:ext cx="5059272" cy="3148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99"/>
              </a:lnSpc>
              <a:defRPr/>
            </a:pPr>
            <a:r>
              <a:rPr lang="es-ES" sz="3600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Liberar a las personas y entidades que se relacionan con la Administración de trámites innecesarios y de tiempos de espera eternos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6CF9B32D-F599-CDB5-0CB6-1BA948C44AB2}"/>
              </a:ext>
            </a:extLst>
          </p:cNvPr>
          <p:cNvSpPr txBox="1"/>
          <p:nvPr/>
        </p:nvSpPr>
        <p:spPr>
          <a:xfrm>
            <a:off x="11133985" y="2628900"/>
            <a:ext cx="5059272" cy="40464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99"/>
              </a:lnSpc>
              <a:defRPr/>
            </a:pPr>
            <a:r>
              <a:rPr lang="es-ES" sz="3600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En Euskadi hemos tomado la </a:t>
            </a:r>
            <a:r>
              <a:rPr lang="es-ES" sz="4400" b="1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decisión política</a:t>
            </a:r>
            <a:r>
              <a:rPr lang="es-ES" sz="3600" b="1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 </a:t>
            </a:r>
            <a:r>
              <a:rPr lang="es-ES" sz="3600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de </a:t>
            </a:r>
          </a:p>
          <a:p>
            <a:pPr>
              <a:lnSpc>
                <a:spcPts val="3499"/>
              </a:lnSpc>
              <a:defRPr/>
            </a:pPr>
            <a:endParaRPr lang="es-ES" sz="3600" dirty="0">
              <a:solidFill>
                <a:schemeClr val="bg1"/>
              </a:solidFill>
              <a:latin typeface="Open Sans 2"/>
              <a:ea typeface="Open Sans 2"/>
              <a:cs typeface="Open Sans 2"/>
            </a:endParaRPr>
          </a:p>
          <a:p>
            <a:pPr>
              <a:lnSpc>
                <a:spcPts val="3499"/>
              </a:lnSpc>
              <a:defRPr/>
            </a:pPr>
            <a:r>
              <a:rPr lang="es-ES" sz="3600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AGILIZAR</a:t>
            </a:r>
          </a:p>
          <a:p>
            <a:pPr>
              <a:lnSpc>
                <a:spcPts val="3499"/>
              </a:lnSpc>
              <a:defRPr/>
            </a:pPr>
            <a:endParaRPr lang="es-ES" sz="3600" dirty="0">
              <a:solidFill>
                <a:schemeClr val="bg1"/>
              </a:solidFill>
              <a:latin typeface="Open Sans 2"/>
              <a:ea typeface="Open Sans 2"/>
              <a:cs typeface="Open Sans 2"/>
            </a:endParaRPr>
          </a:p>
          <a:p>
            <a:pPr>
              <a:lnSpc>
                <a:spcPts val="3499"/>
              </a:lnSpc>
              <a:defRPr/>
            </a:pPr>
            <a:r>
              <a:rPr lang="es-ES" sz="3600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SIMPLIFICAR</a:t>
            </a:r>
          </a:p>
          <a:p>
            <a:pPr>
              <a:lnSpc>
                <a:spcPts val="3499"/>
              </a:lnSpc>
              <a:defRPr/>
            </a:pPr>
            <a:endParaRPr lang="es-ES" sz="3600" dirty="0">
              <a:solidFill>
                <a:schemeClr val="bg1"/>
              </a:solidFill>
              <a:latin typeface="Open Sans 2"/>
              <a:ea typeface="Open Sans 2"/>
              <a:cs typeface="Open Sans 2"/>
            </a:endParaRPr>
          </a:p>
          <a:p>
            <a:pPr>
              <a:lnSpc>
                <a:spcPts val="3499"/>
              </a:lnSpc>
              <a:defRPr/>
            </a:pPr>
            <a:r>
              <a:rPr lang="es-ES" sz="3600" dirty="0">
                <a:solidFill>
                  <a:schemeClr val="bg1"/>
                </a:solidFill>
                <a:latin typeface="Open Sans 2"/>
                <a:ea typeface="Open Sans 2"/>
                <a:cs typeface="Open Sans 2"/>
              </a:rPr>
              <a:t>DESBUROCRATIZAR </a:t>
            </a:r>
          </a:p>
        </p:txBody>
      </p:sp>
      <p:pic>
        <p:nvPicPr>
          <p:cNvPr id="12" name="Imagen 11" descr="Hombre con la mano en la cara">
            <a:extLst>
              <a:ext uri="{FF2B5EF4-FFF2-40B4-BE49-F238E27FC236}">
                <a16:creationId xmlns:a16="http://schemas.microsoft.com/office/drawing/2014/main" id="{9E292484-E7C9-0D23-DFA9-C9AB7E906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73" y="6338089"/>
            <a:ext cx="5093576" cy="3274305"/>
          </a:xfrm>
          <a:prstGeom prst="snip1Rect">
            <a:avLst>
              <a:gd name="adj" fmla="val 19312"/>
            </a:avLst>
          </a:prstGeom>
        </p:spPr>
      </p:pic>
      <p:sp>
        <p:nvSpPr>
          <p:cNvPr id="13" name="Flecha: a la derecha 12">
            <a:extLst>
              <a:ext uri="{FF2B5EF4-FFF2-40B4-BE49-F238E27FC236}">
                <a16:creationId xmlns:a16="http://schemas.microsoft.com/office/drawing/2014/main" id="{A2F58606-B219-FE3A-B607-C534D87267B7}"/>
              </a:ext>
            </a:extLst>
          </p:cNvPr>
          <p:cNvSpPr/>
          <p:nvPr/>
        </p:nvSpPr>
        <p:spPr>
          <a:xfrm rot="19265704">
            <a:off x="6422045" y="6272702"/>
            <a:ext cx="381000" cy="33730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0BA1C58-4031-9809-2103-74905ACB96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815" y="6794270"/>
            <a:ext cx="4590498" cy="3060551"/>
          </a:xfrm>
          <a:prstGeom prst="snip2Same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8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Primer plano del gráfico">
            <a:extLst>
              <a:ext uri="{FF2B5EF4-FFF2-40B4-BE49-F238E27FC236}">
                <a16:creationId xmlns:a16="http://schemas.microsoft.com/office/drawing/2014/main" id="{4BA626E1-1412-D35F-10F2-7FE6EB4E8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387" y="0"/>
            <a:ext cx="15407669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66800" y="1181100"/>
            <a:ext cx="7880043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Diagn</a:t>
            </a:r>
            <a:r>
              <a:rPr lang="es-ES" sz="6000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óstico</a:t>
            </a:r>
            <a:endParaRPr lang="en-US" sz="6000" u="none" strike="noStrike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39842" y="2611815"/>
            <a:ext cx="11359419" cy="6176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lvl="0" indent="-571500" algn="l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3600" b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Simplificar no se reduce a digitalizar procesos</a:t>
            </a:r>
          </a:p>
          <a:p>
            <a:pPr marL="0" lvl="0" indent="0" algn="l">
              <a:lnSpc>
                <a:spcPct val="150000"/>
              </a:lnSpc>
              <a:spcBef>
                <a:spcPct val="0"/>
              </a:spcBef>
            </a:pPr>
            <a:endParaRPr lang="es-ES" sz="3600" b="1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  <a:p>
            <a:pPr marL="571500" lvl="0" indent="-571500" algn="l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3600" b="1" u="none" strike="noStrike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Evitar que la complejidad interna de la Administración se traslade a la ciudadanía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</a:pPr>
            <a:endParaRPr lang="es-ES" sz="3600" b="1" u="none" strike="noStrike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  <a:p>
            <a:pPr marL="571500" lvl="0" indent="-571500" algn="l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3600" b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Analizar cómo las instituciones </a:t>
            </a:r>
            <a:r>
              <a:rPr lang="es-ES" sz="3600" b="1" u="none" strike="noStrike" noProof="0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entend</a:t>
            </a:r>
            <a:r>
              <a:rPr lang="es-ES" sz="3600" b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emos</a:t>
            </a:r>
            <a:r>
              <a:rPr lang="es-ES" sz="3600" b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 el servicio público</a:t>
            </a:r>
          </a:p>
          <a:p>
            <a:pPr lvl="0" algn="l">
              <a:lnSpc>
                <a:spcPts val="2800"/>
              </a:lnSpc>
              <a:spcBef>
                <a:spcPct val="0"/>
              </a:spcBef>
            </a:pPr>
            <a:endParaRPr lang="es-ES" sz="2400" b="1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2739774" y="1181100"/>
            <a:ext cx="2562051" cy="8229600"/>
            <a:chOff x="0" y="0"/>
            <a:chExt cx="674779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74779" cy="2167467"/>
            </a:xfrm>
            <a:custGeom>
              <a:avLst/>
              <a:gdLst/>
              <a:ahLst/>
              <a:cxnLst/>
              <a:rect l="l" t="t" r="r" b="b"/>
              <a:pathLst>
                <a:path w="674779" h="2167467">
                  <a:moveTo>
                    <a:pt x="0" y="0"/>
                  </a:moveTo>
                  <a:lnTo>
                    <a:pt x="674779" y="0"/>
                  </a:lnTo>
                  <a:lnTo>
                    <a:pt x="674779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DB730A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74779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3030200" y="1714500"/>
            <a:ext cx="2057400" cy="1219199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3" y="0"/>
                </a:lnTo>
                <a:lnTo>
                  <a:pt x="1411593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28700"/>
            <a:ext cx="18288000" cy="8229600"/>
            <a:chOff x="0" y="0"/>
            <a:chExt cx="2292815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92815" cy="2167467"/>
            </a:xfrm>
            <a:custGeom>
              <a:avLst/>
              <a:gdLst/>
              <a:ahLst/>
              <a:cxnLst/>
              <a:rect l="l" t="t" r="r" b="b"/>
              <a:pathLst>
                <a:path w="2292815" h="2167467">
                  <a:moveTo>
                    <a:pt x="0" y="0"/>
                  </a:moveTo>
                  <a:lnTo>
                    <a:pt x="2292815" y="0"/>
                  </a:lnTo>
                  <a:lnTo>
                    <a:pt x="2292815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EC8B01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292815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776063" y="3759769"/>
            <a:ext cx="16189034" cy="26223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ct val="15000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Ley de Agilización y Simplificación Administrativa del sector público Vasco</a:t>
            </a:r>
          </a:p>
        </p:txBody>
      </p:sp>
      <p:sp>
        <p:nvSpPr>
          <p:cNvPr id="19" name="Freeform 19"/>
          <p:cNvSpPr/>
          <p:nvPr/>
        </p:nvSpPr>
        <p:spPr>
          <a:xfrm>
            <a:off x="15163800" y="1628974"/>
            <a:ext cx="2249794" cy="1304725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086600" y="-1485900"/>
            <a:ext cx="18244848" cy="11306777"/>
            <a:chOff x="-2075966" y="-38100"/>
            <a:chExt cx="4142946" cy="2463804"/>
          </a:xfrm>
        </p:grpSpPr>
        <p:sp>
          <p:nvSpPr>
            <p:cNvPr id="3" name="Freeform 3"/>
            <p:cNvSpPr/>
            <p:nvPr/>
          </p:nvSpPr>
          <p:spPr>
            <a:xfrm>
              <a:off x="-2075966" y="258237"/>
              <a:ext cx="2578162" cy="2167467"/>
            </a:xfrm>
            <a:custGeom>
              <a:avLst/>
              <a:gdLst/>
              <a:ahLst/>
              <a:cxnLst/>
              <a:rect l="l" t="t" r="r" b="b"/>
              <a:pathLst>
                <a:path w="2066980" h="2167467">
                  <a:moveTo>
                    <a:pt x="0" y="0"/>
                  </a:moveTo>
                  <a:lnTo>
                    <a:pt x="2066980" y="0"/>
                  </a:lnTo>
                  <a:lnTo>
                    <a:pt x="2066980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BD4814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66980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570446" y="2308992"/>
            <a:ext cx="498008" cy="486056"/>
          </a:xfrm>
          <a:custGeom>
            <a:avLst/>
            <a:gdLst/>
            <a:ahLst/>
            <a:cxnLst/>
            <a:rect l="l" t="t" r="r" b="b"/>
            <a:pathLst>
              <a:path w="498008" h="486056">
                <a:moveTo>
                  <a:pt x="0" y="0"/>
                </a:moveTo>
                <a:lnTo>
                  <a:pt x="498008" y="0"/>
                </a:lnTo>
                <a:lnTo>
                  <a:pt x="498008" y="486056"/>
                </a:lnTo>
                <a:lnTo>
                  <a:pt x="0" y="486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7570446" y="6413382"/>
            <a:ext cx="498008" cy="486056"/>
          </a:xfrm>
          <a:custGeom>
            <a:avLst/>
            <a:gdLst/>
            <a:ahLst/>
            <a:cxnLst/>
            <a:rect l="l" t="t" r="r" b="b"/>
            <a:pathLst>
              <a:path w="498008" h="486056">
                <a:moveTo>
                  <a:pt x="0" y="0"/>
                </a:moveTo>
                <a:lnTo>
                  <a:pt x="498008" y="0"/>
                </a:lnTo>
                <a:lnTo>
                  <a:pt x="498008" y="486056"/>
                </a:lnTo>
                <a:lnTo>
                  <a:pt x="0" y="486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/>
          <p:cNvSpPr/>
          <p:nvPr/>
        </p:nvSpPr>
        <p:spPr>
          <a:xfrm>
            <a:off x="7570446" y="8102429"/>
            <a:ext cx="498008" cy="486056"/>
          </a:xfrm>
          <a:custGeom>
            <a:avLst/>
            <a:gdLst/>
            <a:ahLst/>
            <a:cxnLst/>
            <a:rect l="l" t="t" r="r" b="b"/>
            <a:pathLst>
              <a:path w="498008" h="486056">
                <a:moveTo>
                  <a:pt x="0" y="0"/>
                </a:moveTo>
                <a:lnTo>
                  <a:pt x="498008" y="0"/>
                </a:lnTo>
                <a:lnTo>
                  <a:pt x="498008" y="486057"/>
                </a:lnTo>
                <a:lnTo>
                  <a:pt x="0" y="4860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TextBox 8"/>
          <p:cNvSpPr txBox="1"/>
          <p:nvPr/>
        </p:nvSpPr>
        <p:spPr>
          <a:xfrm>
            <a:off x="995718" y="4763141"/>
            <a:ext cx="6966772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Cinco principios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20648" y="2222212"/>
            <a:ext cx="9102637" cy="1215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899"/>
              </a:lnSpc>
              <a:spcBef>
                <a:spcPct val="0"/>
              </a:spcBef>
            </a:pPr>
            <a:r>
              <a:rPr lang="es-ES" sz="3499" b="1" noProof="0" dirty="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Menos cargas administrativas innecesarias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20648" y="3791905"/>
            <a:ext cx="6703114" cy="587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899"/>
              </a:lnSpc>
              <a:spcBef>
                <a:spcPct val="0"/>
              </a:spcBef>
            </a:pPr>
            <a:r>
              <a:rPr lang="es-ES" sz="3499" b="1" noProof="0" dirty="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Los datos “una sola vez”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506201" y="6311601"/>
            <a:ext cx="8881069" cy="1215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899"/>
              </a:lnSpc>
              <a:spcBef>
                <a:spcPct val="0"/>
              </a:spcBef>
            </a:pPr>
            <a:r>
              <a:rPr lang="es-ES" sz="3499" b="1" noProof="0" dirty="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Más comunicaciones y declaraciones responsables y menos licencias</a:t>
            </a:r>
          </a:p>
        </p:txBody>
      </p:sp>
      <p:sp>
        <p:nvSpPr>
          <p:cNvPr id="16" name="Freeform 16"/>
          <p:cNvSpPr/>
          <p:nvPr/>
        </p:nvSpPr>
        <p:spPr>
          <a:xfrm>
            <a:off x="15925800" y="243244"/>
            <a:ext cx="2021194" cy="1215460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14EEC15-132E-1124-0E22-6D7CA18F548A}"/>
              </a:ext>
            </a:extLst>
          </p:cNvPr>
          <p:cNvSpPr/>
          <p:nvPr/>
        </p:nvSpPr>
        <p:spPr>
          <a:xfrm>
            <a:off x="7570446" y="5214746"/>
            <a:ext cx="498008" cy="486056"/>
          </a:xfrm>
          <a:custGeom>
            <a:avLst/>
            <a:gdLst/>
            <a:ahLst/>
            <a:cxnLst/>
            <a:rect l="l" t="t" r="r" b="b"/>
            <a:pathLst>
              <a:path w="498008" h="486056">
                <a:moveTo>
                  <a:pt x="0" y="0"/>
                </a:moveTo>
                <a:lnTo>
                  <a:pt x="498008" y="0"/>
                </a:lnTo>
                <a:lnTo>
                  <a:pt x="498008" y="486056"/>
                </a:lnTo>
                <a:lnTo>
                  <a:pt x="0" y="486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7B0755AB-FE46-F02F-0C3B-DC39D2FCE721}"/>
              </a:ext>
            </a:extLst>
          </p:cNvPr>
          <p:cNvSpPr/>
          <p:nvPr/>
        </p:nvSpPr>
        <p:spPr>
          <a:xfrm>
            <a:off x="7570446" y="3847933"/>
            <a:ext cx="498008" cy="486056"/>
          </a:xfrm>
          <a:custGeom>
            <a:avLst/>
            <a:gdLst/>
            <a:ahLst/>
            <a:cxnLst/>
            <a:rect l="l" t="t" r="r" b="b"/>
            <a:pathLst>
              <a:path w="498008" h="486056">
                <a:moveTo>
                  <a:pt x="0" y="0"/>
                </a:moveTo>
                <a:lnTo>
                  <a:pt x="498008" y="0"/>
                </a:lnTo>
                <a:lnTo>
                  <a:pt x="498008" y="486056"/>
                </a:lnTo>
                <a:lnTo>
                  <a:pt x="0" y="486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E4FCD616-F530-F9FD-6AB3-47F4D67C0D33}"/>
              </a:ext>
            </a:extLst>
          </p:cNvPr>
          <p:cNvSpPr txBox="1"/>
          <p:nvPr/>
        </p:nvSpPr>
        <p:spPr>
          <a:xfrm>
            <a:off x="8506201" y="5136578"/>
            <a:ext cx="7541314" cy="587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899"/>
              </a:lnSpc>
              <a:spcBef>
                <a:spcPct val="0"/>
              </a:spcBef>
            </a:pPr>
            <a:r>
              <a:rPr lang="es-ES" sz="3499" b="1" noProof="0" dirty="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Plazos más previsibles y cortos</a:t>
            </a:r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FB6CCF9D-9DE2-85AA-0AD4-1C5DAAEDD8BF}"/>
              </a:ext>
            </a:extLst>
          </p:cNvPr>
          <p:cNvSpPr txBox="1"/>
          <p:nvPr/>
        </p:nvSpPr>
        <p:spPr>
          <a:xfrm>
            <a:off x="8506201" y="7980755"/>
            <a:ext cx="6840836" cy="1215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899"/>
              </a:lnSpc>
              <a:spcBef>
                <a:spcPct val="0"/>
              </a:spcBef>
            </a:pPr>
            <a:r>
              <a:rPr lang="es-ES" sz="3499" b="1" noProof="0" dirty="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Evaluación y revisión continua de los procedimientos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3C6CE68E-DCA6-6173-7FF3-CD3D15E1B551}"/>
              </a:ext>
            </a:extLst>
          </p:cNvPr>
          <p:cNvCxnSpPr/>
          <p:nvPr/>
        </p:nvCxnSpPr>
        <p:spPr>
          <a:xfrm>
            <a:off x="685799" y="6286500"/>
            <a:ext cx="16668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Diagrama de flujo: conector 22">
            <a:extLst>
              <a:ext uri="{FF2B5EF4-FFF2-40B4-BE49-F238E27FC236}">
                <a16:creationId xmlns:a16="http://schemas.microsoft.com/office/drawing/2014/main" id="{1A8028B6-1208-7CDD-12DC-C98BFB2BEA11}"/>
              </a:ext>
            </a:extLst>
          </p:cNvPr>
          <p:cNvSpPr/>
          <p:nvPr/>
        </p:nvSpPr>
        <p:spPr>
          <a:xfrm>
            <a:off x="6789317" y="5925953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Diagrama de flujo: conector 20">
            <a:extLst>
              <a:ext uri="{FF2B5EF4-FFF2-40B4-BE49-F238E27FC236}">
                <a16:creationId xmlns:a16="http://schemas.microsoft.com/office/drawing/2014/main" id="{C1CEEE0A-8454-0E3F-B3B3-B71C6859EC15}"/>
              </a:ext>
            </a:extLst>
          </p:cNvPr>
          <p:cNvSpPr/>
          <p:nvPr/>
        </p:nvSpPr>
        <p:spPr>
          <a:xfrm>
            <a:off x="1379117" y="5925954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31EBB980-C898-57B3-84EA-2441C7786279}"/>
              </a:ext>
            </a:extLst>
          </p:cNvPr>
          <p:cNvGrpSpPr/>
          <p:nvPr/>
        </p:nvGrpSpPr>
        <p:grpSpPr>
          <a:xfrm>
            <a:off x="15621000" y="4536"/>
            <a:ext cx="2667000" cy="1681708"/>
            <a:chOff x="0" y="0"/>
            <a:chExt cx="2212384" cy="2167467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D9E5837E-BDC2-D8AD-BB6D-45B5CECCBA17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prstGeom prst="round2DiagRect">
              <a:avLst/>
            </a:prstGeom>
            <a:solidFill>
              <a:srgbClr val="EC8B01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14C19FE0-2775-11CE-CBBF-5982D0E0AA92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ound2Diag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1028700" y="0"/>
            <a:ext cx="7505700" cy="5565409"/>
            <a:chOff x="0" y="0"/>
            <a:chExt cx="2212384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12384" cy="2167467"/>
            </a:xfrm>
            <a:custGeom>
              <a:avLst/>
              <a:gdLst/>
              <a:ahLst/>
              <a:cxnLst/>
              <a:rect l="l" t="t" r="r" b="b"/>
              <a:pathLst>
                <a:path w="2212384" h="2167467">
                  <a:moveTo>
                    <a:pt x="0" y="0"/>
                  </a:moveTo>
                  <a:lnTo>
                    <a:pt x="2212384" y="0"/>
                  </a:lnTo>
                  <a:lnTo>
                    <a:pt x="2212384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EC8B01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212384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943735" y="701018"/>
            <a:ext cx="5675630" cy="4549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Estrategia</a:t>
            </a: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</a:t>
            </a: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de transformación administrativa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           -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Mirada hacia fuera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6932103"/>
            <a:ext cx="2932563" cy="10801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Observatorio de Administración Digital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9BDAEC5F-3BD4-DBDE-7AEB-8DB70053523E}"/>
              </a:ext>
            </a:extLst>
          </p:cNvPr>
          <p:cNvSpPr txBox="1"/>
          <p:nvPr/>
        </p:nvSpPr>
        <p:spPr>
          <a:xfrm>
            <a:off x="6755075" y="6932103"/>
            <a:ext cx="2932562" cy="10801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Estrategia de Inteligencia Artificial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828639F3-C49F-72AB-169D-BE85F702B5AD}"/>
              </a:ext>
            </a:extLst>
          </p:cNvPr>
          <p:cNvSpPr txBox="1"/>
          <p:nvPr/>
        </p:nvSpPr>
        <p:spPr>
          <a:xfrm>
            <a:off x="12481449" y="6932103"/>
            <a:ext cx="7086600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Interoperabilidad</a:t>
            </a: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E90C5D9A-AD17-E6A1-D56F-1F2291365099}"/>
              </a:ext>
            </a:extLst>
          </p:cNvPr>
          <p:cNvSpPr/>
          <p:nvPr/>
        </p:nvSpPr>
        <p:spPr>
          <a:xfrm>
            <a:off x="15923906" y="344316"/>
            <a:ext cx="2021194" cy="1134547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5D8D35F3-C85C-85E1-0B09-16F8932B9956}"/>
              </a:ext>
            </a:extLst>
          </p:cNvPr>
          <p:cNvSpPr txBox="1"/>
          <p:nvPr/>
        </p:nvSpPr>
        <p:spPr>
          <a:xfrm>
            <a:off x="520606" y="8191500"/>
            <a:ext cx="4412776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Simplificar exige método</a:t>
            </a:r>
            <a:endParaRPr lang="es-ES" sz="2400" i="1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0EB8D3B2-98A3-4F6F-C320-81F697CE61ED}"/>
              </a:ext>
            </a:extLst>
          </p:cNvPr>
          <p:cNvSpPr txBox="1"/>
          <p:nvPr/>
        </p:nvSpPr>
        <p:spPr>
          <a:xfrm>
            <a:off x="5257800" y="8191500"/>
            <a:ext cx="57912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“El control de esta tecnología debe ser humano”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Oficina de la IA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E3B9BD76-2233-0BEA-35EC-AC21ACF1A8B0}"/>
              </a:ext>
            </a:extLst>
          </p:cNvPr>
          <p:cNvSpPr txBox="1"/>
          <p:nvPr/>
        </p:nvSpPr>
        <p:spPr>
          <a:xfrm>
            <a:off x="11373418" y="8070924"/>
            <a:ext cx="6396250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b="1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Unidad Técnica de Interoperabilidad </a:t>
            </a: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– centraliza y coordina los servicios de intercambio de datos en el sector público vasco</a:t>
            </a:r>
          </a:p>
        </p:txBody>
      </p:sp>
      <p:pic>
        <p:nvPicPr>
          <p:cNvPr id="20" name="Gráfico 19" descr="Marca de verificación con relleno sólido">
            <a:extLst>
              <a:ext uri="{FF2B5EF4-FFF2-40B4-BE49-F238E27FC236}">
                <a16:creationId xmlns:a16="http://schemas.microsoft.com/office/drawing/2014/main" id="{CA917D83-2A74-DB89-C4DB-4946E33CD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7800" y="6012282"/>
            <a:ext cx="548434" cy="548434"/>
          </a:xfrm>
          <a:prstGeom prst="rect">
            <a:avLst/>
          </a:prstGeom>
        </p:spPr>
      </p:pic>
      <p:pic>
        <p:nvPicPr>
          <p:cNvPr id="22" name="Gráfico 21" descr="Marca de verificación con relleno sólido">
            <a:extLst>
              <a:ext uri="{FF2B5EF4-FFF2-40B4-BE49-F238E27FC236}">
                <a16:creationId xmlns:a16="http://schemas.microsoft.com/office/drawing/2014/main" id="{93D89617-2CB4-85F6-C123-8DD6E74A8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00" y="6019837"/>
            <a:ext cx="548434" cy="548434"/>
          </a:xfrm>
          <a:prstGeom prst="rect">
            <a:avLst/>
          </a:prstGeom>
        </p:spPr>
      </p:pic>
      <p:sp>
        <p:nvSpPr>
          <p:cNvPr id="24" name="Diagrama de flujo: conector 23">
            <a:extLst>
              <a:ext uri="{FF2B5EF4-FFF2-40B4-BE49-F238E27FC236}">
                <a16:creationId xmlns:a16="http://schemas.microsoft.com/office/drawing/2014/main" id="{18FEC6E0-7A08-50EC-E56A-CA90425761DF}"/>
              </a:ext>
            </a:extLst>
          </p:cNvPr>
          <p:cNvSpPr/>
          <p:nvPr/>
        </p:nvSpPr>
        <p:spPr>
          <a:xfrm>
            <a:off x="12801600" y="5933508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5" name="Gráfico 24" descr="Marca de verificación con relleno sólido">
            <a:extLst>
              <a:ext uri="{FF2B5EF4-FFF2-40B4-BE49-F238E27FC236}">
                <a16:creationId xmlns:a16="http://schemas.microsoft.com/office/drawing/2014/main" id="{C549CC8F-38F8-82E9-F6C6-B82D39D85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70283" y="6060868"/>
            <a:ext cx="548434" cy="548434"/>
          </a:xfrm>
          <a:prstGeom prst="rect">
            <a:avLst/>
          </a:prstGeom>
        </p:spPr>
      </p:pic>
      <p:pic>
        <p:nvPicPr>
          <p:cNvPr id="27" name="Imagen 26" descr="Primer plano de documentos y gráficos">
            <a:extLst>
              <a:ext uri="{FF2B5EF4-FFF2-40B4-BE49-F238E27FC236}">
                <a16:creationId xmlns:a16="http://schemas.microsoft.com/office/drawing/2014/main" id="{77518A28-B75B-F5DC-FECF-C365E5A32A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542" y="1509696"/>
            <a:ext cx="5246267" cy="3497511"/>
          </a:xfrm>
          <a:prstGeom prst="round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EC066-8B77-1A9B-C484-92E4C14CB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1946CD2D-D1DC-6233-40C5-B05F81DB3799}"/>
              </a:ext>
            </a:extLst>
          </p:cNvPr>
          <p:cNvCxnSpPr/>
          <p:nvPr/>
        </p:nvCxnSpPr>
        <p:spPr>
          <a:xfrm>
            <a:off x="685799" y="6286500"/>
            <a:ext cx="16668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Diagrama de flujo: conector 22">
            <a:extLst>
              <a:ext uri="{FF2B5EF4-FFF2-40B4-BE49-F238E27FC236}">
                <a16:creationId xmlns:a16="http://schemas.microsoft.com/office/drawing/2014/main" id="{B051083D-4010-E7EB-73B3-CA5661C8ED5C}"/>
              </a:ext>
            </a:extLst>
          </p:cNvPr>
          <p:cNvSpPr/>
          <p:nvPr/>
        </p:nvSpPr>
        <p:spPr>
          <a:xfrm>
            <a:off x="6789317" y="5925953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Diagrama de flujo: conector 20">
            <a:extLst>
              <a:ext uri="{FF2B5EF4-FFF2-40B4-BE49-F238E27FC236}">
                <a16:creationId xmlns:a16="http://schemas.microsoft.com/office/drawing/2014/main" id="{2F66C809-7800-3A8E-073F-0DDEE7F6FEA7}"/>
              </a:ext>
            </a:extLst>
          </p:cNvPr>
          <p:cNvSpPr/>
          <p:nvPr/>
        </p:nvSpPr>
        <p:spPr>
          <a:xfrm>
            <a:off x="1379117" y="5925954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8ED33256-910F-1518-DA47-502192917946}"/>
              </a:ext>
            </a:extLst>
          </p:cNvPr>
          <p:cNvGrpSpPr/>
          <p:nvPr/>
        </p:nvGrpSpPr>
        <p:grpSpPr>
          <a:xfrm>
            <a:off x="15621000" y="4536"/>
            <a:ext cx="2667000" cy="1681708"/>
            <a:chOff x="0" y="0"/>
            <a:chExt cx="2212384" cy="2167467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0C5DFBBB-8E60-0563-885F-D49CF05FCBC5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prstGeom prst="round2DiagRect">
              <a:avLst/>
            </a:prstGeom>
            <a:solidFill>
              <a:srgbClr val="EC8B01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1189A6E8-64EC-2130-8B97-F022E50FFED7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ound2Diag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" name="Group 2">
            <a:extLst>
              <a:ext uri="{FF2B5EF4-FFF2-40B4-BE49-F238E27FC236}">
                <a16:creationId xmlns:a16="http://schemas.microsoft.com/office/drawing/2014/main" id="{3EB6DA24-DBBE-866A-81B0-5EED662309DF}"/>
              </a:ext>
            </a:extLst>
          </p:cNvPr>
          <p:cNvGrpSpPr/>
          <p:nvPr/>
        </p:nvGrpSpPr>
        <p:grpSpPr>
          <a:xfrm>
            <a:off x="1028700" y="0"/>
            <a:ext cx="7505700" cy="5565409"/>
            <a:chOff x="0" y="0"/>
            <a:chExt cx="2212384" cy="216746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745C4CC-760B-A66D-A8F9-3E54514A0208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custGeom>
              <a:avLst/>
              <a:gdLst/>
              <a:ahLst/>
              <a:cxnLst/>
              <a:rect l="l" t="t" r="r" b="b"/>
              <a:pathLst>
                <a:path w="2212384" h="2167467">
                  <a:moveTo>
                    <a:pt x="0" y="0"/>
                  </a:moveTo>
                  <a:lnTo>
                    <a:pt x="2212384" y="0"/>
                  </a:lnTo>
                  <a:lnTo>
                    <a:pt x="2212384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EC8B01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CCC681E-C534-E067-DBCE-207386B09B2A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CF6A453E-D7CF-A2BC-4F66-29F51F02BDD6}"/>
              </a:ext>
            </a:extLst>
          </p:cNvPr>
          <p:cNvSpPr txBox="1"/>
          <p:nvPr/>
        </p:nvSpPr>
        <p:spPr>
          <a:xfrm>
            <a:off x="1943735" y="701018"/>
            <a:ext cx="5675630" cy="4549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Estrategia</a:t>
            </a: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</a:t>
            </a: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de transformación administrativa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           -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Mirada hacia fuera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DAF57908-6ADF-E099-C739-12A0287CAB02}"/>
              </a:ext>
            </a:extLst>
          </p:cNvPr>
          <p:cNvSpPr txBox="1"/>
          <p:nvPr/>
        </p:nvSpPr>
        <p:spPr>
          <a:xfrm>
            <a:off x="1379117" y="6932103"/>
            <a:ext cx="2932563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DENA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9802785-72D2-A0A4-8652-C4A4199C95E2}"/>
              </a:ext>
            </a:extLst>
          </p:cNvPr>
          <p:cNvSpPr txBox="1"/>
          <p:nvPr/>
        </p:nvSpPr>
        <p:spPr>
          <a:xfrm>
            <a:off x="6755075" y="6932103"/>
            <a:ext cx="2932562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OPEN DATA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3AC7CB27-8F87-684A-3A57-65C4B83CF938}"/>
              </a:ext>
            </a:extLst>
          </p:cNvPr>
          <p:cNvSpPr txBox="1"/>
          <p:nvPr/>
        </p:nvSpPr>
        <p:spPr>
          <a:xfrm>
            <a:off x="12481449" y="6932103"/>
            <a:ext cx="7086600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Omnicanalidad</a:t>
            </a: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AA38724E-5700-9DC2-0EE2-249119AA93C6}"/>
              </a:ext>
            </a:extLst>
          </p:cNvPr>
          <p:cNvSpPr/>
          <p:nvPr/>
        </p:nvSpPr>
        <p:spPr>
          <a:xfrm>
            <a:off x="15923906" y="344316"/>
            <a:ext cx="2021194" cy="1134547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CA1F7AEC-4EED-83FE-DD4E-84372FE2F815}"/>
              </a:ext>
            </a:extLst>
          </p:cNvPr>
          <p:cNvSpPr txBox="1"/>
          <p:nvPr/>
        </p:nvSpPr>
        <p:spPr>
          <a:xfrm>
            <a:off x="288593" y="7565794"/>
            <a:ext cx="4412776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Espacio digital para relacionarse con la Administración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4C01EE92-C317-85BD-8A6D-7AD45E40253F}"/>
              </a:ext>
            </a:extLst>
          </p:cNvPr>
          <p:cNvSpPr txBox="1"/>
          <p:nvPr/>
        </p:nvSpPr>
        <p:spPr>
          <a:xfrm>
            <a:off x="5229509" y="7579184"/>
            <a:ext cx="57912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Más de 15.000 datos conjuntos 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Solo en 2025, </a:t>
            </a: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se han incorporado 2.932 </a:t>
            </a:r>
            <a:r>
              <a:rPr lang="es-ES" sz="2400" i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nuevos </a:t>
            </a:r>
            <a:r>
              <a:rPr lang="es-ES" sz="2400" i="1" u="none" strike="noStrike" noProof="0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datasets</a:t>
            </a:r>
            <a:endParaRPr lang="es-ES" sz="2400" i="1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73AB701C-8D6A-2E08-B2D0-0A501DE7AF4F}"/>
              </a:ext>
            </a:extLst>
          </p:cNvPr>
          <p:cNvSpPr txBox="1"/>
          <p:nvPr/>
        </p:nvSpPr>
        <p:spPr>
          <a:xfrm>
            <a:off x="11548850" y="7579184"/>
            <a:ext cx="6396250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i="1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No se trata de tener más canales (presencial-telefónico-digital), sino que todos ellos funcionen como un único sistema de atención</a:t>
            </a:r>
          </a:p>
        </p:txBody>
      </p:sp>
      <p:pic>
        <p:nvPicPr>
          <p:cNvPr id="20" name="Gráfico 19" descr="Marca de verificación con relleno sólido">
            <a:extLst>
              <a:ext uri="{FF2B5EF4-FFF2-40B4-BE49-F238E27FC236}">
                <a16:creationId xmlns:a16="http://schemas.microsoft.com/office/drawing/2014/main" id="{C441D16B-CC81-62FB-B973-959863FB0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7800" y="6012282"/>
            <a:ext cx="548434" cy="548434"/>
          </a:xfrm>
          <a:prstGeom prst="rect">
            <a:avLst/>
          </a:prstGeom>
        </p:spPr>
      </p:pic>
      <p:pic>
        <p:nvPicPr>
          <p:cNvPr id="22" name="Gráfico 21" descr="Marca de verificación con relleno sólido">
            <a:extLst>
              <a:ext uri="{FF2B5EF4-FFF2-40B4-BE49-F238E27FC236}">
                <a16:creationId xmlns:a16="http://schemas.microsoft.com/office/drawing/2014/main" id="{306587A9-7AA8-AAEA-1F3B-B0D7726D1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00" y="6019837"/>
            <a:ext cx="548434" cy="548434"/>
          </a:xfrm>
          <a:prstGeom prst="rect">
            <a:avLst/>
          </a:prstGeom>
        </p:spPr>
      </p:pic>
      <p:sp>
        <p:nvSpPr>
          <p:cNvPr id="24" name="Diagrama de flujo: conector 23">
            <a:extLst>
              <a:ext uri="{FF2B5EF4-FFF2-40B4-BE49-F238E27FC236}">
                <a16:creationId xmlns:a16="http://schemas.microsoft.com/office/drawing/2014/main" id="{0E93E9D3-9627-44D2-C1BF-AF08B97D4D93}"/>
              </a:ext>
            </a:extLst>
          </p:cNvPr>
          <p:cNvSpPr/>
          <p:nvPr/>
        </p:nvSpPr>
        <p:spPr>
          <a:xfrm>
            <a:off x="12801600" y="5933508"/>
            <a:ext cx="685800" cy="721091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5" name="Gráfico 24" descr="Marca de verificación con relleno sólido">
            <a:extLst>
              <a:ext uri="{FF2B5EF4-FFF2-40B4-BE49-F238E27FC236}">
                <a16:creationId xmlns:a16="http://schemas.microsoft.com/office/drawing/2014/main" id="{48F2F588-CFF4-1715-9AE6-38E6C1364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70283" y="6060868"/>
            <a:ext cx="548434" cy="548434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033F2B0A-0CFD-50B0-98BD-578D2A511C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98"/>
          <a:stretch>
            <a:fillRect/>
          </a:stretch>
        </p:blipFill>
        <p:spPr>
          <a:xfrm>
            <a:off x="9019799" y="2356130"/>
            <a:ext cx="8525560" cy="26376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00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D5FA7-730D-0C59-23A9-D88817B39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">
            <a:extLst>
              <a:ext uri="{FF2B5EF4-FFF2-40B4-BE49-F238E27FC236}">
                <a16:creationId xmlns:a16="http://schemas.microsoft.com/office/drawing/2014/main" id="{367E78C3-F219-8F1E-C4AB-F65CDCE6C763}"/>
              </a:ext>
            </a:extLst>
          </p:cNvPr>
          <p:cNvGrpSpPr/>
          <p:nvPr/>
        </p:nvGrpSpPr>
        <p:grpSpPr>
          <a:xfrm>
            <a:off x="15621000" y="4536"/>
            <a:ext cx="2667000" cy="1681708"/>
            <a:chOff x="0" y="0"/>
            <a:chExt cx="2212384" cy="2167467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446403DE-290D-79BE-9999-E5A5879F0BBC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prstGeom prst="round2DiagRect">
              <a:avLst/>
            </a:prstGeom>
            <a:solidFill>
              <a:srgbClr val="EC8B01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928A776B-F8F3-0246-DECC-2C0708658219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ound2Diag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" name="Group 2">
            <a:extLst>
              <a:ext uri="{FF2B5EF4-FFF2-40B4-BE49-F238E27FC236}">
                <a16:creationId xmlns:a16="http://schemas.microsoft.com/office/drawing/2014/main" id="{8CA0ADEE-2257-6AAC-B956-DE6C09F63B28}"/>
              </a:ext>
            </a:extLst>
          </p:cNvPr>
          <p:cNvGrpSpPr/>
          <p:nvPr/>
        </p:nvGrpSpPr>
        <p:grpSpPr>
          <a:xfrm>
            <a:off x="1028700" y="0"/>
            <a:ext cx="7505700" cy="10287000"/>
            <a:chOff x="0" y="0"/>
            <a:chExt cx="2212384" cy="216746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1551553-1787-389F-7E25-40B6C30B3DAC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custGeom>
              <a:avLst/>
              <a:gdLst/>
              <a:ahLst/>
              <a:cxnLst/>
              <a:rect l="l" t="t" r="r" b="b"/>
              <a:pathLst>
                <a:path w="2212384" h="2167467">
                  <a:moveTo>
                    <a:pt x="0" y="0"/>
                  </a:moveTo>
                  <a:lnTo>
                    <a:pt x="2212384" y="0"/>
                  </a:lnTo>
                  <a:lnTo>
                    <a:pt x="2212384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EC8B01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C6CFD7C-7890-E636-4E52-47CF3B614383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6AE2D483-F253-3102-383D-3D3C5CB75853}"/>
              </a:ext>
            </a:extLst>
          </p:cNvPr>
          <p:cNvSpPr txBox="1"/>
          <p:nvPr/>
        </p:nvSpPr>
        <p:spPr>
          <a:xfrm>
            <a:off x="1943735" y="630131"/>
            <a:ext cx="5675630" cy="4549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Estrategia de transformación administrativa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           -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Mirada hacia dentro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9278960-09B5-6638-0002-DF5C36C35D36}"/>
              </a:ext>
            </a:extLst>
          </p:cNvPr>
          <p:cNvSpPr txBox="1"/>
          <p:nvPr/>
        </p:nvSpPr>
        <p:spPr>
          <a:xfrm>
            <a:off x="9779760" y="1505233"/>
            <a:ext cx="7086600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1. Plan EKI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7A8B4DF2-3D54-32C2-9D55-D1622138A99F}"/>
              </a:ext>
            </a:extLst>
          </p:cNvPr>
          <p:cNvSpPr txBox="1"/>
          <p:nvPr/>
        </p:nvSpPr>
        <p:spPr>
          <a:xfrm>
            <a:off x="9779760" y="3779924"/>
            <a:ext cx="7086600" cy="36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2. ERAGITEN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B4648A53-9EF1-A14B-48D7-623CF4982852}"/>
              </a:ext>
            </a:extLst>
          </p:cNvPr>
          <p:cNvSpPr txBox="1"/>
          <p:nvPr/>
        </p:nvSpPr>
        <p:spPr>
          <a:xfrm>
            <a:off x="8953500" y="2061849"/>
            <a:ext cx="8915400" cy="1439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2800"/>
              </a:lnSpc>
              <a:spcBef>
                <a:spcPct val="0"/>
              </a:spcBef>
            </a:pPr>
            <a:r>
              <a:rPr lang="es-ES" sz="2400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Acompañar la evolución del empleo público en un contexto de renovación generacional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Implicación del personal público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400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Nuevas </a:t>
            </a:r>
            <a:r>
              <a:rPr lang="es-ES" sz="2400" u="none" strike="noStrike" noProof="0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OPEs</a:t>
            </a:r>
            <a:endParaRPr lang="es-ES" sz="2400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CC4998B9-630D-F138-05BB-CBFD07B336E1}"/>
              </a:ext>
            </a:extLst>
          </p:cNvPr>
          <p:cNvSpPr txBox="1"/>
          <p:nvPr/>
        </p:nvSpPr>
        <p:spPr>
          <a:xfrm>
            <a:off x="8953500" y="4319929"/>
            <a:ext cx="8915400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2800"/>
              </a:lnSpc>
              <a:spcBef>
                <a:spcPct val="0"/>
              </a:spcBef>
            </a:pPr>
            <a:r>
              <a:rPr lang="es-ES" sz="2400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Espacio anual de encuentro y reflexión de las instituciones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95833A9-4D67-2433-FA84-855E34A06FDE}"/>
              </a:ext>
            </a:extLst>
          </p:cNvPr>
          <p:cNvSpPr/>
          <p:nvPr/>
        </p:nvSpPr>
        <p:spPr>
          <a:xfrm>
            <a:off x="15923906" y="344316"/>
            <a:ext cx="2021194" cy="1134547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2D350156-EFCD-34E2-382F-716813B399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282" y="5515470"/>
            <a:ext cx="8086235" cy="454919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6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148A1-42B5-272B-B78E-361A3D9F6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2">
            <a:extLst>
              <a:ext uri="{FF2B5EF4-FFF2-40B4-BE49-F238E27FC236}">
                <a16:creationId xmlns:a16="http://schemas.microsoft.com/office/drawing/2014/main" id="{1CC251C5-E9BA-E299-9885-AC9C8B20330B}"/>
              </a:ext>
            </a:extLst>
          </p:cNvPr>
          <p:cNvGrpSpPr/>
          <p:nvPr/>
        </p:nvGrpSpPr>
        <p:grpSpPr>
          <a:xfrm>
            <a:off x="15621000" y="4536"/>
            <a:ext cx="2667000" cy="1681708"/>
            <a:chOff x="0" y="0"/>
            <a:chExt cx="2212384" cy="2167467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7DCAD8C4-BE06-52F1-F94B-9E386564BE06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prstGeom prst="round2DiagRect">
              <a:avLst/>
            </a:prstGeom>
            <a:solidFill>
              <a:srgbClr val="EC8B01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3E9B644C-4447-95C1-499D-BA94C97A5861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ound2Diag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" name="Group 2">
            <a:extLst>
              <a:ext uri="{FF2B5EF4-FFF2-40B4-BE49-F238E27FC236}">
                <a16:creationId xmlns:a16="http://schemas.microsoft.com/office/drawing/2014/main" id="{FAF94B26-235F-0B79-1789-64C5066EC933}"/>
              </a:ext>
            </a:extLst>
          </p:cNvPr>
          <p:cNvGrpSpPr/>
          <p:nvPr/>
        </p:nvGrpSpPr>
        <p:grpSpPr>
          <a:xfrm>
            <a:off x="1028700" y="0"/>
            <a:ext cx="7505700" cy="10287000"/>
            <a:chOff x="0" y="0"/>
            <a:chExt cx="2212384" cy="216746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4B8C4A5-848B-8F6E-5788-138AF38F05A3}"/>
                </a:ext>
              </a:extLst>
            </p:cNvPr>
            <p:cNvSpPr/>
            <p:nvPr/>
          </p:nvSpPr>
          <p:spPr>
            <a:xfrm>
              <a:off x="0" y="0"/>
              <a:ext cx="2212384" cy="2167467"/>
            </a:xfrm>
            <a:custGeom>
              <a:avLst/>
              <a:gdLst/>
              <a:ahLst/>
              <a:cxnLst/>
              <a:rect l="l" t="t" r="r" b="b"/>
              <a:pathLst>
                <a:path w="2212384" h="2167467">
                  <a:moveTo>
                    <a:pt x="0" y="0"/>
                  </a:moveTo>
                  <a:lnTo>
                    <a:pt x="2212384" y="0"/>
                  </a:lnTo>
                  <a:lnTo>
                    <a:pt x="2212384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EC8B01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7601955-DCEF-BC06-0581-56A4F031C069}"/>
                </a:ext>
              </a:extLst>
            </p:cNvPr>
            <p:cNvSpPr txBox="1"/>
            <p:nvPr/>
          </p:nvSpPr>
          <p:spPr>
            <a:xfrm>
              <a:off x="0" y="-38100"/>
              <a:ext cx="2212384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8672C0FE-0370-91E5-9387-2BC422E94AD2}"/>
              </a:ext>
            </a:extLst>
          </p:cNvPr>
          <p:cNvSpPr txBox="1"/>
          <p:nvPr/>
        </p:nvSpPr>
        <p:spPr>
          <a:xfrm>
            <a:off x="1943735" y="616484"/>
            <a:ext cx="5675630" cy="4549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Estrategia</a:t>
            </a: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</a:t>
            </a: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de transformación administrativa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           -</a:t>
            </a:r>
          </a:p>
          <a:p>
            <a:pPr marL="0" lvl="1" indent="0" algn="l">
              <a:lnSpc>
                <a:spcPts val="5940"/>
              </a:lnSpc>
              <a:spcBef>
                <a:spcPct val="0"/>
              </a:spcBef>
            </a:pPr>
            <a:r>
              <a:rPr lang="es-ES" sz="6000" noProof="0" dirty="0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Mirada hacia dentro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BD9EC3D6-B8B6-7955-3EF5-AF3CD597F7F7}"/>
              </a:ext>
            </a:extLst>
          </p:cNvPr>
          <p:cNvSpPr txBox="1"/>
          <p:nvPr/>
        </p:nvSpPr>
        <p:spPr>
          <a:xfrm>
            <a:off x="9979356" y="2327012"/>
            <a:ext cx="7086600" cy="721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l">
              <a:lnSpc>
                <a:spcPts val="2800"/>
              </a:lnSpc>
              <a:spcBef>
                <a:spcPct val="0"/>
              </a:spcBef>
            </a:pPr>
            <a:r>
              <a:rPr lang="es-ES" sz="2800" b="1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3</a:t>
            </a:r>
            <a:r>
              <a:rPr lang="es-ES" sz="2800" b="1" u="none" strike="noStrike" noProof="0" dirty="0">
                <a:solidFill>
                  <a:schemeClr val="bg1">
                    <a:lumMod val="50000"/>
                  </a:schemeClr>
                </a:solidFill>
                <a:latin typeface="Open Sans 2"/>
                <a:ea typeface="Open Sans 2"/>
                <a:cs typeface="Open Sans 2"/>
                <a:sym typeface="Open Sans 2"/>
              </a:rPr>
              <a:t>. Simplificación de los trámites más demandados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B2E9865-C001-11C6-3264-C9B836637641}"/>
              </a:ext>
            </a:extLst>
          </p:cNvPr>
          <p:cNvSpPr txBox="1"/>
          <p:nvPr/>
        </p:nvSpPr>
        <p:spPr>
          <a:xfrm>
            <a:off x="9062682" y="3619500"/>
            <a:ext cx="8919949" cy="5389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lvl="0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800" b="1" u="none" strike="noStrike" noProof="0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BetiOn</a:t>
            </a:r>
            <a:r>
              <a:rPr lang="es-ES" sz="2800" b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 </a:t>
            </a:r>
            <a:r>
              <a:rPr lang="es-ES" sz="2800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(teleasistencia) 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94% menos de tiempo de tramitación y 28% menos de documentación requerida</a:t>
            </a:r>
          </a:p>
          <a:p>
            <a:pPr lvl="1">
              <a:lnSpc>
                <a:spcPts val="2800"/>
              </a:lnSpc>
              <a:spcBef>
                <a:spcPct val="0"/>
              </a:spcBef>
            </a:pPr>
            <a:endParaRPr lang="es-ES" sz="2400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  <a:p>
            <a:pPr marL="457200" lvl="0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800" b="1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Emantzipa</a:t>
            </a:r>
            <a:r>
              <a:rPr lang="es-ES" sz="28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 (ayuda emancipación juvenil)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86% menos de tiempo de tramitación y 37% menos de documentación requerida</a:t>
            </a:r>
          </a:p>
          <a:p>
            <a:pPr lvl="0">
              <a:lnSpc>
                <a:spcPts val="2800"/>
              </a:lnSpc>
              <a:spcBef>
                <a:spcPct val="0"/>
              </a:spcBef>
            </a:pPr>
            <a:r>
              <a:rPr lang="es-ES" sz="28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	</a:t>
            </a:r>
            <a:endParaRPr lang="es-ES" sz="2800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  <a:p>
            <a:pPr marL="457200" lvl="0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800" b="1" u="none" strike="noStrike" noProof="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Bono Social Térmico 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_tradnl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61% menos de tiempo de tramitación 50% menos de documentación </a:t>
            </a:r>
            <a:r>
              <a:rPr lang="es-ES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</a:rPr>
              <a:t> requerida</a:t>
            </a:r>
          </a:p>
          <a:p>
            <a:pPr lvl="1">
              <a:lnSpc>
                <a:spcPts val="2800"/>
              </a:lnSpc>
              <a:spcBef>
                <a:spcPct val="0"/>
              </a:spcBef>
            </a:pPr>
            <a:endParaRPr lang="es-ES" sz="240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  <a:p>
            <a:pPr marL="457200" lvl="0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s-ES" sz="2800" b="1" dirty="0" err="1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Gaztelagun</a:t>
            </a:r>
            <a:r>
              <a:rPr lang="es-ES" sz="28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 (ayuda alquiler jóvenes)</a:t>
            </a:r>
          </a:p>
          <a:p>
            <a:pPr marL="914400" lvl="1" indent="-4572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srgbClr val="545454"/>
                </a:solidFill>
                <a:latin typeface="Open Sans 2"/>
                <a:ea typeface="Open Sans 2"/>
                <a:cs typeface="Open Sans 2"/>
                <a:sym typeface="Open Sans 2"/>
              </a:rPr>
              <a:t>60% menos de documentación requerida</a:t>
            </a:r>
          </a:p>
          <a:p>
            <a:pPr lvl="0">
              <a:lnSpc>
                <a:spcPts val="2800"/>
              </a:lnSpc>
              <a:spcBef>
                <a:spcPct val="0"/>
              </a:spcBef>
            </a:pPr>
            <a:endParaRPr lang="es-ES" sz="2800" u="none" strike="noStrike" noProof="0" dirty="0">
              <a:solidFill>
                <a:srgbClr val="545454"/>
              </a:solidFill>
              <a:latin typeface="Open Sans 2"/>
              <a:ea typeface="Open Sans 2"/>
              <a:cs typeface="Open Sans 2"/>
              <a:sym typeface="Open Sans 2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272315B-22EC-CEAE-2CE8-D20144B668B4}"/>
              </a:ext>
            </a:extLst>
          </p:cNvPr>
          <p:cNvSpPr/>
          <p:nvPr/>
        </p:nvSpPr>
        <p:spPr>
          <a:xfrm>
            <a:off x="15923906" y="344316"/>
            <a:ext cx="2021194" cy="1134547"/>
          </a:xfrm>
          <a:custGeom>
            <a:avLst/>
            <a:gdLst/>
            <a:ahLst/>
            <a:cxnLst/>
            <a:rect l="l" t="t" r="r" b="b"/>
            <a:pathLst>
              <a:path w="1411594" h="765260">
                <a:moveTo>
                  <a:pt x="0" y="0"/>
                </a:moveTo>
                <a:lnTo>
                  <a:pt x="1411594" y="0"/>
                </a:lnTo>
                <a:lnTo>
                  <a:pt x="1411594" y="765260"/>
                </a:lnTo>
                <a:lnTo>
                  <a:pt x="0" y="765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pic>
        <p:nvPicPr>
          <p:cNvPr id="17" name="Imagen 16" descr="Pilas de papel">
            <a:extLst>
              <a:ext uri="{FF2B5EF4-FFF2-40B4-BE49-F238E27FC236}">
                <a16:creationId xmlns:a16="http://schemas.microsoft.com/office/drawing/2014/main" id="{31F416FA-401D-905B-6A04-1EAF189247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892" y="6372688"/>
            <a:ext cx="4399244" cy="2935978"/>
          </a:xfrm>
          <a:prstGeom prst="round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C6AA5AC-7ED4-38AE-8AB7-10790BD7C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649927"/>
            <a:ext cx="3021213" cy="43815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7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B16A3F39E65C4F85A88CEB27598AB0" ma:contentTypeVersion="15" ma:contentTypeDescription="Crear nuevo documento." ma:contentTypeScope="" ma:versionID="fbd6c0e6357722ba9c387d9009bd605f">
  <xsd:schema xmlns:xsd="http://www.w3.org/2001/XMLSchema" xmlns:xs="http://www.w3.org/2001/XMLSchema" xmlns:p="http://schemas.microsoft.com/office/2006/metadata/properties" xmlns:ns2="ecc9b1e5-bb30-4631-9526-3cc83b7f46f3" xmlns:ns3="bde92182-114f-4080-a8cf-8a5f60b3eeee" targetNamespace="http://schemas.microsoft.com/office/2006/metadata/properties" ma:root="true" ma:fieldsID="bd989bf2617964b61cbfac0db4092cce" ns2:_="" ns3:_="">
    <xsd:import namespace="ecc9b1e5-bb30-4631-9526-3cc83b7f46f3"/>
    <xsd:import namespace="bde92182-114f-4080-a8cf-8a5f60b3ee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9b1e5-bb30-4631-9526-3cc83b7f46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681f248e-c3d7-47dd-9561-97a85f8835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e92182-114f-4080-a8cf-8a5f60b3eee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53ac8fa-40cb-40d5-8d04-90b414e2546d}" ma:internalName="TaxCatchAll" ma:showField="CatchAllData" ma:web="bde92182-114f-4080-a8cf-8a5f60b3ee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de92182-114f-4080-a8cf-8a5f60b3eeee" xsi:nil="true"/>
    <lcf76f155ced4ddcb4097134ff3c332f xmlns="ecc9b1e5-bb30-4631-9526-3cc83b7f46f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C18902D-BB23-44EE-820B-CE7B8D1FBCF4}"/>
</file>

<file path=customXml/itemProps2.xml><?xml version="1.0" encoding="utf-8"?>
<ds:datastoreItem xmlns:ds="http://schemas.openxmlformats.org/officeDocument/2006/customXml" ds:itemID="{AD2B7D90-D71C-4618-9EEE-30DCD8C59D1A}"/>
</file>

<file path=customXml/itemProps3.xml><?xml version="1.0" encoding="utf-8"?>
<ds:datastoreItem xmlns:ds="http://schemas.openxmlformats.org/officeDocument/2006/customXml" ds:itemID="{C594C083-7A4C-422C-AB07-45E681E449D0}"/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415</Words>
  <Application>Microsoft Office PowerPoint</Application>
  <PresentationFormat>Personalizado</PresentationFormat>
  <Paragraphs>84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Open Sans Condensed Bold</vt:lpstr>
      <vt:lpstr>Calibri</vt:lpstr>
      <vt:lpstr>Arial</vt:lpstr>
      <vt:lpstr>Open Sans 2 Bold</vt:lpstr>
      <vt:lpstr>Open Sans 2</vt:lpstr>
      <vt:lpstr>Wingdings</vt:lpstr>
      <vt:lpstr>Klein Italics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Propuesta de proyecto Minimalista Turquesa</dc:title>
  <dc:creator>Ezkiaga Jauregui, Joana</dc:creator>
  <cp:lastModifiedBy>Llorente Cuellar, Usune</cp:lastModifiedBy>
  <cp:revision>14</cp:revision>
  <dcterms:created xsi:type="dcterms:W3CDTF">2006-08-16T00:00:00Z</dcterms:created>
  <dcterms:modified xsi:type="dcterms:W3CDTF">2026-03-10T11:19:56Z</dcterms:modified>
  <dc:identifier>DAGWWpPPsKM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0x01010096B16A3F39E65C4F85A88CEB27598AB0</vt:lpwstr>
  </property>
</Properties>
</file>